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5" r:id="rId3"/>
    <p:sldId id="274" r:id="rId4"/>
    <p:sldId id="257" r:id="rId5"/>
    <p:sldId id="259" r:id="rId6"/>
    <p:sldId id="260" r:id="rId7"/>
    <p:sldId id="262" r:id="rId8"/>
    <p:sldId id="261" r:id="rId9"/>
    <p:sldId id="263" r:id="rId10"/>
    <p:sldId id="264" r:id="rId11"/>
    <p:sldId id="273" r:id="rId12"/>
    <p:sldId id="256" r:id="rId13"/>
    <p:sldId id="266" r:id="rId14"/>
    <p:sldId id="267" r:id="rId15"/>
    <p:sldId id="268" r:id="rId16"/>
    <p:sldId id="269" r:id="rId17"/>
    <p:sldId id="270" r:id="rId18"/>
    <p:sldId id="271" r:id="rId19"/>
    <p:sldId id="272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3390" y="-17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520" units="cm"/>
          <inkml:channel name="Y" type="integer" max="1200" units="cm"/>
        </inkml:traceFormat>
        <inkml:channelProperties>
          <inkml:channelProperty channel="X" name="resolution" value="51.99409" units="1/cm"/>
          <inkml:channelProperty channel="Y" name="resolution" value="28.36879" units="1/cm"/>
        </inkml:channelProperties>
      </inkml:inkSource>
      <inkml:timestamp xml:id="ts0" timeString="2017-09-05T08:14:53.15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8001 18304,'0'0,"32"0,-16 0,0 0,15 0,-31 0,32 16,0-16,-16 0,0 16,0-16,-1 0,1 0,-16 0,16 0,0 0,0 0,-16 0,48 0,-33 0,33 0,0 0,-32 0,31 0,1 0,-16 0,15 0,-31 0,32 0,-17 0,-15 0,32 0,-48 0,16 0,-16 0,32 0,-32 0,15 0,17 0,-32 0,32 0,-16 0,-16 0,32 0,-17 0,1 0,0 0,16 0,-32 0,16 0,0 0,0 0,-16-16,31 16,1 0,16 0,-32 0,15 0,1 0,0 0,-16 0,0 0,-1 0,-15 0,16 0,0 0,16 0,-32 0,32 0,-16 0,31 0,-31 0,32 0,-17 0,1 0,-16 0,0 0,0 0,-16 0,32 0,-1 0,1 0,16 0,15 0,-31 0,31 0,-15 0,31 0,-47 0,0 16,0-16,-1 16,-15-16,0 0,0 0,0 0,0 0,-16 0,16 0,0 0,15 0,1 0,-32 0,32 0,-16 0,0 0,-1 0,17 0,-16 0,0 0,16 0,-32 0,16 0,-1 0,1 0,-16 0,16 0,0 0,0 0,-16 0,16 0,0 0,0 0,-16 0,15 0,1 0,0 0,0 0,-16 0,16 0,0 0,-16 0,16 0,0 0,-1 0,-15 0,16 0,0 0,0 0,-16 0,16 0,16 0,-16 0,-1 0,1 0,-16 0,32 0,-16-16,0 16,0 0,0 0,15 0,1 0,-16 0,0 0,16 0,-17 0,1 0,-16 0,16-16,0 16,0-16,0 16,16 0,-17 0,17 0,0-32,-16 32,0 0,0 0,-1 0,-15 0,16 0,-16 0,16 0,0 0,0 0,-16 0,16 0,16-16,-32 16,31-16,-31 16,32 0,-32 0,32 0,-16 0,31 0,-47 0,16 0,0 0,0 0,-16 0,16 0,-16 0,32-15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520" units="cm"/>
          <inkml:channel name="Y" type="integer" max="1200" units="cm"/>
        </inkml:traceFormat>
        <inkml:channelProperties>
          <inkml:channelProperty channel="X" name="resolution" value="51.99409" units="1/cm"/>
          <inkml:channelProperty channel="Y" name="resolution" value="28.36879" units="1/cm"/>
        </inkml:channelProperties>
      </inkml:inkSource>
      <inkml:timestamp xml:id="ts0" timeString="2017-09-05T08:15:00.46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857 1651,'16'0,"-16"0,32 0,-32 0,16 0,-16 0,32 0,-16 0,15 0,-15 0,16 0,-32 0,32 0,15 16,-31-16,16 0,-16 0,16 0,-1 0,1 0,-16 0,16 0,-16 0,15 0,-15 0,-16 0,32 0,-16 0,-16 0,16 0,0 0,-1 0,-15 0,16 0,-16 0,32 0,-32 16,16-16,0 0,0 0,0 0,15 0,-15 0,16 0,-16 0,-16 0,32 0,-32 0,15 0,-15 0,32 0,-16 0,0 0,16 0,-32 0,31 0,-15 0,-16 0,16 0,16 0,-16 0,16 0,-17 0,33 0,-32 0,16 0,15 0,-31 0,16 0,-16 0,0 0,-16 0,16 0,-1 0,1 16,-16-16,16 0,0 0,0 0,0 0,16 0,-17 0,1 0,0 0,32 16,-48-16,16 0,0 0,-1 0,1 0,16 0,-16 0,-16 0,32 0,-16 0,15 0,-15 0,-16 0,32 0,-16 0,-16 0,16 0,15 0,-15 0,16 0,-16 0,16 0,-32 0,16 0,-1 0,17 0,-32 0,16 0,16 0,-32 0,16 0,0 0,-1 0,-15 0,16 0,0 0,0 0,-16 0,16 0,0 0,0 0,31 0,-47 0,16 0,-16 0,32 0,0 0,-32 0,16 0,-16 0,31 0,-15 0,0 0,0 0,0 0,0 0,-16 0,16 0,-1 0,1 0,-16 0,16 0,16 0,-32 0,16 0,-16 0,32 0,-32 0,15 0,1 0,0 0,-16 0,16 0,0 0,0 0,-16 0,32 0,-17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520" units="cm"/>
          <inkml:channel name="Y" type="integer" max="1200" units="cm"/>
        </inkml:traceFormat>
        <inkml:channelProperties>
          <inkml:channelProperty channel="X" name="resolution" value="51.99409" units="1/cm"/>
          <inkml:channelProperty channel="Y" name="resolution" value="28.36879" units="1/cm"/>
        </inkml:channelProperties>
      </inkml:inkSource>
      <inkml:timestamp xml:id="ts0" timeString="2017-09-05T08:15:03.85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842 3016,'15'0,"1"0,0 0,0 0,0 0,32 0,-17 0,1 0,16 0,-17 0,17 0,0 0,-1 0,-15 0,16 0,-48 0,47 0,-31 0,32 0,-32 0,31 0,-15 0,0 0,15 0,-15 0,16 0,15 0,-31 0,16 0,-17 0,17 0,0 0,-17 0,1 0,-16 0,16 0,-16 0,0 0,15 0,-31 0,16 0,16 0,-32 0,32 0,-16 0,-1 0,1 0,0 0,0 0,16 0,-32 0,16 0,-16 0,31 0,-31 0,16 0,-16 0,32 0,-32 0,16 0,-16 0,32 0,-32 0,16 0,-16 0,15 0,17 0,-32 0,48 0,-32 0,15 0,-15 0,16 0,-16 0,16 0,-16 0,-1 0,1 0,0 0,16 0,0 0,-1 0,-31 0,32 0,0 0,-32 0,48-16,-33 16,17 0,-16 0,16 0,-16 0,-16 0,16 0,-1 0,1 0,-16 0,16 0,0 0,16 0,-32 0,16 0,15 0,1 0,-16 0,0 0,0 0,0 0,-16 0,16 0,-1 0,1 0,-16 0,16 0,0 0,0 0,-16 0,16 0,16 0,-17 0,17 0,-16 0,32 0,-48 0,31 0,1 0,-32 0,32 0,-16 0,16 0,-17 0,1 0,0 0,0 0,0 0,0 0,0 0,0 0,15 0,-31 0,16 0,0 0,0 0,-16 0,32 0,-16 0,-1 0,17 16,-32-16,16 0,16 0,-32 0,16 0,0 0,-1 0,1 0,0 0,-16 0,16 0,0 0,0 0,0 0,-16 0,16 0,-1 0,1 0,-16 0,16 0,0 0,0 0,0 0,16 0,-1 0,-31 0,32 0,-16 0,16 0,-16 0,-1 0,1 0,-16 0,16 0,0 0,0 0,-16 0,16 0,16 0,-17 0,17 0,-16 0,0 0,-16 0,16 0,0 0,0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FE72F-2CD6-42E1-B291-436D0C7B95C0}" type="datetimeFigureOut">
              <a:rPr lang="ru-RU" smtClean="0"/>
              <a:t>06.09.2017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D3279-061B-4129-8EDE-F75F50BA25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1231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FE72F-2CD6-42E1-B291-436D0C7B95C0}" type="datetimeFigureOut">
              <a:rPr lang="ru-RU" smtClean="0"/>
              <a:t>06.09.2017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D3279-061B-4129-8EDE-F75F50BA25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4501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FE72F-2CD6-42E1-B291-436D0C7B95C0}" type="datetimeFigureOut">
              <a:rPr lang="ru-RU" smtClean="0"/>
              <a:t>06.09.2017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D3279-061B-4129-8EDE-F75F50BA25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4916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FE72F-2CD6-42E1-B291-436D0C7B95C0}" type="datetimeFigureOut">
              <a:rPr lang="ru-RU" smtClean="0"/>
              <a:t>06.09.2017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D3279-061B-4129-8EDE-F75F50BA25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0217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FE72F-2CD6-42E1-B291-436D0C7B95C0}" type="datetimeFigureOut">
              <a:rPr lang="ru-RU" smtClean="0"/>
              <a:t>06.09.2017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D3279-061B-4129-8EDE-F75F50BA25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723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FE72F-2CD6-42E1-B291-436D0C7B95C0}" type="datetimeFigureOut">
              <a:rPr lang="ru-RU" smtClean="0"/>
              <a:t>06.09.2017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D3279-061B-4129-8EDE-F75F50BA25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5399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FE72F-2CD6-42E1-B291-436D0C7B95C0}" type="datetimeFigureOut">
              <a:rPr lang="ru-RU" smtClean="0"/>
              <a:t>06.09.2017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D3279-061B-4129-8EDE-F75F50BA25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1909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FE72F-2CD6-42E1-B291-436D0C7B95C0}" type="datetimeFigureOut">
              <a:rPr lang="ru-RU" smtClean="0"/>
              <a:t>06.09.2017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D3279-061B-4129-8EDE-F75F50BA25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9549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FE72F-2CD6-42E1-B291-436D0C7B95C0}" type="datetimeFigureOut">
              <a:rPr lang="ru-RU" smtClean="0"/>
              <a:t>06.09.2017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D3279-061B-4129-8EDE-F75F50BA25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8712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FE72F-2CD6-42E1-B291-436D0C7B95C0}" type="datetimeFigureOut">
              <a:rPr lang="ru-RU" smtClean="0"/>
              <a:t>06.09.2017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D3279-061B-4129-8EDE-F75F50BA25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9677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FE72F-2CD6-42E1-B291-436D0C7B95C0}" type="datetimeFigureOut">
              <a:rPr lang="ru-RU" smtClean="0"/>
              <a:t>06.09.2017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D3279-061B-4129-8EDE-F75F50BA25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2007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9FE72F-2CD6-42E1-B291-436D0C7B95C0}" type="datetimeFigureOut">
              <a:rPr lang="ru-RU" smtClean="0"/>
              <a:t>06.09.2017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AD3279-061B-4129-8EDE-F75F50BA25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0081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fgis.economy.gov.ru/" TargetMode="External"/><Relationship Id="rId2" Type="http://schemas.openxmlformats.org/officeDocument/2006/relationships/hyperlink" Target="http://admoblkaluga.ru/sub/upr_architecture/resources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selin@adm.kaluga.ru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emf"/><Relationship Id="rId5" Type="http://schemas.openxmlformats.org/officeDocument/2006/relationships/customXml" Target="../ink/ink2.xml"/><Relationship Id="rId4" Type="http://schemas.openxmlformats.org/officeDocument/2006/relationships/image" Target="../media/image11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index.htm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hyperlink" Target="http://www.adm-zhizdra.ru/arhitektura-i-gradostroitelstvo" TargetMode="External"/><Relationship Id="rId18" Type="http://schemas.openxmlformats.org/officeDocument/2006/relationships/hyperlink" Target="http://iznoski-adm.ru/" TargetMode="External"/><Relationship Id="rId26" Type="http://schemas.openxmlformats.org/officeDocument/2006/relationships/hyperlink" Target="http://maloyar.ru/" TargetMode="External"/><Relationship Id="rId39" Type="http://schemas.openxmlformats.org/officeDocument/2006/relationships/hyperlink" Target="http://www.info-suhinichi.ru/index.php/gradostroitelnie-proektirovanie" TargetMode="External"/><Relationship Id="rId21" Type="http://schemas.openxmlformats.org/officeDocument/2006/relationships/hyperlink" Target="http://kozelskadm.ru/social/831" TargetMode="External"/><Relationship Id="rId34" Type="http://schemas.openxmlformats.org/officeDocument/2006/relationships/hyperlink" Target="http://&#1087;&#1077;&#1088;&#1077;&#1084;&#1099;&#1096;&#1083;&#1100;&#1089;&#1082;&#1080;&#1081;-&#1088;&#1072;&#1081;&#1086;&#1085;.&#1088;&#1092;/" TargetMode="External"/><Relationship Id="rId42" Type="http://schemas.openxmlformats.org/officeDocument/2006/relationships/hyperlink" Target="http://ulianovo.ru/" TargetMode="External"/><Relationship Id="rId47" Type="http://schemas.openxmlformats.org/officeDocument/2006/relationships/hyperlink" Target="http://www.&#1093;&#1074;&#1072;&#1089;&#1090;&#1086;&#1074;&#1080;&#1095;&#1089;&#1082;&#1080;&#1081;-&#1088;&#1072;&#1081;&#1086;&#1085;.&#1088;&#1092;/category/&#1083;&#1077;&#1074;&#1086;&#1077;-&#1084;&#1077;&#1085;&#1102;/&#1085;&#1072;&#1087;&#1088;&#1072;&#1074;&#1083;&#1077;&#1085;&#1080;&#1103;-&#1076;&#1077;&#1103;&#1090;&#1077;&#1083;&#1100;&#1085;&#1086;&#1089;&#1090;&#1080;/&#1075;&#1088;&#1072;&#1076;&#1086;&#1089;&#1090;&#1088;&#1086;&#1080;&#1090;&#1077;&#1083;&#1100;&#1089;&#1090;&#1074;&#1086;" TargetMode="External"/><Relationship Id="rId50" Type="http://schemas.openxmlformats.org/officeDocument/2006/relationships/hyperlink" Target="http://www.admobninsk.ru/" TargetMode="External"/><Relationship Id="rId7" Type="http://schemas.openxmlformats.org/officeDocument/2006/relationships/hyperlink" Target="http://www.borovskr.ru/rayon/arxitektura/" TargetMode="External"/><Relationship Id="rId2" Type="http://schemas.openxmlformats.org/officeDocument/2006/relationships/hyperlink" Target="http://admbabynino.ru/" TargetMode="External"/><Relationship Id="rId16" Type="http://schemas.openxmlformats.org/officeDocument/2006/relationships/hyperlink" Target="http://adminkirov.ru/" TargetMode="External"/><Relationship Id="rId29" Type="http://schemas.openxmlformats.org/officeDocument/2006/relationships/hyperlink" Target="http://www.medyn.ru/sphere-of-activity/gradostroitelstvo/" TargetMode="External"/><Relationship Id="rId11" Type="http://schemas.openxmlformats.org/officeDocument/2006/relationships/hyperlink" Target="http://admduminichi.ru/vlast/arhitektura-i-gradostroitelstvo" TargetMode="External"/><Relationship Id="rId24" Type="http://schemas.openxmlformats.org/officeDocument/2006/relationships/hyperlink" Target="http://&#1072;&#1076;&#1084;&#1083;&#1102;&#1076;&#1080;&#1085;&#1086;&#1074;&#1086;.&#1088;&#1092;/" TargetMode="External"/><Relationship Id="rId32" Type="http://schemas.openxmlformats.org/officeDocument/2006/relationships/hyperlink" Target="http://www.adm-mosalsk.ru/" TargetMode="External"/><Relationship Id="rId37" Type="http://schemas.openxmlformats.org/officeDocument/2006/relationships/hyperlink" Target="https://www.admspasdem.ru/index.php/dokumenty/gradostroitelstvo-i-arkhitektura" TargetMode="External"/><Relationship Id="rId40" Type="http://schemas.openxmlformats.org/officeDocument/2006/relationships/hyperlink" Target="http://mo.tarusa.ru/" TargetMode="External"/><Relationship Id="rId45" Type="http://schemas.openxmlformats.org/officeDocument/2006/relationships/hyperlink" Target="http://admferzik.ru/ob-administratsii/otdely-2/otdel-arhitektury-gradostroitel-stva-imushhestvenny-h-i-zemel-ny-h-otnoshenij/" TargetMode="External"/><Relationship Id="rId53" Type="http://schemas.openxmlformats.org/officeDocument/2006/relationships/hyperlink" Target="http://www.kaluga-gov.ru/town_planning" TargetMode="External"/><Relationship Id="rId5" Type="http://schemas.openxmlformats.org/officeDocument/2006/relationships/hyperlink" Target="http://baryatino40.ru/o-rayone/arhitektura-i-gradostroitelstvo" TargetMode="External"/><Relationship Id="rId10" Type="http://schemas.openxmlformats.org/officeDocument/2006/relationships/hyperlink" Target="http://admduminichi.ru/" TargetMode="External"/><Relationship Id="rId19" Type="http://schemas.openxmlformats.org/officeDocument/2006/relationships/hyperlink" Target="http://iznoski-adm.ru/ZHKH/" TargetMode="External"/><Relationship Id="rId31" Type="http://schemas.openxmlformats.org/officeDocument/2006/relationships/hyperlink" Target="http://www.meshovsk.ru/activities/880/gradostroitelstvo.html" TargetMode="External"/><Relationship Id="rId44" Type="http://schemas.openxmlformats.org/officeDocument/2006/relationships/hyperlink" Target="http://admferzik.ru/" TargetMode="External"/><Relationship Id="rId52" Type="http://schemas.openxmlformats.org/officeDocument/2006/relationships/hyperlink" Target="http://www.kaluga-gov.ru/" TargetMode="External"/><Relationship Id="rId4" Type="http://schemas.openxmlformats.org/officeDocument/2006/relationships/hyperlink" Target="http://baryatino40.ru/" TargetMode="External"/><Relationship Id="rId9" Type="http://schemas.openxmlformats.org/officeDocument/2006/relationships/hyperlink" Target="http://www.admkondrovo.ru/gradostroitelstvo/" TargetMode="External"/><Relationship Id="rId14" Type="http://schemas.openxmlformats.org/officeDocument/2006/relationships/hyperlink" Target="http://adm-zhukov.ru/" TargetMode="External"/><Relationship Id="rId22" Type="http://schemas.openxmlformats.org/officeDocument/2006/relationships/hyperlink" Target="http://betlica.ru/" TargetMode="External"/><Relationship Id="rId27" Type="http://schemas.openxmlformats.org/officeDocument/2006/relationships/hyperlink" Target="http://maloyar.ru/?page_id=1247" TargetMode="External"/><Relationship Id="rId30" Type="http://schemas.openxmlformats.org/officeDocument/2006/relationships/hyperlink" Target="http://www.meshovsk.ru/" TargetMode="External"/><Relationship Id="rId35" Type="http://schemas.openxmlformats.org/officeDocument/2006/relationships/hyperlink" Target="http://&#1087;&#1077;&#1088;&#1077;&#1084;&#1099;&#1096;&#1083;&#1100;&#1089;&#1082;&#1080;&#1081;-&#1088;&#1072;&#1081;&#1086;&#1085;.&#1088;&#1092;/arkhitektura-i-gradostroitel-stvo.html" TargetMode="External"/><Relationship Id="rId43" Type="http://schemas.openxmlformats.org/officeDocument/2006/relationships/hyperlink" Target="http://ulianovo.ru/Gradostroitelstvo/" TargetMode="External"/><Relationship Id="rId48" Type="http://schemas.openxmlformats.org/officeDocument/2006/relationships/hyperlink" Target="http://uhnov.ru/" TargetMode="External"/><Relationship Id="rId8" Type="http://schemas.openxmlformats.org/officeDocument/2006/relationships/hyperlink" Target="http://www.admkondrovo.ru/" TargetMode="External"/><Relationship Id="rId51" Type="http://schemas.openxmlformats.org/officeDocument/2006/relationships/hyperlink" Target="http://www.admobninsk.ru/obninsk/arch/" TargetMode="External"/><Relationship Id="rId3" Type="http://schemas.openxmlformats.org/officeDocument/2006/relationships/hyperlink" Target="http://admbabynino.ru/city/grad/" TargetMode="External"/><Relationship Id="rId12" Type="http://schemas.openxmlformats.org/officeDocument/2006/relationships/hyperlink" Target="http://www.adm-zhizdra.ru/" TargetMode="External"/><Relationship Id="rId17" Type="http://schemas.openxmlformats.org/officeDocument/2006/relationships/hyperlink" Target="http://adminkirov.ru/napravleniya_deyatelnosti/raion_10/" TargetMode="External"/><Relationship Id="rId25" Type="http://schemas.openxmlformats.org/officeDocument/2006/relationships/hyperlink" Target="http://&#1072;&#1076;&#1084;&#1083;&#1102;&#1076;&#1080;&#1085;&#1086;&#1074;&#1086;.&#1088;&#1092;/gradostroitelstvo/" TargetMode="External"/><Relationship Id="rId33" Type="http://schemas.openxmlformats.org/officeDocument/2006/relationships/hyperlink" Target="http://www.adm-mosalsk.ru/gradostroitelstvo.html" TargetMode="External"/><Relationship Id="rId38" Type="http://schemas.openxmlformats.org/officeDocument/2006/relationships/hyperlink" Target="http://www.info-suhinichi.ru/" TargetMode="External"/><Relationship Id="rId46" Type="http://schemas.openxmlformats.org/officeDocument/2006/relationships/hyperlink" Target="http://www.&#1093;&#1074;&#1072;&#1089;&#1090;&#1086;&#1074;&#1080;&#1095;&#1089;&#1082;&#1080;&#1081;-&#1088;&#1072;&#1081;&#1086;&#1085;.&#1088;&#1092;/" TargetMode="External"/><Relationship Id="rId20" Type="http://schemas.openxmlformats.org/officeDocument/2006/relationships/hyperlink" Target="http://kozelskadm.ru/" TargetMode="External"/><Relationship Id="rId41" Type="http://schemas.openxmlformats.org/officeDocument/2006/relationships/hyperlink" Target="http://mo.tarusa.ru/townplanning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orovskr.ru/" TargetMode="External"/><Relationship Id="rId15" Type="http://schemas.openxmlformats.org/officeDocument/2006/relationships/hyperlink" Target="http://adm-zhukov.ru/officially/gradostroitelstvo.html" TargetMode="External"/><Relationship Id="rId23" Type="http://schemas.openxmlformats.org/officeDocument/2006/relationships/hyperlink" Target="http://betlica.ru/index.php" TargetMode="External"/><Relationship Id="rId28" Type="http://schemas.openxmlformats.org/officeDocument/2006/relationships/hyperlink" Target="http://www.medyn.ru/" TargetMode="External"/><Relationship Id="rId36" Type="http://schemas.openxmlformats.org/officeDocument/2006/relationships/hyperlink" Target="https://www.admspasdem.ru/" TargetMode="External"/><Relationship Id="rId49" Type="http://schemas.openxmlformats.org/officeDocument/2006/relationships/hyperlink" Target="http://uhnov.ru/index.php?page=arhitektura-i-stroitelstvo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9592" y="980728"/>
            <a:ext cx="756084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Размещение градостроительной информации и документов на</a:t>
            </a:r>
            <a:r>
              <a:rPr lang="ru-RU" dirty="0" smtClean="0"/>
              <a:t>:</a:t>
            </a:r>
          </a:p>
          <a:p>
            <a:r>
              <a:rPr lang="ru-RU" dirty="0"/>
              <a:t> </a:t>
            </a:r>
          </a:p>
          <a:p>
            <a:r>
              <a:rPr lang="ru-RU" dirty="0" smtClean="0"/>
              <a:t>- сайте </a:t>
            </a:r>
            <a:r>
              <a:rPr lang="ru-RU" dirty="0"/>
              <a:t>муниципального образования;</a:t>
            </a:r>
          </a:p>
          <a:p>
            <a:r>
              <a:rPr lang="ru-RU" dirty="0"/>
              <a:t> </a:t>
            </a:r>
          </a:p>
          <a:p>
            <a:r>
              <a:rPr lang="ru-RU" dirty="0" smtClean="0"/>
              <a:t>- интернет-портале </a:t>
            </a:r>
            <a:r>
              <a:rPr lang="ru-RU" dirty="0"/>
              <a:t>органов власти Калужской области (раздел информационные ресурсы управления архитектуры и градостроительства Калужской области - </a:t>
            </a:r>
            <a:r>
              <a:rPr lang="en-US" u="sng" dirty="0">
                <a:hlinkClick r:id="rId2"/>
              </a:rPr>
              <a:t>http</a:t>
            </a:r>
            <a:r>
              <a:rPr lang="ru-RU" u="sng" dirty="0">
                <a:hlinkClick r:id="rId2"/>
              </a:rPr>
              <a:t>://</a:t>
            </a:r>
            <a:r>
              <a:rPr lang="en-US" u="sng" dirty="0" err="1">
                <a:hlinkClick r:id="rId2"/>
              </a:rPr>
              <a:t>admoblkaluga</a:t>
            </a:r>
            <a:r>
              <a:rPr lang="ru-RU" u="sng" dirty="0">
                <a:hlinkClick r:id="rId2"/>
              </a:rPr>
              <a:t>.</a:t>
            </a:r>
            <a:r>
              <a:rPr lang="en-US" u="sng" dirty="0" err="1">
                <a:hlinkClick r:id="rId2"/>
              </a:rPr>
              <a:t>ru</a:t>
            </a:r>
            <a:r>
              <a:rPr lang="ru-RU" u="sng" dirty="0">
                <a:hlinkClick r:id="rId2"/>
              </a:rPr>
              <a:t>/</a:t>
            </a:r>
            <a:r>
              <a:rPr lang="en-US" u="sng" dirty="0">
                <a:hlinkClick r:id="rId2"/>
              </a:rPr>
              <a:t>sub</a:t>
            </a:r>
            <a:r>
              <a:rPr lang="ru-RU" u="sng" dirty="0">
                <a:hlinkClick r:id="rId2"/>
              </a:rPr>
              <a:t>/</a:t>
            </a:r>
            <a:r>
              <a:rPr lang="en-US" u="sng" dirty="0" err="1">
                <a:hlinkClick r:id="rId2"/>
              </a:rPr>
              <a:t>upr</a:t>
            </a:r>
            <a:r>
              <a:rPr lang="ru-RU" u="sng" dirty="0">
                <a:hlinkClick r:id="rId2"/>
              </a:rPr>
              <a:t>_</a:t>
            </a:r>
            <a:r>
              <a:rPr lang="en-US" u="sng" dirty="0">
                <a:hlinkClick r:id="rId2"/>
              </a:rPr>
              <a:t>architecture</a:t>
            </a:r>
            <a:r>
              <a:rPr lang="ru-RU" u="sng" dirty="0">
                <a:hlinkClick r:id="rId2"/>
              </a:rPr>
              <a:t>/</a:t>
            </a:r>
            <a:r>
              <a:rPr lang="en-US" u="sng" dirty="0">
                <a:hlinkClick r:id="rId2"/>
              </a:rPr>
              <a:t>resources</a:t>
            </a:r>
            <a:r>
              <a:rPr lang="ru-RU" u="sng" dirty="0">
                <a:hlinkClick r:id="rId2"/>
              </a:rPr>
              <a:t>/</a:t>
            </a:r>
            <a:r>
              <a:rPr lang="ru-RU" dirty="0"/>
              <a:t>);</a:t>
            </a:r>
          </a:p>
          <a:p>
            <a:r>
              <a:rPr lang="ru-RU" dirty="0"/>
              <a:t> </a:t>
            </a:r>
          </a:p>
          <a:p>
            <a:r>
              <a:rPr lang="ru-RU" dirty="0" smtClean="0"/>
              <a:t>- государственной </a:t>
            </a:r>
            <a:r>
              <a:rPr lang="ru-RU" dirty="0"/>
              <a:t>федеральной информационной системе территориального планирования (ФГИС ТП) - </a:t>
            </a:r>
            <a:r>
              <a:rPr lang="ru-RU" u="sng" dirty="0">
                <a:hlinkClick r:id="rId3"/>
              </a:rPr>
              <a:t>http://fgis.economy.gov.ru</a:t>
            </a:r>
            <a:endParaRPr lang="ru-RU" dirty="0"/>
          </a:p>
          <a:p>
            <a:r>
              <a:rPr lang="ru-RU" dirty="0"/>
              <a:t> </a:t>
            </a:r>
            <a:endParaRPr lang="en-US" dirty="0" smtClean="0"/>
          </a:p>
        </p:txBody>
      </p:sp>
      <p:sp>
        <p:nvSpPr>
          <p:cNvPr id="2" name="Прямоугольник 1"/>
          <p:cNvSpPr/>
          <p:nvPr/>
        </p:nvSpPr>
        <p:spPr>
          <a:xfrm>
            <a:off x="4860032" y="5949280"/>
            <a:ext cx="414046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Начальник отдела информационного обеспечения </a:t>
            </a:r>
          </a:p>
          <a:p>
            <a:r>
              <a:rPr lang="ru-RU" sz="1400" dirty="0"/>
              <a:t>градостроительной деятельности – Селин К.Е. </a:t>
            </a:r>
            <a:r>
              <a:rPr lang="en-US" sz="1400" dirty="0"/>
              <a:t>                            </a:t>
            </a:r>
          </a:p>
          <a:p>
            <a:r>
              <a:rPr lang="en-US" sz="1400" dirty="0"/>
              <a:t>   </a:t>
            </a:r>
            <a:r>
              <a:rPr lang="ru-RU" sz="1400" dirty="0"/>
              <a:t>тел.(57-30-12)   </a:t>
            </a:r>
            <a:r>
              <a:rPr lang="en-US" sz="1400" dirty="0"/>
              <a:t>E-mail:</a:t>
            </a:r>
            <a:r>
              <a:rPr lang="ru-RU" sz="1400" dirty="0"/>
              <a:t> </a:t>
            </a:r>
            <a:r>
              <a:rPr lang="en-US" sz="1400" dirty="0">
                <a:hlinkClick r:id="rId4"/>
              </a:rPr>
              <a:t>selin@adm.kaluga.ru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114475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6846" y="116632"/>
            <a:ext cx="8723734" cy="655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8749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2436" y="1916832"/>
            <a:ext cx="8977717" cy="485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27937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7504" y="116632"/>
            <a:ext cx="6120680" cy="663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79052" y="201414"/>
            <a:ext cx="351814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Схема </a:t>
            </a:r>
            <a:br>
              <a:rPr lang="ru-RU" dirty="0" smtClean="0"/>
            </a:br>
            <a:r>
              <a:rPr lang="ru-RU" dirty="0" smtClean="0"/>
              <a:t>территориального планирования </a:t>
            </a:r>
            <a:br>
              <a:rPr lang="ru-RU" dirty="0" smtClean="0"/>
            </a:br>
            <a:r>
              <a:rPr lang="ru-RU" dirty="0" smtClean="0"/>
              <a:t>Ульяновский район</a:t>
            </a:r>
            <a:endParaRPr lang="ru-RU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Рукописные данные 5"/>
              <p14:cNvContentPartPr/>
              <p14:nvPr/>
            </p14:nvContentPartPr>
            <p14:xfrm>
              <a:off x="2880360" y="6561000"/>
              <a:ext cx="1400760" cy="46080"/>
            </p14:xfrm>
          </p:contentPart>
        </mc:Choice>
        <mc:Fallback xmlns="">
          <p:pic>
            <p:nvPicPr>
              <p:cNvPr id="6" name="Рукописные данные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64520" y="6497280"/>
                <a:ext cx="1432440" cy="17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Рукописные данные 6"/>
              <p14:cNvContentPartPr/>
              <p14:nvPr/>
            </p14:nvContentPartPr>
            <p14:xfrm>
              <a:off x="308520" y="594360"/>
              <a:ext cx="1006200" cy="23400"/>
            </p14:xfrm>
          </p:contentPart>
        </mc:Choice>
        <mc:Fallback xmlns="">
          <p:pic>
            <p:nvPicPr>
              <p:cNvPr id="7" name="Рукописные данные 6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92680" y="531000"/>
                <a:ext cx="1038240" cy="15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" name="Рукописные данные 8"/>
              <p14:cNvContentPartPr/>
              <p14:nvPr/>
            </p14:nvContentPartPr>
            <p14:xfrm>
              <a:off x="303120" y="1080000"/>
              <a:ext cx="1417680" cy="6120"/>
            </p14:xfrm>
          </p:contentPart>
        </mc:Choice>
        <mc:Fallback xmlns="">
          <p:pic>
            <p:nvPicPr>
              <p:cNvPr id="9" name="Рукописные данные 8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86920" y="1016640"/>
                <a:ext cx="1449720" cy="133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69892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9512" y="260648"/>
            <a:ext cx="7287505" cy="648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42435" y="1468323"/>
            <a:ext cx="965329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ru-RU" dirty="0" smtClean="0"/>
              <a:t>65,6 </a:t>
            </a:r>
            <a:r>
              <a:rPr lang="en-US" dirty="0" smtClean="0"/>
              <a:t>Mb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242435" y="2554506"/>
            <a:ext cx="2116733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ru-RU" dirty="0" smtClean="0"/>
              <a:t>Ссылка не работает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242434" y="3933056"/>
            <a:ext cx="3439339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ru-RU" dirty="0" smtClean="0"/>
              <a:t>Открывается файл ссылок на ПЗЗ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1444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6064" y="116632"/>
            <a:ext cx="8028384" cy="6347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427984" y="6482834"/>
            <a:ext cx="45649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http://admoblkaluga.ru/sub/upr_architecture/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7109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6972" y="489570"/>
            <a:ext cx="8969524" cy="5459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027562" y="6237312"/>
            <a:ext cx="60304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http://admoblkaluga.ru/sub/upr_architecture/resources/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586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484784"/>
            <a:ext cx="9144000" cy="4959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964872" y="967106"/>
            <a:ext cx="26712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http://fgis.economy.gov.ru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1113" y="188640"/>
            <a:ext cx="91021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/>
              <a:t>Федеральная государственная информационная система территориального планирования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788175" y="615355"/>
            <a:ext cx="10246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/>
              <a:t>ФГИС ТП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7483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95"/>
          <a:stretch/>
        </p:blipFill>
        <p:spPr bwMode="auto">
          <a:xfrm>
            <a:off x="136532" y="1123204"/>
            <a:ext cx="8897686" cy="4898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113" y="188640"/>
            <a:ext cx="91021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/>
              <a:t>Федеральная государственная информационная система территориального планирования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788175" y="615355"/>
            <a:ext cx="10246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/>
              <a:t>ФГИС ТП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326300" y="6237312"/>
            <a:ext cx="29738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/>
              <a:t>Основной экран программы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82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28102" y="140267"/>
            <a:ext cx="71711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Основные замечания по размещению информации</a:t>
            </a:r>
            <a:endParaRPr lang="ru-RU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41600" y="679048"/>
            <a:ext cx="854419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1. Не размещение информации в ФГИС ТП РФ</a:t>
            </a:r>
          </a:p>
          <a:p>
            <a:r>
              <a:rPr lang="ru-RU" sz="2000" dirty="0" smtClean="0"/>
              <a:t>2. Несоблюдение сроков размещения информации в ФГИС ТП РФ</a:t>
            </a:r>
          </a:p>
          <a:p>
            <a:r>
              <a:rPr lang="ru-RU" sz="2000" dirty="0" smtClean="0"/>
              <a:t>3. Не полный комплект материалов и копий документов по их утверждению</a:t>
            </a:r>
          </a:p>
          <a:p>
            <a:r>
              <a:rPr lang="ru-RU" sz="2000" dirty="0" smtClean="0"/>
              <a:t>4. Присутствие неактуальной и загруженной с ошибками информации</a:t>
            </a:r>
            <a:endParaRPr lang="ru-RU" sz="20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86194" y="2237311"/>
            <a:ext cx="8778294" cy="4360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9835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780928"/>
            <a:ext cx="8229600" cy="1143000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15057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36696" y="349205"/>
            <a:ext cx="77360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/>
              <a:t>На сайтах органов власти муниципальных образований </a:t>
            </a:r>
            <a:br>
              <a:rPr lang="ru-RU" sz="2400" b="1" dirty="0" smtClean="0"/>
            </a:br>
            <a:r>
              <a:rPr lang="ru-RU" sz="2400" b="1" dirty="0" smtClean="0"/>
              <a:t>должны быть размещены</a:t>
            </a:r>
            <a:endParaRPr lang="ru-RU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24339" y="1556792"/>
            <a:ext cx="8125558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000" dirty="0" smtClean="0"/>
              <a:t>Документы территориального планирования </a:t>
            </a:r>
            <a:br>
              <a:rPr lang="ru-RU" sz="2000" dirty="0" smtClean="0"/>
            </a:br>
            <a:r>
              <a:rPr lang="ru-RU" sz="2000" dirty="0" smtClean="0"/>
              <a:t>    (схемы территориального планирования, генеральные планы)</a:t>
            </a:r>
            <a:br>
              <a:rPr lang="ru-RU" sz="2000" dirty="0" smtClean="0"/>
            </a:br>
            <a:endParaRPr lang="ru-RU" sz="2000" dirty="0" smtClean="0"/>
          </a:p>
          <a:p>
            <a:pPr marL="342900" indent="-342900">
              <a:buAutoNum type="arabicPeriod"/>
            </a:pPr>
            <a:r>
              <a:rPr lang="ru-RU" sz="2000" dirty="0" smtClean="0"/>
              <a:t>Правила землепользования и застройки</a:t>
            </a:r>
            <a:br>
              <a:rPr lang="ru-RU" sz="2000" dirty="0" smtClean="0"/>
            </a:br>
            <a:endParaRPr lang="ru-RU" sz="2000" dirty="0" smtClean="0"/>
          </a:p>
          <a:p>
            <a:pPr marL="342900" indent="-342900">
              <a:buAutoNum type="arabicPeriod"/>
            </a:pPr>
            <a:r>
              <a:rPr lang="ru-RU" sz="2000" dirty="0" smtClean="0"/>
              <a:t>Проекты планировки территории</a:t>
            </a:r>
            <a:br>
              <a:rPr lang="ru-RU" sz="2000" dirty="0" smtClean="0"/>
            </a:br>
            <a:endParaRPr lang="ru-RU" sz="2000" dirty="0" smtClean="0"/>
          </a:p>
          <a:p>
            <a:pPr marL="342900" indent="-342900">
              <a:buAutoNum type="arabicPeriod"/>
            </a:pPr>
            <a:r>
              <a:rPr lang="ru-RU" sz="2000" dirty="0" smtClean="0"/>
              <a:t>Регламенты</a:t>
            </a:r>
            <a:br>
              <a:rPr lang="ru-RU" sz="2000" dirty="0" smtClean="0"/>
            </a:br>
            <a:endParaRPr lang="ru-RU" sz="2000" dirty="0" smtClean="0"/>
          </a:p>
          <a:p>
            <a:pPr marL="342900" indent="-342900">
              <a:buAutoNum type="arabicPeriod"/>
            </a:pPr>
            <a:r>
              <a:rPr lang="ru-RU" sz="2000" dirty="0" smtClean="0"/>
              <a:t>Порядок осуществления градостроительной деятельности</a:t>
            </a:r>
            <a:br>
              <a:rPr lang="ru-RU" sz="2000" dirty="0" smtClean="0"/>
            </a:br>
            <a:endParaRPr lang="ru-RU" sz="2000" dirty="0" smtClean="0"/>
          </a:p>
          <a:p>
            <a:pPr marL="342900" indent="-342900">
              <a:buAutoNum type="arabicPeriod"/>
            </a:pPr>
            <a:r>
              <a:rPr lang="ru-RU" sz="2000" dirty="0" smtClean="0"/>
              <a:t>Калькулятор процедур</a:t>
            </a:r>
            <a:br>
              <a:rPr lang="ru-RU" sz="2000" dirty="0" smtClean="0"/>
            </a:br>
            <a:endParaRPr lang="ru-RU" sz="2000" dirty="0" smtClean="0"/>
          </a:p>
          <a:p>
            <a:pPr marL="342900" indent="-342900">
              <a:buAutoNum type="arabicPeriod"/>
            </a:pPr>
            <a:r>
              <a:rPr lang="ru-RU" sz="2000" dirty="0" smtClean="0"/>
              <a:t>Сведения(контактная информация) об подразделении(сотрудниках), </a:t>
            </a:r>
            <a:br>
              <a:rPr lang="ru-RU" sz="2000" dirty="0" smtClean="0"/>
            </a:br>
            <a:r>
              <a:rPr lang="ru-RU" sz="2000" dirty="0" smtClean="0"/>
              <a:t>осуществляющих услуги в сфере градостроительной деятельности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305665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2" t="9656" r="8004" b="3104"/>
          <a:stretch/>
        </p:blipFill>
        <p:spPr bwMode="auto">
          <a:xfrm>
            <a:off x="214203" y="980728"/>
            <a:ext cx="8776553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71600" y="348844"/>
            <a:ext cx="68579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http://admoblkaluga.ru/sub/upr_architecture/resources/method.php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66780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7504" y="659896"/>
            <a:ext cx="8899075" cy="4281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82668" y="17311"/>
            <a:ext cx="73853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Рекомендуемые структура и размещение раздела «Градостроительство»</a:t>
            </a:r>
          </a:p>
          <a:p>
            <a:pPr algn="ctr"/>
            <a:r>
              <a:rPr lang="ru-RU" dirty="0" smtClean="0"/>
              <a:t>на интернет сайте(портале) муниципального образования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811427" y="6084319"/>
            <a:ext cx="77056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Шаблон раздела </a:t>
            </a:r>
            <a:r>
              <a:rPr lang="ru-RU" b="1" dirty="0" smtClean="0">
                <a:hlinkClick r:id="rId3" action="ppaction://hlinkfile"/>
              </a:rPr>
              <a:t>«Градостроительство»</a:t>
            </a:r>
            <a:r>
              <a:rPr lang="ru-RU" dirty="0" smtClean="0"/>
              <a:t> сайта муниципального образования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5109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6051780"/>
              </p:ext>
            </p:extLst>
          </p:nvPr>
        </p:nvGraphicFramePr>
        <p:xfrm>
          <a:off x="251520" y="116632"/>
          <a:ext cx="8640960" cy="65973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6142"/>
                <a:gridCol w="1025199"/>
                <a:gridCol w="3734652"/>
                <a:gridCol w="3514967"/>
              </a:tblGrid>
              <a:tr h="165481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 dirty="0">
                          <a:effectLst/>
                        </a:rPr>
                        <a:t>№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50" marR="117898" marT="655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МР/ГО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50" marR="6550" marT="6550" marB="0"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Градостроительство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50" marR="6550" marT="655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5481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50" marR="117898" marT="6550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sng" strike="noStrike">
                          <a:effectLst/>
                          <a:hlinkClick r:id="rId2"/>
                        </a:rPr>
                        <a:t>Бабынинский</a:t>
                      </a:r>
                      <a:endParaRPr lang="ru-RU" sz="800" b="0" i="0" u="sng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6550" marR="6550" marT="65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Главная\Район\Градостроительство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50" marR="6550" marT="655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sng" strike="noStrike">
                          <a:effectLst/>
                          <a:hlinkClick r:id="rId3"/>
                        </a:rPr>
                        <a:t>http://admbabynino.ru/city/grad/</a:t>
                      </a:r>
                      <a:endParaRPr lang="en-US" sz="800" b="0" i="0" u="sng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6550" marR="6550" marT="6550" marB="0" anchor="b"/>
                </a:tc>
              </a:tr>
              <a:tr h="316303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50" marR="117898" marT="6550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sng" strike="noStrike">
                          <a:effectLst/>
                          <a:hlinkClick r:id="rId4"/>
                        </a:rPr>
                        <a:t>Барятинский</a:t>
                      </a:r>
                      <a:endParaRPr lang="ru-RU" sz="800" b="0" i="0" u="sng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6550" marR="6550" marT="65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Главная\Район\Градостроительство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50" marR="6550" marT="655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sng" strike="noStrike">
                          <a:effectLst/>
                          <a:hlinkClick r:id="rId5"/>
                        </a:rPr>
                        <a:t>http://baryatino40.ru/o-rayone/arhitektura-i-gradostroitelstvo</a:t>
                      </a:r>
                      <a:endParaRPr lang="en-US" sz="800" b="0" i="0" u="sng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6550" marR="6550" marT="6550" marB="0" anchor="b"/>
                </a:tc>
              </a:tr>
              <a:tr h="165481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50" marR="117898" marT="6550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sng" strike="noStrike">
                          <a:effectLst/>
                          <a:hlinkClick r:id="rId6"/>
                        </a:rPr>
                        <a:t>Боровский</a:t>
                      </a:r>
                      <a:endParaRPr lang="ru-RU" sz="800" b="0" i="0" u="sng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6550" marR="6550" marT="65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Главная\Район\Архитектура и градостроительство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50" marR="6550" marT="655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sng" strike="noStrike">
                          <a:effectLst/>
                          <a:hlinkClick r:id="rId7"/>
                        </a:rPr>
                        <a:t>http://www.borovskr.ru/rayon/arxitektura/</a:t>
                      </a:r>
                      <a:endParaRPr lang="en-US" sz="800" b="0" i="0" u="sng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6550" marR="6550" marT="6550" marB="0" anchor="b"/>
                </a:tc>
              </a:tr>
              <a:tr h="165481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50" marR="117898" marT="6550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sng" strike="noStrike">
                          <a:effectLst/>
                          <a:hlinkClick r:id="rId8"/>
                        </a:rPr>
                        <a:t>Дзержинский</a:t>
                      </a:r>
                      <a:endParaRPr lang="ru-RU" sz="800" b="0" i="0" u="sng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6550" marR="6550" marT="65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Главная\Градостроительство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50" marR="6550" marT="655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sng" strike="noStrike">
                          <a:effectLst/>
                          <a:hlinkClick r:id="rId9"/>
                        </a:rPr>
                        <a:t>http://www.admkondrovo.ru/gradostroitelstvo/</a:t>
                      </a:r>
                      <a:endParaRPr lang="en-US" sz="800" b="0" i="0" u="sng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6550" marR="6550" marT="6550" marB="0" anchor="b"/>
                </a:tc>
              </a:tr>
              <a:tr h="316303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50" marR="117898" marT="6550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sng" strike="noStrike">
                          <a:effectLst/>
                          <a:hlinkClick r:id="rId10"/>
                        </a:rPr>
                        <a:t>Думиничский</a:t>
                      </a:r>
                      <a:endParaRPr lang="ru-RU" sz="800" b="0" i="0" u="sng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6550" marR="6550" marT="65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Главная\О районе\Архитектура и Градостроительство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50" marR="6550" marT="655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sng" strike="noStrike">
                          <a:effectLst/>
                          <a:hlinkClick r:id="rId11"/>
                        </a:rPr>
                        <a:t>http://admduminichi.ru/vlast/arhitektura-i-gradostroitelstvo</a:t>
                      </a:r>
                      <a:endParaRPr lang="en-US" sz="800" b="0" i="0" u="sng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6550" marR="6550" marT="6550" marB="0" anchor="b"/>
                </a:tc>
              </a:tr>
              <a:tr h="316303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50" marR="117898" marT="6550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sng" strike="noStrike">
                          <a:effectLst/>
                          <a:hlinkClick r:id="rId12"/>
                        </a:rPr>
                        <a:t>Жиздринский</a:t>
                      </a:r>
                      <a:endParaRPr lang="ru-RU" sz="800" b="0" i="0" u="sng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6550" marR="6550" marT="65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Главная\Архитектура и градостроительство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50" marR="6550" marT="655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sng" strike="noStrike">
                          <a:effectLst/>
                          <a:hlinkClick r:id="rId13"/>
                        </a:rPr>
                        <a:t>http://www.adm-zhizdra.ru/arhitektura-i-gradostroitelstvo</a:t>
                      </a:r>
                      <a:endParaRPr lang="en-US" sz="800" b="0" i="0" u="sng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6550" marR="6550" marT="6550" marB="0" anchor="b"/>
                </a:tc>
              </a:tr>
              <a:tr h="165481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50" marR="117898" marT="6550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sng" strike="noStrike" dirty="0">
                          <a:effectLst/>
                          <a:hlinkClick r:id="rId14"/>
                        </a:rPr>
                        <a:t>Жуковский</a:t>
                      </a:r>
                      <a:endParaRPr lang="ru-RU" sz="800" b="0" i="0" u="sng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6550" marR="6550" marT="655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Главная\Официально\Градостроительство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50" marR="6550" marT="655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sng" strike="noStrike">
                          <a:effectLst/>
                          <a:hlinkClick r:id="rId15"/>
                        </a:rPr>
                        <a:t>http://adm-zhukov.ru/officially/gradostroitelstvo.html</a:t>
                      </a:r>
                      <a:endParaRPr lang="en-US" sz="800" b="0" i="0" u="sng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6550" marR="6550" marT="6550" marB="0" anchor="b"/>
                </a:tc>
              </a:tr>
              <a:tr h="316303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50" marR="117898" marT="6550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sng" strike="noStrike" dirty="0">
                          <a:effectLst/>
                          <a:hlinkClick r:id="rId16"/>
                        </a:rPr>
                        <a:t>Кировский</a:t>
                      </a:r>
                      <a:endParaRPr lang="ru-RU" sz="800" b="0" i="0" u="sng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6550" marR="6550" marT="655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Главная\Направление деятельности\Архитектура и градостроительство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50" marR="6550" marT="655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sng" strike="noStrike">
                          <a:effectLst/>
                          <a:hlinkClick r:id="rId17"/>
                        </a:rPr>
                        <a:t>http://adminkirov.ru/napravleniya_deyatelnosti/raion_10/</a:t>
                      </a:r>
                      <a:endParaRPr lang="en-US" sz="800" b="0" i="0" u="sng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6550" marR="6550" marT="6550" marB="0" anchor="b"/>
                </a:tc>
              </a:tr>
              <a:tr h="165481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50" marR="117898" marT="6550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sng" strike="noStrike" dirty="0">
                          <a:effectLst/>
                          <a:hlinkClick r:id="rId18"/>
                        </a:rPr>
                        <a:t>Износковский</a:t>
                      </a:r>
                      <a:endParaRPr lang="ru-RU" sz="800" b="0" i="0" u="sng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6550" marR="6550" marT="655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Главная\ЖКХ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50" marR="6550" marT="655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sng" strike="noStrike">
                          <a:effectLst/>
                          <a:hlinkClick r:id="rId19"/>
                        </a:rPr>
                        <a:t>http://iznoski-adm.ru/ZHKH/</a:t>
                      </a:r>
                      <a:endParaRPr lang="en-US" sz="800" b="0" i="0" u="sng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6550" marR="6550" marT="6550" marB="0" anchor="b"/>
                </a:tc>
              </a:tr>
              <a:tr h="316303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10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50" marR="117898" marT="6550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sng" strike="noStrike">
                          <a:effectLst/>
                          <a:hlinkClick r:id="rId20"/>
                        </a:rPr>
                        <a:t>Козельский</a:t>
                      </a:r>
                      <a:endParaRPr lang="ru-RU" sz="800" b="0" i="0" u="sng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6550" marR="6550" marT="65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Главная\Социальная сфера и экономика\Отдел архитектуры и градостроительства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50" marR="6550" marT="655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sng" strike="noStrike">
                          <a:effectLst/>
                          <a:hlinkClick r:id="rId21"/>
                        </a:rPr>
                        <a:t>http://kozelskadm.ru/social/831</a:t>
                      </a:r>
                      <a:endParaRPr lang="en-US" sz="800" b="0" i="0" u="sng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6550" marR="6550" marT="6550" marB="0" anchor="b"/>
                </a:tc>
              </a:tr>
              <a:tr h="165481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11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50" marR="117898" marT="6550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sng" strike="noStrike">
                          <a:effectLst/>
                          <a:hlinkClick r:id="rId22"/>
                        </a:rPr>
                        <a:t>Куйбышевский</a:t>
                      </a:r>
                      <a:endParaRPr lang="ru-RU" sz="800" b="0" i="0" u="sng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6550" marR="6550" marT="65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Архитектура и Градостроительство\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50" marR="6550" marT="655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sng" strike="noStrike">
                          <a:effectLst/>
                          <a:hlinkClick r:id="rId23"/>
                        </a:rPr>
                        <a:t>http://betlica.ru/index.php</a:t>
                      </a:r>
                      <a:endParaRPr lang="en-US" sz="800" b="0" i="0" u="sng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6550" marR="6550" marT="6550" marB="0" anchor="b"/>
                </a:tc>
              </a:tr>
              <a:tr h="165481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12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50" marR="117898" marT="6550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sng" strike="noStrike" dirty="0">
                          <a:effectLst/>
                          <a:hlinkClick r:id="rId24"/>
                        </a:rPr>
                        <a:t>Людиновский</a:t>
                      </a:r>
                      <a:endParaRPr lang="ru-RU" sz="800" b="0" i="0" u="sng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6550" marR="6550" marT="655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Градостроительство\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50" marR="6550" marT="655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sng" strike="noStrike">
                          <a:effectLst/>
                          <a:hlinkClick r:id="rId25"/>
                        </a:rPr>
                        <a:t>http://</a:t>
                      </a:r>
                      <a:r>
                        <a:rPr lang="ru-RU" sz="800" u="sng" strike="noStrike">
                          <a:effectLst/>
                          <a:hlinkClick r:id="rId25"/>
                        </a:rPr>
                        <a:t>адмлюдиново.рф/</a:t>
                      </a:r>
                      <a:r>
                        <a:rPr lang="en-US" sz="800" u="sng" strike="noStrike">
                          <a:effectLst/>
                          <a:hlinkClick r:id="rId25"/>
                        </a:rPr>
                        <a:t>gradostroitelstvo/</a:t>
                      </a:r>
                      <a:endParaRPr lang="en-US" sz="800" b="0" i="0" u="sng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6550" marR="6550" marT="6550" marB="0" anchor="b"/>
                </a:tc>
              </a:tr>
              <a:tr h="165481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13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50" marR="117898" marT="6550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sng" strike="noStrike">
                          <a:effectLst/>
                          <a:hlinkClick r:id="rId26"/>
                        </a:rPr>
                        <a:t>Малоярославецкий</a:t>
                      </a:r>
                      <a:endParaRPr lang="ru-RU" sz="800" b="0" i="0" u="sng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6550" marR="6550" marT="65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Главная\ЕЩЁ\Земельно-имущественные отношения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50" marR="6550" marT="655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sng" strike="noStrike">
                          <a:effectLst/>
                          <a:hlinkClick r:id="rId27"/>
                        </a:rPr>
                        <a:t>http://maloyar.ru/?page_id=1247</a:t>
                      </a:r>
                      <a:endParaRPr lang="en-US" sz="800" b="0" i="0" u="sng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6550" marR="6550" marT="6550" marB="0" anchor="b"/>
                </a:tc>
              </a:tr>
              <a:tr h="316303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14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50" marR="117898" marT="6550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sng" strike="noStrike">
                          <a:effectLst/>
                          <a:hlinkClick r:id="rId28"/>
                        </a:rPr>
                        <a:t>Медынский</a:t>
                      </a:r>
                      <a:endParaRPr lang="ru-RU" sz="800" b="0" i="0" u="sng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6550" marR="6550" marT="65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Главная\Сфера Деятельности\Градостроительство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50" marR="6550" marT="655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sng" strike="noStrike">
                          <a:effectLst/>
                          <a:hlinkClick r:id="rId29"/>
                        </a:rPr>
                        <a:t>http://www.medyn.ru/sphere-of-activity/gradostroitelstvo/</a:t>
                      </a:r>
                      <a:endParaRPr lang="en-US" sz="800" b="0" i="0" u="sng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50" marR="6550" marT="6550" marB="0" anchor="b"/>
                </a:tc>
              </a:tr>
              <a:tr h="316303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15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50" marR="117898" marT="6550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sng" strike="noStrike">
                          <a:effectLst/>
                          <a:hlinkClick r:id="rId30"/>
                        </a:rPr>
                        <a:t>Мещовский</a:t>
                      </a:r>
                      <a:endParaRPr lang="ru-RU" sz="800" b="0" i="0" u="sng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6550" marR="6550" marT="65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Главная\Деятельность\Градостроительство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50" marR="6550" marT="655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sng" strike="noStrike">
                          <a:effectLst/>
                          <a:hlinkClick r:id="rId31"/>
                        </a:rPr>
                        <a:t>http://www.meshovsk.ru/activities/880/gradostroitelstvo.html</a:t>
                      </a:r>
                      <a:endParaRPr lang="en-US" sz="800" b="0" i="0" u="sng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6550" marR="6550" marT="6550" marB="0" anchor="b"/>
                </a:tc>
              </a:tr>
              <a:tr h="165481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16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50" marR="117898" marT="6550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sng" strike="noStrike">
                          <a:effectLst/>
                          <a:hlinkClick r:id="rId32"/>
                        </a:rPr>
                        <a:t>Мосальский</a:t>
                      </a:r>
                      <a:endParaRPr lang="ru-RU" sz="800" b="0" i="0" u="sng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6550" marR="6550" marT="65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Главная\Экономика и Финансы\Градостроительство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50" marR="6550" marT="655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sng" strike="noStrike">
                          <a:effectLst/>
                          <a:hlinkClick r:id="rId33"/>
                        </a:rPr>
                        <a:t>http://www.adm-mosalsk.ru/gradostroitelstvo.html</a:t>
                      </a:r>
                      <a:endParaRPr lang="en-US" sz="800" b="0" i="0" u="sng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6550" marR="6550" marT="6550" marB="0" anchor="b"/>
                </a:tc>
              </a:tr>
              <a:tr h="316303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17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50" marR="117898" marT="6550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sng" strike="noStrike" dirty="0">
                          <a:effectLst/>
                          <a:hlinkClick r:id="rId34"/>
                        </a:rPr>
                        <a:t>Перемышльский</a:t>
                      </a:r>
                      <a:endParaRPr lang="ru-RU" sz="800" b="0" i="0" u="sng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6550" marR="6550" marT="655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Главная\Градостроительство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50" marR="6550" marT="6550" marB="0"/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en-US" sz="800" u="sng" strike="noStrike">
                          <a:effectLst/>
                          <a:hlinkClick r:id="rId35"/>
                        </a:rPr>
                        <a:t>http://</a:t>
                      </a:r>
                      <a:r>
                        <a:rPr lang="ru-RU" sz="800" u="sng" strike="noStrike">
                          <a:effectLst/>
                          <a:hlinkClick r:id="rId35"/>
                        </a:rPr>
                        <a:t>перемышльский-район.рф/</a:t>
                      </a:r>
                      <a:r>
                        <a:rPr lang="en-US" sz="800" u="sng" strike="noStrike">
                          <a:effectLst/>
                          <a:hlinkClick r:id="rId35"/>
                        </a:rPr>
                        <a:t>arkhitektura-i-gradostroitel-stvo.html</a:t>
                      </a:r>
                      <a:endParaRPr lang="en-US" sz="800" b="0" i="0" u="sng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6550" marR="6550" marT="6550" marB="0" anchor="b"/>
                </a:tc>
              </a:tr>
              <a:tr h="316303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18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50" marR="117898" marT="6550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sng" strike="noStrike" dirty="0">
                          <a:effectLst/>
                          <a:hlinkClick r:id="rId36"/>
                        </a:rPr>
                        <a:t>Спас-Деменский</a:t>
                      </a:r>
                      <a:endParaRPr lang="ru-RU" sz="800" b="0" i="0" u="sng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6550" marR="6550" marT="65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Главная\Документы\Градостроительство и архитектура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50" marR="6550" marT="6550" marB="0"/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en-US" sz="800" u="sng" strike="noStrike" dirty="0">
                          <a:effectLst/>
                          <a:hlinkClick r:id="rId37"/>
                        </a:rPr>
                        <a:t>https://www.admspasdem.ru/index.php/dokumenty/gradostroitelstvo-i-arkhitektura</a:t>
                      </a:r>
                      <a:endParaRPr lang="en-US" sz="800" b="0" i="0" u="sng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6550" marR="6550" marT="6550" marB="0" anchor="b"/>
                </a:tc>
              </a:tr>
              <a:tr h="316303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19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50" marR="117898" marT="6550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sng" strike="noStrike" dirty="0">
                          <a:effectLst/>
                          <a:hlinkClick r:id="rId38"/>
                        </a:rPr>
                        <a:t>Сухиничский</a:t>
                      </a:r>
                      <a:endParaRPr lang="ru-RU" sz="800" b="0" i="0" u="sng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6550" marR="6550" marT="655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Главная\Официально\Градостроительство и архитектура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50" marR="6550" marT="6550" marB="0"/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en-US" sz="800" u="sng" strike="noStrike">
                          <a:effectLst/>
                          <a:hlinkClick r:id="rId39"/>
                        </a:rPr>
                        <a:t>http://www.info-suhinichi.ru/index.php/gradostroitelnie-proektirovanie</a:t>
                      </a:r>
                      <a:endParaRPr lang="en-US" sz="800" b="0" i="0" u="sng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6550" marR="6550" marT="6550" marB="0" anchor="b"/>
                </a:tc>
              </a:tr>
              <a:tr h="165481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20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50" marR="117898" marT="6550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sng" strike="noStrike" dirty="0">
                          <a:effectLst/>
                          <a:hlinkClick r:id="rId40"/>
                        </a:rPr>
                        <a:t>Тарусский</a:t>
                      </a:r>
                      <a:endParaRPr lang="ru-RU" sz="800" b="0" i="0" u="sng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6550" marR="6550" marT="655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Официально\Градостроительная документация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50" marR="6550" marT="655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sng" strike="noStrike">
                          <a:effectLst/>
                          <a:hlinkClick r:id="rId41"/>
                        </a:rPr>
                        <a:t>http://mo.tarusa.ru/townplanning.html</a:t>
                      </a:r>
                      <a:endParaRPr lang="en-US" sz="800" b="0" i="0" u="sng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6550" marR="6550" marT="6550" marB="0" anchor="b"/>
                </a:tc>
              </a:tr>
              <a:tr h="165481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21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50" marR="117898" marT="6550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sng" strike="noStrike" dirty="0">
                          <a:effectLst/>
                          <a:hlinkClick r:id="rId42"/>
                        </a:rPr>
                        <a:t> Ульяновский</a:t>
                      </a:r>
                      <a:endParaRPr lang="ru-RU" sz="800" b="0" i="0" u="sng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6550" marR="6550" marT="655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Градостроительство\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50" marR="6550" marT="655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sng" strike="noStrike">
                          <a:effectLst/>
                          <a:hlinkClick r:id="rId43"/>
                        </a:rPr>
                        <a:t>http://ulianovo.ru/Gradostroitelstvo/</a:t>
                      </a:r>
                      <a:endParaRPr lang="en-US" sz="800" b="0" i="0" u="sng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6550" marR="6550" marT="6550" marB="0" anchor="b"/>
                </a:tc>
              </a:tr>
              <a:tr h="470318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22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50" marR="117898" marT="6550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sng" strike="noStrike" dirty="0">
                          <a:effectLst/>
                          <a:hlinkClick r:id="rId44"/>
                        </a:rPr>
                        <a:t>Ферзиковский</a:t>
                      </a:r>
                      <a:endParaRPr lang="ru-RU" sz="800" b="0" i="0" u="sng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6550" marR="6550" marT="655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Главная\Ферзиковский район\Об администрации\Отделы\Отдел архитектуры, градостроительства, имущественных и земельных отношений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50" marR="6550" marT="6550" marB="0"/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en-US" sz="800" u="sng" strike="noStrike">
                          <a:effectLst/>
                          <a:hlinkClick r:id="rId45"/>
                        </a:rPr>
                        <a:t>http://admferzik.ru/ob-administratsii/otdely-2/otdel-arhitektury-gradostroitel-stva-imushhestvenny-h-i-zemel-ny-h-otnoshenij/</a:t>
                      </a:r>
                      <a:endParaRPr lang="en-US" sz="800" b="0" i="0" u="sng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6550" marR="6550" marT="6550" marB="0" anchor="b"/>
                </a:tc>
              </a:tr>
              <a:tr h="330963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23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50" marR="117898" marT="6550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sng" strike="noStrike" dirty="0">
                          <a:effectLst/>
                          <a:hlinkClick r:id="rId46"/>
                        </a:rPr>
                        <a:t>Хвастовичский</a:t>
                      </a:r>
                      <a:endParaRPr lang="ru-RU" sz="800" b="0" i="0" u="sng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6550" marR="6550" marT="65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Главная\Направление деятельности\Градостроительство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50" marR="6550" marT="6550" marB="0"/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en-US" sz="800" u="sng" strike="noStrike">
                          <a:effectLst/>
                          <a:hlinkClick r:id="rId47"/>
                        </a:rPr>
                        <a:t>http://www.</a:t>
                      </a:r>
                      <a:r>
                        <a:rPr lang="ru-RU" sz="800" u="sng" strike="noStrike">
                          <a:effectLst/>
                          <a:hlinkClick r:id="rId47"/>
                        </a:rPr>
                        <a:t>хвастовичский-район.рф/</a:t>
                      </a:r>
                      <a:r>
                        <a:rPr lang="en-US" sz="800" u="sng" strike="noStrike">
                          <a:effectLst/>
                          <a:hlinkClick r:id="rId47"/>
                        </a:rPr>
                        <a:t>category/</a:t>
                      </a:r>
                      <a:r>
                        <a:rPr lang="ru-RU" sz="800" u="sng" strike="noStrike">
                          <a:effectLst/>
                          <a:hlinkClick r:id="rId47"/>
                        </a:rPr>
                        <a:t>левое-меню/направления-деятельности/градостроительство</a:t>
                      </a:r>
                      <a:endParaRPr lang="ru-RU" sz="800" b="0" i="0" u="sng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6550" marR="6550" marT="6550" marB="0" anchor="b"/>
                </a:tc>
              </a:tr>
              <a:tr h="316303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24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50" marR="117898" marT="6550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sng" strike="noStrike" dirty="0">
                          <a:effectLst/>
                          <a:hlinkClick r:id="rId48"/>
                        </a:rPr>
                        <a:t>Юхновский</a:t>
                      </a:r>
                      <a:endParaRPr lang="ru-RU" sz="800" b="0" i="0" u="sng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6550" marR="6550" marT="655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Архитектура и градостроительство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50" marR="6550" marT="655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sng" strike="noStrike">
                          <a:effectLst/>
                          <a:hlinkClick r:id="rId49"/>
                        </a:rPr>
                        <a:t>http://uhnov.ru/index.php?page=arhitektura-i-stroitelstvo</a:t>
                      </a:r>
                      <a:endParaRPr lang="en-US" sz="800" b="0" i="0" u="sng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6550" marR="6550" marT="6550" marB="0" anchor="b"/>
                </a:tc>
              </a:tr>
              <a:tr h="165481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25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50" marR="117898" marT="6550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sng" strike="noStrike" dirty="0">
                          <a:effectLst/>
                          <a:hlinkClick r:id="rId50"/>
                        </a:rPr>
                        <a:t>Обнинск</a:t>
                      </a:r>
                      <a:endParaRPr lang="ru-RU" sz="800" b="0" i="0" u="sng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50" marR="6550" marT="655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Градостроительство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50" marR="6550" marT="655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sng" strike="noStrike">
                          <a:effectLst/>
                          <a:hlinkClick r:id="rId51"/>
                        </a:rPr>
                        <a:t>http://www.admobninsk.ru/obninsk/arch/</a:t>
                      </a:r>
                      <a:endParaRPr lang="en-US" sz="800" b="0" i="0" u="sng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6550" marR="6550" marT="6550" marB="0" anchor="b"/>
                </a:tc>
              </a:tr>
              <a:tr h="165481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 dirty="0">
                          <a:effectLst/>
                        </a:rPr>
                        <a:t>26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50" marR="117898" marT="6550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sng" strike="noStrike" dirty="0">
                          <a:effectLst/>
                          <a:hlinkClick r:id="rId52"/>
                        </a:rPr>
                        <a:t>Калуга</a:t>
                      </a:r>
                      <a:endParaRPr lang="ru-RU" sz="800" b="0" i="0" u="sng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50" marR="6550" marT="655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Градостроительство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50" marR="6550" marT="655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sng" strike="noStrike" dirty="0">
                          <a:effectLst/>
                          <a:hlinkClick r:id="rId53"/>
                        </a:rPr>
                        <a:t>http://www.kaluga-gov.ru/town_planning</a:t>
                      </a:r>
                      <a:endParaRPr lang="en-US" sz="800" b="0" i="0" u="sng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6550" marR="6550" marT="655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4941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36512" y="-27384"/>
            <a:ext cx="91821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79712" y="2452246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V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771800" y="4869160"/>
            <a:ext cx="6056312" cy="1733550"/>
          </a:xfrm>
          <a:prstGeom prst="rect">
            <a:avLst/>
          </a:prstGeom>
          <a:ln w="22225">
            <a:solidFill>
              <a:schemeClr val="tx1"/>
            </a:solidFill>
            <a:miter lim="800000"/>
            <a:headEnd/>
            <a:tailEnd/>
          </a:ln>
          <a:effectLst>
            <a:outerShdw blurRad="228600" dist="139700" dir="3900000" sx="102000" sy="102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4" name="Стрелка вниз 13"/>
          <p:cNvSpPr/>
          <p:nvPr/>
        </p:nvSpPr>
        <p:spPr>
          <a:xfrm>
            <a:off x="6468752" y="4077072"/>
            <a:ext cx="360040" cy="720080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9935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5796136" cy="6833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211960" y="1196752"/>
            <a:ext cx="4481014" cy="53642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3942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08520" y="-35542"/>
            <a:ext cx="5431320" cy="5049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67944" y="1844824"/>
            <a:ext cx="4716956" cy="4797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5519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4071" y="188640"/>
            <a:ext cx="9036496" cy="6457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вал 3"/>
          <p:cNvSpPr/>
          <p:nvPr/>
        </p:nvSpPr>
        <p:spPr>
          <a:xfrm>
            <a:off x="3131840" y="4293096"/>
            <a:ext cx="1656184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3131840" y="3501008"/>
            <a:ext cx="1656184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195736" y="3861048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?</a:t>
            </a:r>
            <a:endParaRPr lang="ru-RU" dirty="0">
              <a:solidFill>
                <a:srgbClr val="FF0000"/>
              </a:solidFill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V="1">
            <a:off x="2487804" y="3645024"/>
            <a:ext cx="576064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5" idx="3"/>
          </p:cNvCxnSpPr>
          <p:nvPr/>
        </p:nvCxnSpPr>
        <p:spPr>
          <a:xfrm>
            <a:off x="2487804" y="4045714"/>
            <a:ext cx="576064" cy="3193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2421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</TotalTime>
  <Words>371</Words>
  <Application>Microsoft Office PowerPoint</Application>
  <PresentationFormat>Экран (4:3)</PresentationFormat>
  <Paragraphs>150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Селин К.Е.</dc:creator>
  <cp:lastModifiedBy>Селин К.Е.</cp:lastModifiedBy>
  <cp:revision>22</cp:revision>
  <dcterms:created xsi:type="dcterms:W3CDTF">2017-09-05T08:11:05Z</dcterms:created>
  <dcterms:modified xsi:type="dcterms:W3CDTF">2017-09-06T13:22:11Z</dcterms:modified>
</cp:coreProperties>
</file>