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16" r:id="rId2"/>
    <p:sldId id="31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0" autoAdjust="0"/>
    <p:restoredTop sz="94660"/>
  </p:normalViewPr>
  <p:slideViewPr>
    <p:cSldViewPr>
      <p:cViewPr>
        <p:scale>
          <a:sx n="66" d="100"/>
          <a:sy n="66" d="100"/>
        </p:scale>
        <p:origin x="-3330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7489-7C14-4A6C-B0ED-DF87EDCB306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1589E-3958-4BC9-9312-1082EFC5D4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6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1D410-BBBC-4379-968F-4D75443C751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E22E0-2A1E-40C5-83C7-19E093517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2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7C7B-D018-4C9B-B6B5-438304CF3488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9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24A-E32D-4748-BEB2-D6E16E804739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87C-6BE9-462C-A1F8-D3C6CCA4AF34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5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499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5336"/>
            <a:ext cx="7886700" cy="48916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9B9F-6B91-4265-9E89-1D74FA042090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28650" y="190500"/>
            <a:ext cx="7886700" cy="78428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39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C856-225A-4D2D-964D-C0959E53EB6C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1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0BD2-5310-4518-87BB-962A7ADD085A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0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4DC4-C877-41FA-B265-836F0ED348E0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4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810A-4109-4403-A07A-2F6F05362F26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1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7B4D-01E3-4460-BA61-B85415DBCC17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B9D-87CA-4885-99F6-D4F30D07E29D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1B9A-1457-4137-8611-0EF3CF5023A8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90445"/>
            <a:ext cx="7886700" cy="498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6D10-7E57-4B96-BA72-DB884FCEB63B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FAD8-D83A-41F2-B3CC-DFBE3B684B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8813800" y="0"/>
            <a:ext cx="3175" cy="2882900"/>
          </a:xfrm>
          <a:prstGeom prst="line">
            <a:avLst/>
          </a:prstGeom>
          <a:ln w="2222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flipH="1">
            <a:off x="8864600" y="2254250"/>
            <a:ext cx="9525" cy="2660650"/>
          </a:xfrm>
          <a:prstGeom prst="line">
            <a:avLst/>
          </a:prstGeom>
          <a:ln w="22225">
            <a:solidFill>
              <a:srgbClr val="FFC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8923664" y="4376467"/>
            <a:ext cx="4676" cy="2481533"/>
          </a:xfrm>
          <a:prstGeom prst="line">
            <a:avLst/>
          </a:prstGeom>
          <a:ln w="22225">
            <a:solidFill>
              <a:srgbClr val="00B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normalizeH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9B9F-6B91-4265-9E89-1D74FA042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" y="172663"/>
            <a:ext cx="1636713" cy="9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 rot="10800000" flipV="1">
            <a:off x="1720892" y="172101"/>
            <a:ext cx="6931025" cy="95264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B0F0">
                  <a:alpha val="73000"/>
                </a:srgb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«ГАЗОВАЯ ИПОТЕКА»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4666" y="360391"/>
            <a:ext cx="576311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78837" y="38681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7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20360"/>
              </p:ext>
            </p:extLst>
          </p:nvPr>
        </p:nvGraphicFramePr>
        <p:xfrm>
          <a:off x="83618" y="4631470"/>
          <a:ext cx="8880870" cy="2226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0142"/>
                <a:gridCol w="5710728"/>
              </a:tblGrid>
              <a:tr h="3134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034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78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488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1091"/>
            <a:ext cx="8784976" cy="45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" y="1124745"/>
            <a:ext cx="2040579" cy="102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058191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АО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Россельхозбанк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» осуществляется выдача льготного потребительского кредита на газификацию домовладений,  так называемая «Газовая ипотека», с финансовой поддержкой из федерального бюджета, с кредитной ставкой от 3,25% годовых.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8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9B9F-6B91-4265-9E89-1D74FA042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FAD8-D83A-41F2-B3CC-DFBE3B684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" y="172663"/>
            <a:ext cx="1636713" cy="9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 rot="10800000" flipV="1">
            <a:off x="1720892" y="172101"/>
            <a:ext cx="6931025" cy="95264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B0F0">
                  <a:alpha val="73000"/>
                </a:srgb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Льготное кредитование «БАНК «ЭЛИТА»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4666" y="360391"/>
            <a:ext cx="576311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78837" y="38681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8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57060"/>
              </p:ext>
            </p:extLst>
          </p:nvPr>
        </p:nvGraphicFramePr>
        <p:xfrm>
          <a:off x="83618" y="4631470"/>
          <a:ext cx="8880870" cy="2226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0142"/>
                <a:gridCol w="5710728"/>
              </a:tblGrid>
              <a:tr h="3134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034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78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488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55776" y="1412775"/>
            <a:ext cx="60961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Кредит </a:t>
            </a:r>
            <a:r>
              <a:rPr lang="ru-RU" sz="2000" b="1" dirty="0">
                <a:solidFill>
                  <a:srgbClr val="C00000"/>
                </a:solidFill>
              </a:rPr>
              <a:t>предоставляется в сумме до 200 000 рублей (в полных тысячах) </a:t>
            </a:r>
            <a:r>
              <a:rPr lang="ru-RU" sz="2000" b="1" dirty="0" smtClean="0">
                <a:solidFill>
                  <a:srgbClr val="C00000"/>
                </a:solidFill>
              </a:rPr>
              <a:t>без </a:t>
            </a:r>
            <a:r>
              <a:rPr lang="ru-RU" sz="2000" b="1" dirty="0">
                <a:solidFill>
                  <a:srgbClr val="C00000"/>
                </a:solidFill>
              </a:rPr>
              <a:t>обеспечения.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Кредит </a:t>
            </a:r>
            <a:r>
              <a:rPr lang="ru-RU" sz="2000" b="1" dirty="0">
                <a:solidFill>
                  <a:srgbClr val="C00000"/>
                </a:solidFill>
              </a:rPr>
              <a:t>выдается на срок до 5 </a:t>
            </a:r>
            <a:r>
              <a:rPr lang="ru-RU" sz="2000" b="1" dirty="0" smtClean="0">
                <a:solidFill>
                  <a:srgbClr val="C00000"/>
                </a:solidFill>
              </a:rPr>
              <a:t>лет.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Погашение </a:t>
            </a:r>
            <a:r>
              <a:rPr lang="ru-RU" sz="2000" b="1" dirty="0">
                <a:solidFill>
                  <a:srgbClr val="C00000"/>
                </a:solidFill>
              </a:rPr>
              <a:t>обязательств осуществляется </a:t>
            </a:r>
            <a:r>
              <a:rPr lang="ru-RU" sz="2000" b="1" dirty="0" err="1" smtClean="0">
                <a:solidFill>
                  <a:srgbClr val="C00000"/>
                </a:solidFill>
              </a:rPr>
              <a:t>аннуитетным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или дифференцированным платежом (вид платежа указывается в </a:t>
            </a:r>
            <a:r>
              <a:rPr lang="ru-RU" sz="2000" b="1" dirty="0" smtClean="0">
                <a:solidFill>
                  <a:srgbClr val="C00000"/>
                </a:solidFill>
              </a:rPr>
              <a:t>заявлении </a:t>
            </a:r>
            <a:r>
              <a:rPr lang="ru-RU" sz="2000" b="1" dirty="0">
                <a:solidFill>
                  <a:srgbClr val="C00000"/>
                </a:solidFill>
              </a:rPr>
              <a:t>клиента).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Возраст </a:t>
            </a:r>
            <a:r>
              <a:rPr lang="ru-RU" sz="2000" b="1" dirty="0">
                <a:solidFill>
                  <a:srgbClr val="C00000"/>
                </a:solidFill>
              </a:rPr>
              <a:t>заемщика от 23 лет (на дату подачи заявки) до 65 лет </a:t>
            </a:r>
            <a:r>
              <a:rPr lang="ru-RU" sz="2000" b="1" dirty="0" smtClean="0">
                <a:solidFill>
                  <a:srgbClr val="C00000"/>
                </a:solidFill>
              </a:rPr>
              <a:t>(включительно</a:t>
            </a:r>
            <a:r>
              <a:rPr lang="ru-RU" sz="2000" b="1" dirty="0">
                <a:solidFill>
                  <a:srgbClr val="C00000"/>
                </a:solidFill>
              </a:rPr>
              <a:t>) на момент наступления срока окончательного возврата </a:t>
            </a:r>
            <a:r>
              <a:rPr lang="ru-RU" sz="2000" b="1" dirty="0" smtClean="0">
                <a:solidFill>
                  <a:srgbClr val="C00000"/>
                </a:solidFill>
              </a:rPr>
              <a:t>кредита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Стаж </a:t>
            </a:r>
            <a:r>
              <a:rPr lang="ru-RU" sz="2000" b="1" dirty="0">
                <a:solidFill>
                  <a:srgbClr val="C00000"/>
                </a:solidFill>
              </a:rPr>
              <a:t>работы не менее 6 месяцев на последнем (текущем) месте </a:t>
            </a:r>
            <a:r>
              <a:rPr lang="ru-RU" sz="2000" b="1" dirty="0" smtClean="0">
                <a:solidFill>
                  <a:srgbClr val="C00000"/>
                </a:solidFill>
              </a:rPr>
              <a:t>работы </a:t>
            </a:r>
            <a:r>
              <a:rPr lang="ru-RU" sz="2000" b="1" dirty="0">
                <a:solidFill>
                  <a:srgbClr val="C00000"/>
                </a:solidFill>
              </a:rPr>
              <a:t>и не менее 1 года общего стажа за последние 5 лет.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Процентная ставка </a:t>
            </a:r>
            <a:r>
              <a:rPr lang="ru-RU" sz="2000" b="1" dirty="0">
                <a:solidFill>
                  <a:srgbClr val="C00000"/>
                </a:solidFill>
              </a:rPr>
              <a:t>по кредиту устанавливается в размере 13%.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" y="1628800"/>
            <a:ext cx="232743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" y="1124745"/>
            <a:ext cx="2327431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56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</TotalTime>
  <Words>90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Линейщиков Константин  Яковлевич</dc:creator>
  <cp:lastModifiedBy>Жердев Дмитрий Анатольевич</cp:lastModifiedBy>
  <cp:revision>93</cp:revision>
  <cp:lastPrinted>2022-09-02T07:14:13Z</cp:lastPrinted>
  <dcterms:created xsi:type="dcterms:W3CDTF">2016-02-28T12:53:48Z</dcterms:created>
  <dcterms:modified xsi:type="dcterms:W3CDTF">2023-03-14T12:12:34Z</dcterms:modified>
</cp:coreProperties>
</file>