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65" r:id="rId4"/>
    <p:sldId id="257" r:id="rId5"/>
    <p:sldId id="258" r:id="rId6"/>
    <p:sldId id="275" r:id="rId7"/>
    <p:sldId id="272" r:id="rId8"/>
    <p:sldId id="271" r:id="rId9"/>
    <p:sldId id="270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1128" y="-82"/>
      </p:cViewPr>
      <p:guideLst>
        <p:guide orient="horz" pos="3657"/>
        <p:guide orient="horz" pos="66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42464106850804E-2"/>
          <c:y val="9.3138305104915387E-2"/>
          <c:w val="0.40163339406757465"/>
          <c:h val="0.794386356117131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учета неденежных расходов</c:v>
                </c:pt>
              </c:strCache>
            </c:strRef>
          </c:tx>
          <c:dPt>
            <c:idx val="0"/>
            <c:bubble3D val="0"/>
            <c:spPr>
              <a:solidFill>
                <a:srgbClr val="AED13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722845823020979"/>
                  <c:y val="-0.179998917811367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442668225587341E-2"/>
                  <c:y val="4.52083302967483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533319860016135E-2"/>
                  <c:y val="9.4440126116905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676260516480978E-2"/>
                  <c:y val="1.7037881993119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136688283534049E-2"/>
                  <c:y val="4.36549303775340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66466047493063E-2"/>
                  <c:y val="-1.2223140906750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4817890653936064E-2"/>
                  <c:y val="-7.38603725084953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916216224128427E-2"/>
                  <c:y val="6.880483446806734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Корма (без НДС)</c:v>
                </c:pt>
                <c:pt idx="1">
                  <c:v>Электроэнергия (без НДС)</c:v>
                </c:pt>
                <c:pt idx="2">
                  <c:v>Заработная плата</c:v>
                </c:pt>
                <c:pt idx="3">
                  <c:v>Отчисления во внебюджетные фонды</c:v>
                </c:pt>
                <c:pt idx="4">
                  <c:v>Налог на имущество</c:v>
                </c:pt>
                <c:pt idx="5">
                  <c:v>ГСМ (без НДС)</c:v>
                </c:pt>
                <c:pt idx="6">
                  <c:v>Прочие материалы (без НДС)</c:v>
                </c:pt>
                <c:pt idx="7">
                  <c:v>Прочие услуги (без НДС)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0.68799999999999994</c:v>
                </c:pt>
                <c:pt idx="1">
                  <c:v>0.14499999999999999</c:v>
                </c:pt>
                <c:pt idx="2" formatCode="0%">
                  <c:v>0.06</c:v>
                </c:pt>
                <c:pt idx="3">
                  <c:v>1.7999999999999999E-2</c:v>
                </c:pt>
                <c:pt idx="4">
                  <c:v>4.2000000000000003E-2</c:v>
                </c:pt>
                <c:pt idx="5">
                  <c:v>6.0000000000000001E-3</c:v>
                </c:pt>
                <c:pt idx="6">
                  <c:v>1.7000000000000001E-2</c:v>
                </c:pt>
                <c:pt idx="7">
                  <c:v>2.5000000000000001E-2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85436794411147"/>
          <c:y val="0.21301365773967529"/>
          <c:w val="0.6296454160447279"/>
          <c:h val="0.56130408921547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97036825727574E-2"/>
          <c:y val="3.5307639818700116E-2"/>
          <c:w val="0.9161373689917266"/>
          <c:h val="0.7566570207905256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Кумулятивный инвестиционный денежный поток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Лист1!$A$2:$A$12</c:f>
              <c:numCache>
                <c:formatCode>m/d/yyyy</c:formatCode>
                <c:ptCount val="11"/>
                <c:pt idx="0">
                  <c:v>42156</c:v>
                </c:pt>
                <c:pt idx="1">
                  <c:v>42370</c:v>
                </c:pt>
                <c:pt idx="2">
                  <c:v>42522</c:v>
                </c:pt>
                <c:pt idx="3">
                  <c:v>42736</c:v>
                </c:pt>
                <c:pt idx="4">
                  <c:v>42887</c:v>
                </c:pt>
                <c:pt idx="5">
                  <c:v>43101</c:v>
                </c:pt>
                <c:pt idx="6">
                  <c:v>43252</c:v>
                </c:pt>
                <c:pt idx="7">
                  <c:v>43466</c:v>
                </c:pt>
                <c:pt idx="8">
                  <c:v>43617</c:v>
                </c:pt>
                <c:pt idx="9">
                  <c:v>43831</c:v>
                </c:pt>
                <c:pt idx="10">
                  <c:v>43983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-0.2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Кумулятивный операционный денежный поток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Лист1!$A$2:$A$12</c:f>
              <c:numCache>
                <c:formatCode>m/d/yyyy</c:formatCode>
                <c:ptCount val="11"/>
                <c:pt idx="0">
                  <c:v>42156</c:v>
                </c:pt>
                <c:pt idx="1">
                  <c:v>42370</c:v>
                </c:pt>
                <c:pt idx="2">
                  <c:v>42522</c:v>
                </c:pt>
                <c:pt idx="3">
                  <c:v>42736</c:v>
                </c:pt>
                <c:pt idx="4">
                  <c:v>42887</c:v>
                </c:pt>
                <c:pt idx="5">
                  <c:v>43101</c:v>
                </c:pt>
                <c:pt idx="6">
                  <c:v>43252</c:v>
                </c:pt>
                <c:pt idx="7">
                  <c:v>43466</c:v>
                </c:pt>
                <c:pt idx="8">
                  <c:v>43617</c:v>
                </c:pt>
                <c:pt idx="9">
                  <c:v>43831</c:v>
                </c:pt>
                <c:pt idx="10">
                  <c:v>43983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0.55000000000000004</c:v>
                </c:pt>
                <c:pt idx="7">
                  <c:v>0.6</c:v>
                </c:pt>
                <c:pt idx="8">
                  <c:v>0.85</c:v>
                </c:pt>
                <c:pt idx="9">
                  <c:v>0.95</c:v>
                </c:pt>
                <c:pt idx="10">
                  <c:v>1.25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Кумулятивный дифференциальный денежный поток</c:v>
                </c:pt>
              </c:strCache>
            </c:strRef>
          </c:tx>
          <c:spPr>
            <a:solidFill>
              <a:srgbClr val="AED136"/>
            </a:solidFill>
            <a:ln w="25400">
              <a:noFill/>
            </a:ln>
            <a:effectLst/>
          </c:spPr>
          <c:cat>
            <c:numRef>
              <c:f>Лист1!$A$2:$A$12</c:f>
              <c:numCache>
                <c:formatCode>m/d/yyyy</c:formatCode>
                <c:ptCount val="11"/>
                <c:pt idx="0">
                  <c:v>42156</c:v>
                </c:pt>
                <c:pt idx="1">
                  <c:v>42370</c:v>
                </c:pt>
                <c:pt idx="2">
                  <c:v>42522</c:v>
                </c:pt>
                <c:pt idx="3">
                  <c:v>42736</c:v>
                </c:pt>
                <c:pt idx="4">
                  <c:v>42887</c:v>
                </c:pt>
                <c:pt idx="5">
                  <c:v>43101</c:v>
                </c:pt>
                <c:pt idx="6">
                  <c:v>43252</c:v>
                </c:pt>
                <c:pt idx="7">
                  <c:v>43466</c:v>
                </c:pt>
                <c:pt idx="8">
                  <c:v>43617</c:v>
                </c:pt>
                <c:pt idx="9">
                  <c:v>43831</c:v>
                </c:pt>
                <c:pt idx="10">
                  <c:v>43983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-0.2</c:v>
                </c:pt>
                <c:pt idx="1">
                  <c:v>-1</c:v>
                </c:pt>
                <c:pt idx="2">
                  <c:v>-1</c:v>
                </c:pt>
                <c:pt idx="3">
                  <c:v>-0.8</c:v>
                </c:pt>
                <c:pt idx="4">
                  <c:v>-0.7</c:v>
                </c:pt>
                <c:pt idx="5">
                  <c:v>-0.7</c:v>
                </c:pt>
                <c:pt idx="6">
                  <c:v>-0.5</c:v>
                </c:pt>
                <c:pt idx="7">
                  <c:v>-0.3</c:v>
                </c:pt>
                <c:pt idx="8">
                  <c:v>-0.1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0720"/>
        <c:axId val="37072256"/>
      </c:areaChart>
      <c:dateAx>
        <c:axId val="370707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7072256"/>
        <c:crosses val="autoZero"/>
        <c:auto val="1"/>
        <c:lblOffset val="100"/>
        <c:baseTimeUnit val="months"/>
      </c:dateAx>
      <c:valAx>
        <c:axId val="370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7070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07815369661592"/>
          <c:y val="0.79305824048904938"/>
          <c:w val="0.65534953015104735"/>
          <c:h val="0.18739086811730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0.29498</cdr:x>
      <cdr:y>0.10301</cdr:y>
    </cdr:from>
    <cdr:to>
      <cdr:x>0.57633</cdr:x>
      <cdr:y>0.22462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21640" y="535317"/>
          <a:ext cx="2595840" cy="63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Получение</a:t>
          </a:r>
          <a:b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первой выручки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0.43646</cdr:x>
      <cdr:y>0.21524</cdr:y>
    </cdr:from>
    <cdr:to>
      <cdr:x>0.43646</cdr:x>
      <cdr:y>0.333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026987" y="1118544"/>
          <a:ext cx="0" cy="611962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AED13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0.91005</cdr:x>
      <cdr:y>0.06642</cdr:y>
    </cdr:from>
    <cdr:to>
      <cdr:x>0.91005</cdr:x>
      <cdr:y>0.17033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8396481" y="345150"/>
          <a:ext cx="0" cy="5400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AED13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0.25241</cdr:x>
      <cdr:y>0.29265</cdr:y>
    </cdr:from>
    <cdr:to>
      <cdr:x>0.25241</cdr:x>
      <cdr:y>0.41041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111208" y="1520806"/>
          <a:ext cx="0" cy="611962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AED13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D76-FA2C-49EB-9CE9-9FFC56FEEAC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2D59-C7BF-4AE8-B791-2E07D04D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6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4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8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4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9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3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4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7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6892-444F-4F6C-8C90-1E3E819E293B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05392"/>
      </p:ext>
    </p:extLst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3C1-BFD1-4A18-A7C4-3AAF6061594C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7463"/>
      </p:ext>
    </p:extLst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5DE-D000-47E6-9C0D-12C8FB0B7AA1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88161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BCD4-7936-4359-906E-510DB6E38FD2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42117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9F71-D739-4F30-897E-59742A9FC53D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27914"/>
      </p:ext>
    </p:extLst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DDA6-ABC1-4DB3-B473-6E2C0B4D4AD7}" type="datetime1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18927"/>
      </p:ext>
    </p:extLst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500-5BEB-405D-9F9C-E79626F1D7DC}" type="datetime1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90509"/>
      </p:ext>
    </p:extLst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EE1-72B3-49CD-996A-E355A4040377}" type="datetime1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36350"/>
      </p:ext>
    </p:extLst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AF3-25C4-4E2D-AB1B-7D539A42048C}" type="datetime1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17133"/>
      </p:ext>
    </p:extLst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BA62-7FFA-436D-ACB4-66DF29DBD7AE}" type="datetime1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26024"/>
      </p:ext>
    </p:extLst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A01-6C01-4DC4-8C01-910D1178A2FC}" type="datetime1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89220"/>
      </p:ext>
    </p:extLst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3D42-ACF9-4D97-9F42-F2BD2126ED4C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mailto:apkko@adm.kaluga.ru" TargetMode="External"/><Relationship Id="rId4" Type="http://schemas.openxmlformats.org/officeDocument/2006/relationships/hyperlink" Target="mailto:kancel@adm.kalug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33653"/>
          <a:stretch/>
        </p:blipFill>
        <p:spPr>
          <a:xfrm>
            <a:off x="-15553" y="1949824"/>
            <a:ext cx="9944843" cy="30121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5552" y="4914855"/>
            <a:ext cx="9921552" cy="288000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" y="579"/>
            <a:ext cx="3106335" cy="12634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1734671"/>
            <a:ext cx="9906001" cy="28800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«МЕЩОВСКОЕ РЫБНОЕ ХОЗЯЙСТВО»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187" y="4908179"/>
            <a:ext cx="628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ИНВЕСТИЦИОННЫЙ ПРОЕКТ ПО ВЫРАЩИВАНИЮ СИГОВЫХ РЫБ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6671" y="5840504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249240, Калужская обл.,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Мещовск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ул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Герцена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7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63346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15552" y="4688860"/>
            <a:ext cx="9937104" cy="111968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281863"/>
            <a:ext cx="9905999" cy="1564644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ПРОЕКТА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058099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5552" y="4444210"/>
            <a:ext cx="9921552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7970" y="4752885"/>
            <a:ext cx="145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кормов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92224" y="4752885"/>
            <a:ext cx="160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малька рыб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55267" y="4752885"/>
            <a:ext cx="160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товарной рыбы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10733" y="4752885"/>
            <a:ext cx="18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Переработка товарной рыбы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82" y="5311500"/>
            <a:ext cx="382594" cy="382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68" y="5254559"/>
            <a:ext cx="468695" cy="435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8834" y="5267770"/>
            <a:ext cx="306234" cy="1267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8834" y="5430601"/>
            <a:ext cx="306234" cy="12671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8834" y="5593432"/>
            <a:ext cx="306234" cy="126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12" y="5202390"/>
            <a:ext cx="541873" cy="5418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7984" y="1357697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97369" y="1357697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6754" y="1357697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ВОСПОЛНЕНИЕ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30" y="1727673"/>
            <a:ext cx="358064" cy="358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31" y="1730513"/>
            <a:ext cx="372084" cy="3720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81" y="1724750"/>
            <a:ext cx="417363" cy="417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5674" y="2179448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отечественной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рыбы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8309" y="2179448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качественной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доступной рыбой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96226" y="2179448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популяции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рыбы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водоемах области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6373" y="2716757"/>
            <a:ext cx="9936000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РЫБЫ РОДА СИГОВЫХ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5965" y="3011191"/>
            <a:ext cx="50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63991" y="3011191"/>
            <a:ext cx="798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Муксун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50069" y="3011191"/>
            <a:ext cx="553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Чир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3784" y="3011191"/>
            <a:ext cx="78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Омуль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48679" y="3011191"/>
            <a:ext cx="78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Пелядь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" y="3459435"/>
            <a:ext cx="1571701" cy="826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38" y="3509234"/>
            <a:ext cx="1689971" cy="6624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18" y="3540248"/>
            <a:ext cx="1632736" cy="6784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93" y="3454157"/>
            <a:ext cx="1912874" cy="7949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70" y="3373509"/>
            <a:ext cx="1882888" cy="9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314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21974"/>
          <a:stretch/>
        </p:blipFill>
        <p:spPr>
          <a:xfrm>
            <a:off x="-15554" y="1210235"/>
            <a:ext cx="9936000" cy="42877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 ПРОЕКТА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058099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ПОКАЗАТЕЛИ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5552" y="4565233"/>
            <a:ext cx="9921552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СТРОИТЕЛЬСТВА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341014"/>
            <a:ext cx="9905999" cy="934115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552" y="4850940"/>
            <a:ext cx="9937104" cy="95760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226" y="1346297"/>
            <a:ext cx="19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капитало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вложений, млн руб.*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3952" y="1346297"/>
            <a:ext cx="175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мощности, м</a:t>
            </a:r>
            <a:r>
              <a:rPr lang="ru-RU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0442" y="1346297"/>
            <a:ext cx="17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воды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резервуарах, м</a:t>
            </a:r>
            <a:r>
              <a:rPr lang="ru-RU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54168" y="1346297"/>
            <a:ext cx="160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год, т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5577" y="5825734"/>
            <a:ext cx="71297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большая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средств будет направлена в экономику РФ и Калужской области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7970" y="4860461"/>
            <a:ext cx="145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Начало строительства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92224" y="4860461"/>
            <a:ext cx="160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Завершение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очереди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5267" y="4860461"/>
            <a:ext cx="160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Завершение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10733" y="4860461"/>
            <a:ext cx="18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строительства, мес.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9072" y="187501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8304" y="187501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35 000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7536" y="187501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13 440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36768" y="187501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1 500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4615" y="5389183"/>
            <a:ext cx="159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июнь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33847" y="538918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юнь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41715" y="5389183"/>
            <a:ext cx="158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прель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54698" y="538918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5909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0" b="30369"/>
          <a:stretch/>
        </p:blipFill>
        <p:spPr>
          <a:xfrm>
            <a:off x="-6372" y="1789493"/>
            <a:ext cx="9912367" cy="388516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  <a:noFill/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ru-RU" sz="1401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ПОТРЕБЛЯЕМЫЕ РЕСУРСЫ*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" y="1048872"/>
            <a:ext cx="9905999" cy="1414515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3" name="TextBox 12"/>
          <p:cNvSpPr txBox="1"/>
          <p:nvPr/>
        </p:nvSpPr>
        <p:spPr>
          <a:xfrm>
            <a:off x="552169" y="1063910"/>
            <a:ext cx="19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Воды в час,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9691" y="1063910"/>
            <a:ext cx="175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Электроэнергии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час, кВт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0590" y="1063910"/>
            <a:ext cx="17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 в год,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м</a:t>
            </a:r>
            <a:r>
              <a:rPr lang="ru-RU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1339" y="1063910"/>
            <a:ext cx="160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Кормов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год, т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072" y="20632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8304" y="20632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1 500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7536" y="20632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5 000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6768" y="20632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1 900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955" y="5826734"/>
            <a:ext cx="437904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п</a:t>
            </a:r>
            <a:r>
              <a:rPr lang="ru-RU" sz="140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осле выхода на проектную мощность</a:t>
            </a:r>
            <a:endParaRPr lang="ru-RU" sz="140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73" y="1681753"/>
            <a:ext cx="347642" cy="347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61" y="1633283"/>
            <a:ext cx="446146" cy="4461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82" y="1596506"/>
            <a:ext cx="451589" cy="4515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86" y="1679752"/>
            <a:ext cx="355524" cy="35552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-6372" y="5495235"/>
            <a:ext cx="9937355" cy="310253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1256" y="5495235"/>
            <a:ext cx="894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человек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количество персонала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2706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ЗАТРАТ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58097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ЗАТРАТ ПОСЛЕ ВЫПЛАТЫ КРЕДИТА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98574676"/>
              </p:ext>
            </p:extLst>
          </p:nvPr>
        </p:nvGraphicFramePr>
        <p:xfrm>
          <a:off x="0" y="1357776"/>
          <a:ext cx="9905999" cy="500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790535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ДЕНЕЖНЫЕ ПОТОКИ, МЛРД РУБ.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8722302"/>
              </p:ext>
            </p:extLst>
          </p:nvPr>
        </p:nvGraphicFramePr>
        <p:xfrm>
          <a:off x="295833" y="1186551"/>
          <a:ext cx="9226371" cy="519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7409331" y="970957"/>
            <a:ext cx="2353236" cy="6225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проекта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окупаемость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466921" y="2143715"/>
            <a:ext cx="2353236" cy="6320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Завершение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строительства объекта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42600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r="2736"/>
          <a:stretch/>
        </p:blipFill>
        <p:spPr>
          <a:xfrm>
            <a:off x="-89648" y="1830050"/>
            <a:ext cx="10085294" cy="28965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 ПОКАЗАТЕЛИ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068109"/>
            <a:ext cx="9905999" cy="1139785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552" y="4652683"/>
            <a:ext cx="9937104" cy="1150058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779" y="1063910"/>
            <a:ext cx="1990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возврата кредита,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2178" y="1063910"/>
            <a:ext cx="2384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рентабельность,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4168" y="1063910"/>
            <a:ext cx="1600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 инфляции,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946" y="4672203"/>
            <a:ext cx="1676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заёмных средств,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13247" y="4672203"/>
            <a:ext cx="1600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статья затрат (корма),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5949" y="4672203"/>
            <a:ext cx="1600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сумма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кредита,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37627" y="4672203"/>
            <a:ext cx="1891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Проценты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кредиту,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9072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8304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7536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49,3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36768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8251" y="5402630"/>
            <a:ext cx="159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0768" y="540263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68,8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9179" y="540263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67590" y="540263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253,2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6105" y="1068393"/>
            <a:ext cx="2384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показатель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EBITDA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3663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0" b="15402"/>
          <a:stretch/>
        </p:blipFill>
        <p:spPr>
          <a:xfrm>
            <a:off x="-13445" y="2164974"/>
            <a:ext cx="9933486" cy="34155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РИСКИ И ЧУВСТВИТЕЛЬНОСТЬ К РИСКАМ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331769"/>
            <a:ext cx="9905999" cy="967678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5934" y="1363947"/>
            <a:ext cx="201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Недостижение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уровня рентабельности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062302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912" y="1363947"/>
            <a:ext cx="19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рыночной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конъюктуры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89261" y="1363947"/>
            <a:ext cx="169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стоимости кормов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" y="4953510"/>
            <a:ext cx="9910482" cy="859061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7502" y="4978132"/>
            <a:ext cx="3873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Отпускная стоимость продукции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-6372" y="4670819"/>
            <a:ext cx="4959372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НАИБОЛЬШАЯ ЧУВСТВИТЕЛЬНОСТЬ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77504" y="4978132"/>
            <a:ext cx="466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кредитных средств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0995" y="1363947"/>
            <a:ext cx="213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стоимости энергоносителей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0864" y="1363947"/>
            <a:ext cx="200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внешнего финансирования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60080" y="4670819"/>
            <a:ext cx="4959372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НАИМЕНЬШАЯ ЧУВСТВИТЕЛЬНОСТЬ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56" y="5362602"/>
            <a:ext cx="290108" cy="334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89" y="1900953"/>
            <a:ext cx="320613" cy="3206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0" y="1873615"/>
            <a:ext cx="387012" cy="387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56" y="1875801"/>
            <a:ext cx="370915" cy="370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08" y="5239742"/>
            <a:ext cx="505210" cy="505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4" y="1887167"/>
            <a:ext cx="377605" cy="377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912" y="1867316"/>
            <a:ext cx="354250" cy="3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424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" y="1433065"/>
            <a:ext cx="4648407" cy="189065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608731" y="3535233"/>
            <a:ext cx="4612342" cy="0"/>
          </a:xfrm>
          <a:prstGeom prst="line">
            <a:avLst/>
          </a:prstGeom>
          <a:ln>
            <a:solidFill>
              <a:srgbClr val="AE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3019" y="4021871"/>
            <a:ext cx="309251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248000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г. Калуга, ул.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Вилонова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ел.: 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(4842) 56-30-57, 57-93-01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факс: 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(4842) 57-54-74 </a:t>
            </a:r>
          </a:p>
          <a:p>
            <a:pPr algn="ctr">
              <a:lnSpc>
                <a:spcPct val="150000"/>
              </a:lnSpc>
            </a:pP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kancel@adm.kaluga.ru</a:t>
            </a:r>
            <a:endParaRPr lang="ru-RU" sz="1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www.admoblkaluga.ru/sub/selhoz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801" y="4021870"/>
            <a:ext cx="303640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248000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г. Калуга, ул.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Вилонова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4-ый этаж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ел.: 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(4842)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apkko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@adm.kaluga.ru</a:t>
            </a:r>
            <a:endParaRPr lang="en-US" sz="1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www.apkko.ru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84" y="1587189"/>
            <a:ext cx="3550764" cy="15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348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274</Words>
  <Application>Microsoft Office PowerPoint</Application>
  <PresentationFormat>Лист A4 (210x297 мм)</PresentationFormat>
  <Paragraphs>120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Алешин Ю.М.</cp:lastModifiedBy>
  <cp:revision>109</cp:revision>
  <dcterms:created xsi:type="dcterms:W3CDTF">2015-08-17T14:33:45Z</dcterms:created>
  <dcterms:modified xsi:type="dcterms:W3CDTF">2015-10-15T07:16:35Z</dcterms:modified>
</cp:coreProperties>
</file>