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handoutMasterIdLst>
    <p:handoutMasterId r:id="rId8"/>
  </p:handoutMasterIdLst>
  <p:sldIdLst>
    <p:sldId id="459" r:id="rId2"/>
    <p:sldId id="455" r:id="rId3"/>
    <p:sldId id="456" r:id="rId4"/>
    <p:sldId id="457" r:id="rId5"/>
    <p:sldId id="458" r:id="rId6"/>
  </p:sldIdLst>
  <p:sldSz cx="8120063" cy="10826750" type="B4ISO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1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2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239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6529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06624" algn="l" defTabSz="108265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47949" algn="l" defTabSz="108265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789274" algn="l" defTabSz="108265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30598" algn="l" defTabSz="108265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CC"/>
    <a:srgbClr val="00CC00"/>
    <a:srgbClr val="D37385"/>
    <a:srgbClr val="50E1E8"/>
    <a:srgbClr val="0066FF"/>
    <a:srgbClr val="3366FF"/>
    <a:srgbClr val="FF0000"/>
    <a:srgbClr val="31920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1" autoAdjust="0"/>
    <p:restoredTop sz="95503" autoAdjust="0"/>
  </p:normalViewPr>
  <p:slideViewPr>
    <p:cSldViewPr>
      <p:cViewPr>
        <p:scale>
          <a:sx n="90" d="100"/>
          <a:sy n="90" d="100"/>
        </p:scale>
        <p:origin x="-2616" y="558"/>
      </p:cViewPr>
      <p:guideLst>
        <p:guide orient="horz" pos="3410"/>
        <p:guide pos="2558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4764F-2DBB-46FF-BB3C-198713E14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08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-322263" y="0"/>
            <a:ext cx="7442201" cy="9926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93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13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26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2397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6529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706624" algn="l" defTabSz="10826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47949" algn="l" defTabSz="10826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89274" algn="l" defTabSz="10826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30598" algn="l" defTabSz="10826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1838" y="744538"/>
            <a:ext cx="2794000" cy="372427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C1A021-6730-461E-A7AC-681182126E4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0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04721"/>
            <a:ext cx="8120063" cy="472202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8120063" cy="61047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4187213"/>
            <a:ext cx="8120063" cy="360891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526242"/>
            <a:ext cx="8120063" cy="80599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761" y="7976472"/>
            <a:ext cx="5005783" cy="139260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54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9C9D3-ABD3-4419-BC3A-1A764C8AB8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030" y="4944960"/>
            <a:ext cx="6371861" cy="2830879"/>
          </a:xfrm>
          <a:effectLst/>
        </p:spPr>
        <p:txBody>
          <a:bodyPr>
            <a:noAutofit/>
          </a:bodyPr>
          <a:lstStyle>
            <a:lvl1pPr marL="757855" indent="-541325" algn="l"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1680" y="1154852"/>
            <a:ext cx="5684044" cy="54855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384BE-0484-4560-B3AD-CCBA9143B0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4562" y="594409"/>
            <a:ext cx="1827014" cy="8269785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1883" y="1154854"/>
            <a:ext cx="4288507" cy="77273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70106-B1EE-45B5-B2E7-0A23F141EB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A841-48D4-42C5-A1FF-DD55C9FC14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015008" y="1154854"/>
            <a:ext cx="5684044" cy="54855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04721"/>
            <a:ext cx="8120063" cy="472202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120063" cy="61047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87213"/>
            <a:ext cx="8120063" cy="360891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526242"/>
            <a:ext cx="8120063" cy="80599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519" y="3429968"/>
            <a:ext cx="5298525" cy="3825745"/>
          </a:xfrm>
          <a:effectLst/>
        </p:spPr>
        <p:txBody>
          <a:bodyPr anchor="b"/>
          <a:lstStyle>
            <a:lvl1pPr algn="r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967" y="7273895"/>
            <a:ext cx="5301924" cy="1318944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5413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1280E-F99A-4591-9186-FEFE365944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10BB-A1DF-4DB9-BB65-FD5415E209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15007" y="1154852"/>
            <a:ext cx="2971943" cy="54855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124992" y="1154854"/>
            <a:ext cx="2971943" cy="54855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008" y="1154853"/>
            <a:ext cx="2971943" cy="100999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6949" y="2210702"/>
            <a:ext cx="2971943" cy="43307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6902" y="1154853"/>
            <a:ext cx="2971943" cy="100999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marL="0" lvl="0" indent="0" algn="ctr" defTabSz="1082650" rtl="0" eaLnBrk="1" latinLnBrk="0" hangingPunct="1">
              <a:spcBef>
                <a:spcPct val="20000"/>
              </a:spcBef>
              <a:spcAft>
                <a:spcPts val="35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4880" y="2208657"/>
            <a:ext cx="2971943" cy="43307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7D0D6-1F42-46BE-A687-22F8768951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4ECAA-1085-4B64-A817-0983019ED0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B6B57-A444-4DE7-B10F-0ED236BFA9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35" y="3488621"/>
            <a:ext cx="3228920" cy="1986788"/>
          </a:xfrm>
          <a:effectLst/>
        </p:spPr>
        <p:txBody>
          <a:bodyPr anchor="b">
            <a:noAutofit/>
          </a:bodyPr>
          <a:lstStyle>
            <a:lvl1pPr marL="270662" indent="-270662" algn="l">
              <a:defRPr sz="33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138" y="1154854"/>
            <a:ext cx="3567256" cy="7727329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7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303" y="5521994"/>
            <a:ext cx="3009201" cy="3377665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9D8B7-D659-4669-9CD2-4A1F65E42D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04721"/>
            <a:ext cx="8120063" cy="472202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120063" cy="61047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187213"/>
            <a:ext cx="8120063" cy="360891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526242"/>
            <a:ext cx="8120063" cy="80599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74049" y="1804458"/>
            <a:ext cx="3654028" cy="493787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400"/>
            </a:lvl1pPr>
            <a:lvl2pPr marL="541325" indent="0">
              <a:buNone/>
              <a:defRPr sz="3300"/>
            </a:lvl2pPr>
            <a:lvl3pPr marL="1082650" indent="0">
              <a:buNone/>
              <a:defRPr sz="2800"/>
            </a:lvl3pPr>
            <a:lvl4pPr marL="1623974" indent="0">
              <a:buNone/>
              <a:defRPr sz="2400"/>
            </a:lvl4pPr>
            <a:lvl5pPr marL="2165299" indent="0">
              <a:buNone/>
              <a:defRPr sz="2400"/>
            </a:lvl5pPr>
            <a:lvl6pPr marL="2706624" indent="0">
              <a:buNone/>
              <a:defRPr sz="2400"/>
            </a:lvl6pPr>
            <a:lvl7pPr marL="3247949" indent="0">
              <a:buNone/>
              <a:defRPr sz="2400"/>
            </a:lvl7pPr>
            <a:lvl8pPr marL="3789274" indent="0">
              <a:buNone/>
              <a:defRPr sz="2400"/>
            </a:lvl8pPr>
            <a:lvl9pPr marL="4330598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582" y="1595259"/>
            <a:ext cx="3280451" cy="3414768"/>
          </a:xfrm>
        </p:spPr>
        <p:txBody>
          <a:bodyPr anchor="b"/>
          <a:lstStyle>
            <a:lvl1pPr marL="216530" indent="-216530">
              <a:buFont typeface="Georgia" pitchFamily="18" charset="0"/>
              <a:buChar char="*"/>
              <a:defRPr sz="19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F42CF-E678-4B13-AE12-A0ACC60E8C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829" y="7047998"/>
            <a:ext cx="5668716" cy="1804458"/>
          </a:xfrm>
        </p:spPr>
        <p:txBody>
          <a:bodyPr anchor="b">
            <a:noAutofit/>
          </a:bodyPr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059914"/>
            <a:ext cx="8120063" cy="276683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120063" cy="805991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949035"/>
            <a:ext cx="8120063" cy="360891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526242"/>
            <a:ext cx="8120063" cy="80599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2479" y="6902358"/>
            <a:ext cx="5783246" cy="1804458"/>
          </a:xfrm>
          <a:prstGeom prst="rect">
            <a:avLst/>
          </a:prstGeom>
          <a:effectLst/>
        </p:spPr>
        <p:txBody>
          <a:bodyPr vert="horz" lIns="108265" tIns="54132" rIns="108265" bIns="54132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008" y="1156022"/>
            <a:ext cx="5684044" cy="5485553"/>
          </a:xfrm>
          <a:prstGeom prst="rect">
            <a:avLst/>
          </a:prstGeom>
        </p:spPr>
        <p:txBody>
          <a:bodyPr vert="horz" lIns="108265" tIns="54132" rIns="108265" bIns="541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1043" y="9744077"/>
            <a:ext cx="2233017" cy="576424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004" y="9744077"/>
            <a:ext cx="2977358" cy="576424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83359" y="9744077"/>
            <a:ext cx="1624013" cy="576424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7408FF0-BD03-495A-8F1E-A08FB74C71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78927" indent="-378927" algn="r" defTabSz="108265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4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0662" indent="-216530" algn="l" defTabSz="1082650" rtl="0" eaLnBrk="1" latinLnBrk="0" hangingPunct="1">
        <a:spcBef>
          <a:spcPct val="20000"/>
        </a:spcBef>
        <a:spcAft>
          <a:spcPts val="35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9590" indent="-216530" algn="l" defTabSz="1082650" rtl="0" eaLnBrk="1" latinLnBrk="0" hangingPunct="1">
        <a:spcBef>
          <a:spcPct val="20000"/>
        </a:spcBef>
        <a:spcAft>
          <a:spcPts val="35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74385" indent="-216530" algn="l" defTabSz="1082650" rtl="0" eaLnBrk="1" latinLnBrk="0" hangingPunct="1">
        <a:spcBef>
          <a:spcPct val="20000"/>
        </a:spcBef>
        <a:spcAft>
          <a:spcPts val="35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99180" indent="-216530" algn="l" defTabSz="1082650" rtl="0" eaLnBrk="1" latinLnBrk="0" hangingPunct="1">
        <a:spcBef>
          <a:spcPct val="20000"/>
        </a:spcBef>
        <a:spcAft>
          <a:spcPts val="35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45627" indent="-216530" algn="l" defTabSz="1082650" rtl="0" eaLnBrk="1" latinLnBrk="0" hangingPunct="1">
        <a:spcBef>
          <a:spcPct val="20000"/>
        </a:spcBef>
        <a:spcAft>
          <a:spcPts val="35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70422" indent="-216530" algn="l" defTabSz="1082650" rtl="0" eaLnBrk="1" latinLnBrk="0" hangingPunct="1">
        <a:spcBef>
          <a:spcPct val="20000"/>
        </a:spcBef>
        <a:spcAft>
          <a:spcPts val="35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27697" indent="-216530" algn="l" defTabSz="1082650" rtl="0" eaLnBrk="1" latinLnBrk="0" hangingPunct="1">
        <a:spcBef>
          <a:spcPct val="20000"/>
        </a:spcBef>
        <a:spcAft>
          <a:spcPts val="35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06624" indent="-216530" algn="l" defTabSz="1082650" rtl="0" eaLnBrk="1" latinLnBrk="0" hangingPunct="1">
        <a:spcBef>
          <a:spcPct val="20000"/>
        </a:spcBef>
        <a:spcAft>
          <a:spcPts val="35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63898" indent="-216530" algn="l" defTabSz="1082650" rtl="0" eaLnBrk="1" latinLnBrk="0" hangingPunct="1">
        <a:spcBef>
          <a:spcPct val="20000"/>
        </a:spcBef>
        <a:spcAft>
          <a:spcPts val="35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663" y="1203410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Министерство сельского хозяйства калужской области</a:t>
            </a:r>
            <a:endParaRPr lang="ru-RU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58" y="588839"/>
            <a:ext cx="1706920" cy="156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330" y="2932473"/>
            <a:ext cx="6624736" cy="50167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подпрограммы «Устойчивое развитие сельских территорий» государственной программы Калужской области «Развитие сельского хозяйства и регулирования рынков сельскохозяйственной продукции, сырья и продовольствия в Калужской области»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2014-2019 годы. </a:t>
            </a:r>
          </a:p>
        </p:txBody>
      </p:sp>
    </p:spTree>
    <p:extLst>
      <p:ext uri="{BB962C8B-B14F-4D97-AF65-F5344CB8AC3E}">
        <p14:creationId xmlns:p14="http://schemas.microsoft.com/office/powerpoint/2010/main" val="397292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35546"/>
              </p:ext>
            </p:extLst>
          </p:nvPr>
        </p:nvGraphicFramePr>
        <p:xfrm>
          <a:off x="3318689" y="6710216"/>
          <a:ext cx="4619639" cy="3938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5831"/>
                <a:gridCol w="1256990"/>
                <a:gridCol w="1206818"/>
              </a:tblGrid>
              <a:tr h="673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2014-2019 гг.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2019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</a:tr>
              <a:tr h="1448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 комплексных спортивных площадок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</a:tr>
              <a:tr h="1797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построенных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 комплексных спортивных площадок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917770"/>
              </p:ext>
            </p:extLst>
          </p:nvPr>
        </p:nvGraphicFramePr>
        <p:xfrm>
          <a:off x="3377956" y="2235395"/>
          <a:ext cx="4560373" cy="3521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000"/>
                <a:gridCol w="1234538"/>
                <a:gridCol w="1336835"/>
              </a:tblGrid>
              <a:tr h="579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2014-2019 гг.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2019 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</a:tr>
              <a:tr h="1737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Построено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приобретено жилой площади на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</a:tr>
              <a:tr h="1158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Улучшили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жилищные условия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семей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семей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4509" y="184131"/>
            <a:ext cx="7302472" cy="1217317"/>
          </a:xfrm>
          <a:prstGeom prst="rect">
            <a:avLst/>
          </a:prstGeom>
          <a:noFill/>
        </p:spPr>
        <p:txBody>
          <a:bodyPr wrap="square" lIns="108265" tIns="54132" rIns="108265" bIns="54132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УСТОЙЧИВОЕ РАЗВИТИЕ СЕЛЬСКИХ ТЕРРИТОРИЙ КАЛУЖСКОЙ ОБЛАСТИ          2014-2019 гг.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13010" y="1250472"/>
            <a:ext cx="7225319" cy="98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65" tIns="54132" rIns="108265" bIns="5413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19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граждан, проживающих в сельской местности, в том числе молодых семей и молодых специалистов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U:\Управление по орг. кадровой работе и развитию сельских территорий\Строители\Фото\Фото 2015 год\Жилье 2015\Дзержинский\Савкина Дзержинский р-н\DSC098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82" y="2451322"/>
            <a:ext cx="3210815" cy="2710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4509" y="5774001"/>
            <a:ext cx="7747304" cy="663319"/>
          </a:xfrm>
          <a:prstGeom prst="rect">
            <a:avLst/>
          </a:prstGeom>
        </p:spPr>
        <p:txBody>
          <a:bodyPr wrap="square" lIns="108265" tIns="54132" rIns="108265" bIns="54132">
            <a:spAutoFit/>
          </a:bodyPr>
          <a:lstStyle/>
          <a:p>
            <a:pPr algn="ctr"/>
            <a:r>
              <a:rPr kumimoji="1" lang="ru-RU" alt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kumimoji="1" lang="ru-RU" alt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kumimoji="1" lang="ru-RU" alt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плоскостных </a:t>
            </a:r>
            <a:r>
              <a:rPr kumimoji="1" lang="ru-RU" alt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</a:t>
            </a:r>
            <a:r>
              <a:rPr kumimoji="1" lang="ru-RU" alt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 в сельской местности</a:t>
            </a:r>
            <a:endParaRPr kumimoji="1" lang="ru-RU" alt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U:\Управление по орг. кадровой работе и развитию сельских территорий\Строители\Фото\Фото 2014\Корекозево спорт площадка открытие\корекозево 30 дек 14\DSC09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2" y="6948046"/>
            <a:ext cx="3207436" cy="3218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09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509" y="184131"/>
            <a:ext cx="7302472" cy="1217317"/>
          </a:xfrm>
          <a:prstGeom prst="rect">
            <a:avLst/>
          </a:prstGeom>
          <a:noFill/>
        </p:spPr>
        <p:txBody>
          <a:bodyPr wrap="square" lIns="108265" tIns="54132" rIns="108265" bIns="54132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УСТОЙЧИВОЕ РАЗВИТИЕ СЕЛЬСКИХ ТЕРРИТОРИЙ КАЛУЖСКОЙ ОБЛАСТИ 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2014-2019 гг.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13010" y="1250472"/>
            <a:ext cx="7225319" cy="69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65" tIns="54132" rIns="108265" bIns="5413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9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altLang="ru-RU" sz="19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местных инициатив граждан, проживающих в сельской местности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326611"/>
              </p:ext>
            </p:extLst>
          </p:nvPr>
        </p:nvGraphicFramePr>
        <p:xfrm>
          <a:off x="4325670" y="2132139"/>
          <a:ext cx="3728275" cy="3535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4884"/>
                <a:gridCol w="989570"/>
                <a:gridCol w="1003821"/>
              </a:tblGrid>
              <a:tr h="813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2014-2019 гг.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2019 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</a:tr>
              <a:tr h="2721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общественно-значимых проектов по благоустройству сельских территорий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</a:tr>
            </a:tbl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7" b="7184"/>
          <a:stretch/>
        </p:blipFill>
        <p:spPr bwMode="auto">
          <a:xfrm>
            <a:off x="2153315" y="3157481"/>
            <a:ext cx="2120247" cy="2512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" y="1942862"/>
            <a:ext cx="2695090" cy="179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0231" y="5841662"/>
            <a:ext cx="7264894" cy="40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65" tIns="54132" rIns="108265" bIns="5413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9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газификации и  водоснабжения в сельской местности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627873"/>
              </p:ext>
            </p:extLst>
          </p:nvPr>
        </p:nvGraphicFramePr>
        <p:xfrm>
          <a:off x="27729" y="6584335"/>
          <a:ext cx="5084078" cy="3653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8248"/>
                <a:gridCol w="1337915"/>
                <a:gridCol w="1337915"/>
              </a:tblGrid>
              <a:tr h="579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2014-2019 гг.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2019 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</a:tr>
              <a:tr h="1951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Введено в эксплуатацию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уличных газовых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сетей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 км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10,32 км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</a:tr>
              <a:tr h="1115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водопроводных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сетей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25,8 км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</a:tr>
            </a:tbl>
          </a:graphicData>
        </a:graphic>
      </p:graphicFrame>
      <p:pic>
        <p:nvPicPr>
          <p:cNvPr id="12" name="Picture 2" descr="U:\Управление по орг. кадровой работе и развитию сельских территорий\Строители\Фото\Фото 2015 год\Газ Кудиново\DSCN1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0659" y="6308505"/>
            <a:ext cx="2740345" cy="2510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" name="Picture 3" descr="U:\Управление по орг. кадровой работе и развитию сельских территорий\Строители\Огородникова\От Костиной М.А\Брошюра\Водоснабжение дер. Совьяки Боровского райо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84" y="8364375"/>
            <a:ext cx="2743020" cy="242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97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509" y="184131"/>
            <a:ext cx="7302472" cy="1217317"/>
          </a:xfrm>
          <a:prstGeom prst="rect">
            <a:avLst/>
          </a:prstGeom>
          <a:noFill/>
        </p:spPr>
        <p:txBody>
          <a:bodyPr wrap="square" lIns="108265" tIns="54132" rIns="108265" bIns="54132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УСТОЙЧИВОЕ РАЗВИТИЕ СЕЛЬСКИХ ТЕРРИТОРИЙ КАЛУЖСКОЙ ОБЛАСТИ 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2014-2019 гг.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26913" y="1303475"/>
            <a:ext cx="7225319" cy="98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65" tIns="54132" rIns="108265" bIns="5413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9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сети автомобильных дорог, ведущих к общественно значимым объектам, объектам производства и переработки сельхозпродукции</a:t>
            </a:r>
          </a:p>
        </p:txBody>
      </p:sp>
      <p:pic>
        <p:nvPicPr>
          <p:cNvPr id="6" name="Picture 2" descr="U:\Управление по орг. кадровой работе и развитию сельских территорий\Строители\Фото\Фото 2016 год\Дороги 2016\Дороги 2015 года(строящиеся)\Бабичево-Верховское Малоярославецкий р-н\Дорога Бабичево-Верховое Малоярославецкого района  04,04,2016\DSC001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8"/>
          <a:stretch/>
        </p:blipFill>
        <p:spPr bwMode="auto">
          <a:xfrm>
            <a:off x="1" y="2147806"/>
            <a:ext cx="2385770" cy="2563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81617"/>
              </p:ext>
            </p:extLst>
          </p:nvPr>
        </p:nvGraphicFramePr>
        <p:xfrm>
          <a:off x="2373270" y="2582837"/>
          <a:ext cx="3398675" cy="3384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392"/>
                <a:gridCol w="1023114"/>
                <a:gridCol w="959169"/>
              </a:tblGrid>
              <a:tr h="579231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2014-2019 гг.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2019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</a:tr>
              <a:tr h="1624012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Построено (реконструировано) автомобильных дорог  </a:t>
                      </a: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</a:tr>
              <a:tr h="1158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общей протяженностью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75,5 км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31,4 км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0" marR="60900" marT="0" marB="0"/>
                </a:tc>
              </a:tr>
            </a:tbl>
          </a:graphicData>
        </a:graphic>
      </p:graphicFrame>
      <p:pic>
        <p:nvPicPr>
          <p:cNvPr id="8" name="Picture 2" descr="U:\Управление по орг. кадровой работе и развитию сельских территорий\Строители\Фото\Фото 2017 год\Дороги\Бережки летние фото\DSC079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/>
          <a:stretch/>
        </p:blipFill>
        <p:spPr bwMode="auto">
          <a:xfrm>
            <a:off x="5761141" y="3423854"/>
            <a:ext cx="2358965" cy="2574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71928" y="5999879"/>
            <a:ext cx="7801190" cy="69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65" tIns="54132" rIns="108265" bIns="5413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9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комплексного обустройства площадок под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9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жилищную застройку в сельской местности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9"/>
          <a:stretch/>
        </p:blipFill>
        <p:spPr bwMode="auto">
          <a:xfrm>
            <a:off x="0" y="6725629"/>
            <a:ext cx="4059074" cy="3994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38451" y="7800640"/>
            <a:ext cx="4007195" cy="1348339"/>
          </a:xfrm>
          <a:prstGeom prst="rect">
            <a:avLst/>
          </a:prstGeom>
        </p:spPr>
        <p:txBody>
          <a:bodyPr wrap="square" lIns="108265" tIns="54132" rIns="108265" bIns="54132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Завершена комплексная компактная застройка в 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Кудиново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Малоярославецкого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(2015 г.)</a:t>
            </a:r>
          </a:p>
        </p:txBody>
      </p:sp>
    </p:spTree>
    <p:extLst>
      <p:ext uri="{BB962C8B-B14F-4D97-AF65-F5344CB8AC3E}">
        <p14:creationId xmlns:p14="http://schemas.microsoft.com/office/powerpoint/2010/main" val="355558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509" y="184131"/>
            <a:ext cx="7302472" cy="1217317"/>
          </a:xfrm>
          <a:prstGeom prst="rect">
            <a:avLst/>
          </a:prstGeom>
          <a:noFill/>
        </p:spPr>
        <p:txBody>
          <a:bodyPr wrap="square" lIns="108265" tIns="54132" rIns="108265" bIns="54132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УСТОЙЧИВОЕ РАЗВИТИЕ СЕЛЬСКИХ ТЕРРИТОРИЙ КАЛУЖСКОЙ ОБЛАСТИ 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2014-2019 гг.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26913" y="1387098"/>
            <a:ext cx="7225319" cy="40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65" tIns="54132" rIns="108265" bIns="5413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9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сети общеобразовательных учреждений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9095" y="1387098"/>
            <a:ext cx="7653299" cy="940318"/>
          </a:xfrm>
          <a:prstGeom prst="rect">
            <a:avLst/>
          </a:prstGeom>
        </p:spPr>
        <p:txBody>
          <a:bodyPr wrap="square" lIns="108265" tIns="54132" rIns="108265" bIns="54132">
            <a:spAutoFit/>
          </a:bodyPr>
          <a:lstStyle/>
          <a:p>
            <a:endParaRPr lang="ru-RU" altLang="ru-RU" dirty="0" smtClean="0"/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Кременской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школы в Медынском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(2014- 2016 гг.)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U:\Управление по орг. кадровой работе и развитию сельских территорий\Строители\Фото\Фото 2016 год\Кременская школа\Открытие\_DSC59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5" y="2647117"/>
            <a:ext cx="3884078" cy="3028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U:\Управление по орг. кадровой работе и развитию сельских территорий\Строители\Фото\Фото 2016 год\Кременская школа\Открытие\DSC01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81" y="2647118"/>
            <a:ext cx="3842912" cy="3067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82865" y="5954046"/>
            <a:ext cx="7478617" cy="69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65" tIns="54132" rIns="108265" bIns="5413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9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сети учреждений культурно-досугового типа в сельской местности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933" y="6646436"/>
            <a:ext cx="7725667" cy="728832"/>
          </a:xfrm>
          <a:prstGeom prst="rect">
            <a:avLst/>
          </a:prstGeom>
        </p:spPr>
        <p:txBody>
          <a:bodyPr wrap="square" lIns="108265" tIns="54132" rIns="108265" bIns="54132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Проведена реконструкция сельского дома культуры на 200 мест в 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Медынского района (2016 - 2018 гг.)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7376" r="6469" b="23508"/>
          <a:stretch/>
        </p:blipFill>
        <p:spPr bwMode="auto">
          <a:xfrm>
            <a:off x="128040" y="7375267"/>
            <a:ext cx="3904189" cy="3274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U:\Управление по орг. кадровой работе и развитию сельских территорий\Строители\Фото\ФОТО 2018 год\Клуб\Открытие фото\Открытие\IMG_16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78" y="7400164"/>
            <a:ext cx="3707443" cy="3186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360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9812</TotalTime>
  <Words>335</Words>
  <Application>Microsoft Office PowerPoint</Application>
  <PresentationFormat>B4 (ISO) (250x353 мм)</PresentationFormat>
  <Paragraphs>97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as.kozlov</dc:creator>
  <cp:lastModifiedBy>Алешин Юрий Михайлович</cp:lastModifiedBy>
  <cp:revision>452</cp:revision>
  <cp:lastPrinted>2020-01-20T06:28:52Z</cp:lastPrinted>
  <dcterms:created xsi:type="dcterms:W3CDTF">2013-06-18T14:01:16Z</dcterms:created>
  <dcterms:modified xsi:type="dcterms:W3CDTF">2020-03-12T11:36:40Z</dcterms:modified>
</cp:coreProperties>
</file>