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6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340" r:id="rId3"/>
    <p:sldId id="305" r:id="rId4"/>
    <p:sldId id="306" r:id="rId5"/>
    <p:sldId id="342" r:id="rId6"/>
    <p:sldId id="344" r:id="rId7"/>
    <p:sldId id="345" r:id="rId8"/>
    <p:sldId id="343" r:id="rId9"/>
    <p:sldId id="304" r:id="rId10"/>
  </p:sldIdLst>
  <p:sldSz cx="9144000" cy="5143500" type="screen16x9"/>
  <p:notesSz cx="6797675" cy="9926638"/>
  <p:defaultTextStyle>
    <a:defPPr>
      <a:defRPr lang="ru-RU"/>
    </a:defPPr>
    <a:lvl1pPr algn="ctr" defTabSz="219069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1pPr>
    <a:lvl2pPr marL="171446" indent="-85723" algn="ctr" defTabSz="219069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2pPr>
    <a:lvl3pPr marL="342891" indent="-171446" algn="ctr" defTabSz="219069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3pPr>
    <a:lvl4pPr marL="514337" indent="-257169" algn="ctr" defTabSz="219069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4pPr>
    <a:lvl5pPr marL="685783" indent="-342891" algn="ctr" defTabSz="219069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5pPr>
    <a:lvl6pPr marL="857229" algn="l" defTabSz="171446" rtl="0" eaLnBrk="1" latinLnBrk="0" hangingPunct="1"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6pPr>
    <a:lvl7pPr marL="1028674" algn="l" defTabSz="171446" rtl="0" eaLnBrk="1" latinLnBrk="0" hangingPunct="1"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7pPr>
    <a:lvl8pPr marL="1200120" algn="l" defTabSz="171446" rtl="0" eaLnBrk="1" latinLnBrk="0" hangingPunct="1"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8pPr>
    <a:lvl9pPr marL="1371566" algn="l" defTabSz="171446" rtl="0" eaLnBrk="1" latinLnBrk="0" hangingPunct="1">
      <a:defRPr sz="1900" kern="1200">
        <a:solidFill>
          <a:srgbClr val="000000"/>
        </a:solidFill>
        <a:latin typeface="Helvetica Light" charset="0"/>
        <a:ea typeface="Arial" charset="0"/>
        <a:cs typeface="Arial" charset="0"/>
        <a:sym typeface="Helvetica Light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740775-7CBA-46B0-8C55-DF5123ABADC3}">
          <p14:sldIdLst>
            <p14:sldId id="340"/>
            <p14:sldId id="305"/>
            <p14:sldId id="306"/>
            <p14:sldId id="342"/>
            <p14:sldId id="344"/>
            <p14:sldId id="345"/>
            <p14:sldId id="343"/>
            <p14:sldId id="3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>
        <p:scale>
          <a:sx n="80" d="100"/>
          <a:sy n="80" d="100"/>
        </p:scale>
        <p:origin x="-61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B9BF-145C-4AD0-B3E3-2CD327ADF307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AC98C-DD8C-4D3C-BD5F-C321DD094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7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Helvetica Neue" charset="0"/>
              </a:rPr>
              <a:t>Second level</a:t>
            </a:r>
          </a:p>
          <a:p>
            <a:pPr lvl="2"/>
            <a:r>
              <a:rPr lang="ru-RU" noProof="0" smtClean="0">
                <a:sym typeface="Helvetica Neue" charset="0"/>
              </a:rPr>
              <a:t>Third level</a:t>
            </a:r>
          </a:p>
          <a:p>
            <a:pPr lvl="3"/>
            <a:r>
              <a:rPr lang="ru-RU" noProof="0" smtClean="0">
                <a:sym typeface="Helvetica Neue" charset="0"/>
              </a:rPr>
              <a:t>Fourth level</a:t>
            </a:r>
          </a:p>
          <a:p>
            <a:pPr lvl="4"/>
            <a:r>
              <a:rPr lang="ru-RU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7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1446" rtl="0" fontAlgn="base" hangingPunct="0">
      <a:lnSpc>
        <a:spcPct val="117000"/>
      </a:lnSpc>
      <a:spcBef>
        <a:spcPct val="0"/>
      </a:spcBef>
      <a:spcAft>
        <a:spcPct val="0"/>
      </a:spcAft>
      <a:defRPr kumimoji="1" sz="800" kern="1200">
        <a:solidFill>
          <a:srgbClr val="000000"/>
        </a:solidFill>
        <a:latin typeface="Helvetica Neue" charset="0"/>
        <a:ea typeface="Arial" charset="0"/>
        <a:cs typeface="Helvetica Neue" charset="0"/>
        <a:sym typeface="Helvetica Neue" charset="0"/>
      </a:defRPr>
    </a:lvl1pPr>
    <a:lvl2pPr indent="85723" algn="l" defTabSz="171446" rtl="0" fontAlgn="base" hangingPunct="0">
      <a:lnSpc>
        <a:spcPct val="117000"/>
      </a:lnSpc>
      <a:spcBef>
        <a:spcPct val="0"/>
      </a:spcBef>
      <a:spcAft>
        <a:spcPct val="0"/>
      </a:spcAft>
      <a:defRPr kumimoji="1" sz="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171446" algn="l" defTabSz="171446" rtl="0" fontAlgn="base" hangingPunct="0">
      <a:lnSpc>
        <a:spcPct val="117000"/>
      </a:lnSpc>
      <a:spcBef>
        <a:spcPct val="0"/>
      </a:spcBef>
      <a:spcAft>
        <a:spcPct val="0"/>
      </a:spcAft>
      <a:defRPr kumimoji="1" sz="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257169" algn="l" defTabSz="171446" rtl="0" fontAlgn="base" hangingPunct="0">
      <a:lnSpc>
        <a:spcPct val="117000"/>
      </a:lnSpc>
      <a:spcBef>
        <a:spcPct val="0"/>
      </a:spcBef>
      <a:spcAft>
        <a:spcPct val="0"/>
      </a:spcAft>
      <a:defRPr kumimoji="1" sz="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342891" algn="l" defTabSz="171446" rtl="0" fontAlgn="base" hangingPunct="0">
      <a:lnSpc>
        <a:spcPct val="117000"/>
      </a:lnSpc>
      <a:spcBef>
        <a:spcPct val="0"/>
      </a:spcBef>
      <a:spcAft>
        <a:spcPct val="0"/>
      </a:spcAft>
      <a:defRPr kumimoji="1" sz="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857229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674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20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566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F375-56BE-4558-B545-E19574FE19EC}" type="datetime1">
              <a:rPr lang="ru-RU" smtClean="0"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171184" y="73807"/>
            <a:ext cx="7039627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0763" y="77920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defTabSz="34289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300" kern="0" smtClean="0">
                <a:latin typeface="Arial"/>
                <a:cs typeface="Arial"/>
                <a:sym typeface="Arial"/>
              </a:rPr>
              <a:pPr algn="r" defTabSz="34289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sz="1300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530482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524" y="29760"/>
            <a:ext cx="7115503" cy="495770"/>
          </a:xfrm>
        </p:spPr>
        <p:txBody>
          <a:bodyPr/>
          <a:lstStyle>
            <a:lvl1pPr>
              <a:defRPr sz="1600">
                <a:solidFill>
                  <a:srgbClr val="00355C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71544" y="38594"/>
            <a:ext cx="754911" cy="432057"/>
          </a:xfrm>
        </p:spPr>
        <p:txBody>
          <a:bodyPr/>
          <a:lstStyle/>
          <a:p>
            <a:pPr algn="r" defTabSz="34289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300" kern="0" smtClean="0">
                <a:latin typeface="Arial"/>
                <a:cs typeface="Arial"/>
                <a:sym typeface="Arial"/>
              </a:rPr>
              <a:pPr algn="r" defTabSz="34289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sz="1300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124386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53"/>
            <a:ext cx="9161586" cy="4556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" y="3676009"/>
            <a:ext cx="6780538" cy="49577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16040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1" tIns="91421" rIns="91421" bIns="91421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1" tIns="91421" rIns="91421" bIns="91421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1" tIns="91421" rIns="91421" bIns="91421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05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F375-56BE-4558-B545-E19574FE19EC}" type="datetime1">
              <a:rPr lang="ru-RU" smtClean="0"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171184" y="73807"/>
            <a:ext cx="7039627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0763" y="77920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73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524" y="29760"/>
            <a:ext cx="7115503" cy="495770"/>
          </a:xfrm>
        </p:spPr>
        <p:txBody>
          <a:bodyPr/>
          <a:lstStyle>
            <a:lvl1pPr>
              <a:defRPr sz="1600">
                <a:solidFill>
                  <a:srgbClr val="00355C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71544" y="38594"/>
            <a:ext cx="754911" cy="432057"/>
          </a:xfrm>
        </p:spPr>
        <p:txBody>
          <a:bodyPr/>
          <a:lstStyle/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013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53"/>
            <a:ext cx="9161586" cy="4556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" y="3676009"/>
            <a:ext cx="6780538" cy="49577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86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png"/>
          <p:cNvPicPr>
            <a:picLocks noChangeAspect="1"/>
          </p:cNvPicPr>
          <p:nvPr/>
        </p:nvPicPr>
        <p:blipFill rotWithShape="1">
          <a:blip r:embed="rId6"/>
          <a:srcRect b="73325"/>
          <a:stretch/>
        </p:blipFill>
        <p:spPr>
          <a:xfrm>
            <a:off x="-3052" y="-276276"/>
            <a:ext cx="9144000" cy="1372304"/>
          </a:xfrm>
          <a:prstGeom prst="rect">
            <a:avLst/>
          </a:prstGeom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86541" y="29760"/>
            <a:ext cx="6780538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62594-A5F0-4CB7-8651-04938B98B11D}" type="datetime1">
              <a:rPr lang="ru-RU" smtClean="0"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604" y="38594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195116" y="118455"/>
            <a:ext cx="764163" cy="317983"/>
            <a:chOff x="615571" y="5943705"/>
            <a:chExt cx="956470" cy="398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print">
              <a:extLst/>
            </a:blip>
            <a:srcRect l="37789" t="26003" r="36879" b="35030"/>
            <a:stretch/>
          </p:blipFill>
          <p:spPr bwMode="auto">
            <a:xfrm>
              <a:off x="615571" y="5943705"/>
              <a:ext cx="402523" cy="398006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12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9451" y="6007678"/>
              <a:ext cx="462590" cy="27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 descr="фон.png"/>
          <p:cNvPicPr>
            <a:picLocks noChangeAspect="1"/>
          </p:cNvPicPr>
          <p:nvPr/>
        </p:nvPicPr>
        <p:blipFill rotWithShape="1">
          <a:blip r:embed="rId6"/>
          <a:srcRect t="30383" r="47022"/>
          <a:stretch/>
        </p:blipFill>
        <p:spPr>
          <a:xfrm flipH="1">
            <a:off x="4299638" y="1561996"/>
            <a:ext cx="4844362" cy="35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cap="all" baseline="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389616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779233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168849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558464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kern="1200">
          <a:solidFill>
            <a:srgbClr val="A9176E"/>
          </a:solidFill>
          <a:latin typeface="Calibri" panose="020F0502020204030204" pitchFamily="34" charset="0"/>
          <a:ea typeface="+mn-ea"/>
          <a:cs typeface="+mn-cs"/>
        </a:defRPr>
      </a:lvl1pPr>
      <a:lvl2pPr marL="633126" indent="-2435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41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56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72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png"/>
          <p:cNvPicPr>
            <a:picLocks noChangeAspect="1"/>
          </p:cNvPicPr>
          <p:nvPr/>
        </p:nvPicPr>
        <p:blipFill rotWithShape="1">
          <a:blip r:embed="rId5"/>
          <a:srcRect b="73325"/>
          <a:stretch/>
        </p:blipFill>
        <p:spPr>
          <a:xfrm>
            <a:off x="-3052" y="-276276"/>
            <a:ext cx="9144000" cy="1372304"/>
          </a:xfrm>
          <a:prstGeom prst="rect">
            <a:avLst/>
          </a:prstGeom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86541" y="29760"/>
            <a:ext cx="6780538" cy="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12" tIns="38957" rIns="77912" bIns="38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62594-A5F0-4CB7-8651-04938B98B11D}" type="datetime1">
              <a:rPr lang="ru-RU" smtClean="0"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604" y="38594"/>
            <a:ext cx="754911" cy="432057"/>
          </a:xfrm>
          <a:prstGeom prst="rect">
            <a:avLst/>
          </a:prstGeom>
        </p:spPr>
        <p:txBody>
          <a:bodyPr vert="horz" lIns="77912" tIns="38957" rIns="77912" bIns="389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C85DB5-EE23-42BB-BB86-A0FEBDC260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195116" y="118455"/>
            <a:ext cx="764163" cy="317983"/>
            <a:chOff x="615571" y="5943705"/>
            <a:chExt cx="956470" cy="398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l="37789" t="26003" r="36879" b="35030"/>
            <a:stretch/>
          </p:blipFill>
          <p:spPr bwMode="auto">
            <a:xfrm>
              <a:off x="615571" y="5943705"/>
              <a:ext cx="402523" cy="398006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12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9451" y="6007678"/>
              <a:ext cx="462590" cy="27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 descr="фон.png"/>
          <p:cNvPicPr>
            <a:picLocks noChangeAspect="1"/>
          </p:cNvPicPr>
          <p:nvPr/>
        </p:nvPicPr>
        <p:blipFill rotWithShape="1">
          <a:blip r:embed="rId5"/>
          <a:srcRect t="30383" r="47022"/>
          <a:stretch/>
        </p:blipFill>
        <p:spPr>
          <a:xfrm flipH="1">
            <a:off x="4299638" y="1561996"/>
            <a:ext cx="4844362" cy="35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cap="all" baseline="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389616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779233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168849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558464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kern="1200">
          <a:solidFill>
            <a:srgbClr val="A9176E"/>
          </a:solidFill>
          <a:latin typeface="Calibri" panose="020F0502020204030204" pitchFamily="34" charset="0"/>
          <a:ea typeface="+mn-ea"/>
          <a:cs typeface="+mn-cs"/>
        </a:defRPr>
      </a:lvl1pPr>
      <a:lvl2pPr marL="633126" indent="-2435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41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56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72" indent="-1948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5057" y="4193889"/>
            <a:ext cx="3943704" cy="296235"/>
          </a:xfrm>
          <a:prstGeom prst="rect">
            <a:avLst/>
          </a:prstGeom>
          <a:noFill/>
        </p:spPr>
        <p:txBody>
          <a:bodyPr wrap="square" lIns="34289" tIns="17145" rIns="34289" bIns="17145" rtlCol="0">
            <a:spAutoFit/>
          </a:bodyPr>
          <a:lstStyle/>
          <a:p>
            <a:pPr algn="r" defTabSz="171446">
              <a:defRPr/>
            </a:pPr>
            <a:r>
              <a:rPr lang="ru-RU" sz="1700" dirty="0" smtClean="0">
                <a:latin typeface="MullerBold" charset="0"/>
                <a:cs typeface="MullerBold" charset="0"/>
              </a:rPr>
              <a:t> </a:t>
            </a:r>
            <a:endParaRPr lang="ru-RU" sz="1700" dirty="0">
              <a:latin typeface="MullerBold" charset="0"/>
              <a:cs typeface="Muller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864"/>
            <a:ext cx="519726" cy="4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556" y="126372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Публичная декларация целей и задач министерства образования и науки Калужской области                на 2019 год.</a:t>
            </a:r>
            <a:endParaRPr lang="ru-RU" sz="3600" b="1" dirty="0">
              <a:solidFill>
                <a:srgbClr val="0070C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417" y="11820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8194" name="Picture 2" descr="C:\Users\morozov_ms\Desktop\znachok-russkiy-flag-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82" y="1773578"/>
            <a:ext cx="1126535" cy="11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orozov_ms\Desktop\97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8" y="1976806"/>
            <a:ext cx="100710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86" y="589512"/>
            <a:ext cx="7992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Дошкольное образование</a:t>
            </a:r>
          </a:p>
          <a:p>
            <a:endParaRPr lang="ru-RU" dirty="0" smtClean="0"/>
          </a:p>
          <a:p>
            <a:r>
              <a:rPr lang="ru-RU" sz="4000" b="1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 descr="C:\Users\morozov_ms\Desktop\8315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9" y="148428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141" y="1536531"/>
            <a:ext cx="375246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Создание 1025 </a:t>
            </a:r>
            <a:r>
              <a:rPr lang="ru-RU" b="1" i="1" dirty="0">
                <a:latin typeface="Gungsuh" panose="02030600000101010101" pitchFamily="18" charset="-127"/>
                <a:ea typeface="Gungsuh" panose="02030600000101010101" pitchFamily="18" charset="-127"/>
              </a:rPr>
              <a:t>мест для детей раннего дошкольного возраста</a:t>
            </a: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5492723" y="1385494"/>
            <a:ext cx="1052433" cy="11726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4208" y="1072559"/>
            <a:ext cx="259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Строительство 5 зданий детских садов </a:t>
            </a:r>
          </a:p>
          <a:p>
            <a:r>
              <a:rPr lang="ru-RU" sz="1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(Калуга</a:t>
            </a:r>
            <a:r>
              <a:rPr lang="ru-RU" sz="1800" dirty="0">
                <a:latin typeface="Gungsuh" panose="02030600000101010101" pitchFamily="18" charset="-127"/>
                <a:ea typeface="Gungsuh" panose="02030600000101010101" pitchFamily="18" charset="-127"/>
              </a:rPr>
              <a:t>, Козельск, Обнинск, Малоярославец, Балабаново)</a:t>
            </a:r>
          </a:p>
        </p:txBody>
      </p:sp>
      <p:pic>
        <p:nvPicPr>
          <p:cNvPr id="2051" name="Picture 3" descr="C:\Users\morozov_ms\Desktop\depositphotos_96238442-stock-illustration-cartoon-100-per-cent-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9" y="3322289"/>
            <a:ext cx="1729462" cy="172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23728" y="3435846"/>
            <a:ext cx="49685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Главная задача: </a:t>
            </a:r>
          </a:p>
          <a:p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достижение </a:t>
            </a:r>
            <a:r>
              <a:rPr lang="ru-RU" i="1" dirty="0">
                <a:latin typeface="Gungsuh" panose="02030600000101010101" pitchFamily="18" charset="-127"/>
                <a:ea typeface="Gungsuh" panose="02030600000101010101" pitchFamily="18" charset="-127"/>
              </a:rPr>
              <a:t>к 2021 году </a:t>
            </a:r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100% доступности </a:t>
            </a:r>
            <a:r>
              <a:rPr lang="ru-RU" i="1" dirty="0">
                <a:latin typeface="Gungsuh" panose="02030600000101010101" pitchFamily="18" charset="-127"/>
                <a:ea typeface="Gungsuh" panose="02030600000101010101" pitchFamily="18" charset="-127"/>
              </a:rPr>
              <a:t>дошкольного образования для детей в возрасте до 3 лет</a:t>
            </a:r>
          </a:p>
        </p:txBody>
      </p:sp>
    </p:spTree>
    <p:extLst>
      <p:ext uri="{BB962C8B-B14F-4D97-AF65-F5344CB8AC3E}">
        <p14:creationId xmlns:p14="http://schemas.microsoft.com/office/powerpoint/2010/main" val="376717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80" y="604132"/>
            <a:ext cx="79928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Общее образование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1572" y="1143097"/>
            <a:ext cx="81541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Gungsuh" panose="02030600000101010101" pitchFamily="18" charset="-127"/>
                <a:ea typeface="Gungsuh" panose="02030600000101010101" pitchFamily="18" charset="-127"/>
              </a:rPr>
              <a:t>создания современной инфраструктуры </a:t>
            </a:r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и повышение качества образования </a:t>
            </a:r>
            <a:endParaRPr lang="ru-RU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074" name="Picture 2" descr="C:\Users\morozov_ms\Desktop\school-related-png-free-school-building-icon-png-50-px-1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91" y="2490790"/>
            <a:ext cx="1169728" cy="11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rozov_ms\Desktop\37q8612qn7mswoc8oskss4w0wk8w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6985"/>
            <a:ext cx="1637178" cy="8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7571" y="1962666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Открытие новых мест 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в школах Калуги                           (65 лет Победы) и Обн</a:t>
            </a:r>
            <a:r>
              <a:rPr lang="ru-RU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инска (55 микрорайон)</a:t>
            </a:r>
            <a:endParaRPr lang="ru-RU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883" y="2937349"/>
            <a:ext cx="74941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Строительство школы в Балабаново на 1000 мест                       (запуск в 2020 г.)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076" name="Picture 4" descr="C:\Users\morozov_ms\Desktop\transparent-management-pro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78213"/>
            <a:ext cx="1799565" cy="13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8670" y="3614457"/>
            <a:ext cx="70479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Реализация проектов </a:t>
            </a:r>
            <a:r>
              <a:rPr lang="ru-RU" sz="185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«Капитаны детства», «Школьный климат», «Учитель для России» «Одинаково разные», «Современный директор», «Платформа для персонализированного обучения», «Развитие личностного потенциала» </a:t>
            </a:r>
            <a:endParaRPr lang="ru-RU" sz="185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88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80" y="604132"/>
            <a:ext cx="79928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Дополнительное образование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1572" y="1143097"/>
            <a:ext cx="8154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Повышение доступности и качества </a:t>
            </a:r>
            <a:endParaRPr lang="ru-RU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226" y="1626027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Открытие центров научно-технического творчества «</a:t>
            </a:r>
            <a:r>
              <a:rPr lang="ru-RU" sz="1800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Технолаб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» (Малоярославец, Жуков, Балабаново, Сосенский)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098" name="Picture 2" descr="C:\Users\morozov_ms\Desktop\Packaging_equipment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8" y="1527818"/>
            <a:ext cx="1080120" cy="10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rozov_ms\Desktop\svic_lightbul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31" y="2388218"/>
            <a:ext cx="981038" cy="1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081" y="2624713"/>
            <a:ext cx="70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Открытие в Калуге центра молодежного инновационного творчества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101" name="Picture 5" descr="C:\Users\morozov_ms\Desktop\od-proz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7" y="3612235"/>
            <a:ext cx="1036967" cy="9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2364" y="375376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Организация  работы центра </a:t>
            </a:r>
            <a:r>
              <a:rPr lang="ru-RU" sz="1800" b="1" dirty="0">
                <a:latin typeface="Gungsuh" panose="02030600000101010101" pitchFamily="18" charset="-127"/>
                <a:ea typeface="Gungsuh" panose="02030600000101010101" pitchFamily="18" charset="-127"/>
              </a:rPr>
              <a:t>выявления и поддержки одаренных детей Калужской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1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80" y="6041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Воспитание и профориентация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5725" y="1094792"/>
            <a:ext cx="8154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Стратегический и региональный интерес</a:t>
            </a:r>
            <a:endParaRPr lang="ru-RU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65254"/>
            <a:ext cx="455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Создание профильных </a:t>
            </a:r>
            <a:r>
              <a:rPr lang="ru-RU" sz="1800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агроклассов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6146" name="Picture 2" descr="C:\Users\morozov_ms\Desktop\depositphotos_4240744-stock-illustration-farming-agriculture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03448"/>
            <a:ext cx="2679760" cy="26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rozov_ms\Desktop\passion_AqscLwm2TDygDYF0ulEL-600x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2" y="1503447"/>
            <a:ext cx="2652935" cy="26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5497" y="4155926"/>
            <a:ext cx="365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Проект </a:t>
            </a:r>
            <a:r>
              <a:rPr lang="ru-RU" sz="1800" b="1" dirty="0">
                <a:latin typeface="Gungsuh" panose="02030600000101010101" pitchFamily="18" charset="-127"/>
                <a:ea typeface="Gungsuh" panose="02030600000101010101" pitchFamily="18" charset="-127"/>
              </a:rPr>
              <a:t>«Финансовая грамотность школьников» </a:t>
            </a:r>
          </a:p>
        </p:txBody>
      </p:sp>
    </p:spTree>
    <p:extLst>
      <p:ext uri="{BB962C8B-B14F-4D97-AF65-F5344CB8AC3E}">
        <p14:creationId xmlns:p14="http://schemas.microsoft.com/office/powerpoint/2010/main" val="2255641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80" y="6041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Защита детей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5628" y="1094792"/>
            <a:ext cx="8154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Приоритет развития региона</a:t>
            </a:r>
            <a:endParaRPr lang="ru-RU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508" y="1479513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Субсидия  </a:t>
            </a:r>
            <a:r>
              <a:rPr lang="ru-RU" b="1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федерального бюджета на  поддержку образования детей с ограниченными возможностями здоровья в рамках федерального проекта «Современная школа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»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170" name="Picture 2" descr="C:\Users\morozov_ms\Desktop\logo_sour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8373"/>
            <a:ext cx="2017343" cy="20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orozov_ms\Desktop\16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4" y="163564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7741" y="34796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Gungsuh" panose="02030600000101010101" pitchFamily="18" charset="-127"/>
                <a:ea typeface="Gungsuh" panose="02030600000101010101" pitchFamily="18" charset="-127"/>
              </a:rPr>
              <a:t>м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лн. рублей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95536" y="4011910"/>
            <a:ext cx="84969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:\Users\morozov_ms\Desktop\Search-Discovery-Read-Review-icon-blu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" y="4230084"/>
            <a:ext cx="842481" cy="8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8346" y="4137493"/>
            <a:ext cx="6451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Обновление материально-технической базы организаций, реализующих адаптированные </a:t>
            </a:r>
            <a:r>
              <a:rPr lang="ru-RU" sz="1400" b="1" i="1" dirty="0">
                <a:latin typeface="Gungsuh" panose="02030600000101010101" pitchFamily="18" charset="-127"/>
                <a:ea typeface="Gungsuh" panose="02030600000101010101" pitchFamily="18" charset="-127"/>
              </a:rPr>
              <a:t>образовательные </a:t>
            </a:r>
            <a:r>
              <a:rPr lang="ru-RU" sz="1400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программы (</a:t>
            </a:r>
            <a:r>
              <a:rPr lang="ru-RU" sz="1400" b="1" i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Людиновская</a:t>
            </a:r>
            <a:r>
              <a:rPr lang="ru-RU" sz="1400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ru-RU" sz="1400" b="1" i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Обнинская</a:t>
            </a:r>
            <a:r>
              <a:rPr lang="ru-RU" sz="1400" b="1" i="1" dirty="0"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ru-RU" sz="1400" b="1" i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Озерская</a:t>
            </a:r>
            <a:r>
              <a:rPr lang="ru-RU" sz="1400" b="1" i="1" dirty="0">
                <a:latin typeface="Gungsuh" panose="02030600000101010101" pitchFamily="18" charset="-127"/>
                <a:ea typeface="Gungsuh" panose="02030600000101010101" pitchFamily="18" charset="-127"/>
              </a:rPr>
              <a:t> школы-интернаты и Калужская школа «Гармония</a:t>
            </a:r>
            <a:r>
              <a:rPr lang="ru-RU" sz="1400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»)</a:t>
            </a:r>
            <a:endParaRPr lang="ru-RU" sz="1400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019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332" y="602622"/>
            <a:ext cx="79928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Дополнительное образование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4029" y="1134288"/>
            <a:ext cx="8154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Повышение доступности и качества </a:t>
            </a:r>
            <a:endParaRPr lang="ru-RU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8" y="162602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Открытие современного центра </a:t>
            </a:r>
            <a:r>
              <a:rPr lang="ru-RU" sz="1800" b="1" dirty="0">
                <a:latin typeface="Gungsuh" panose="02030600000101010101" pitchFamily="18" charset="-127"/>
                <a:ea typeface="Gungsuh" panose="02030600000101010101" pitchFamily="18" charset="-127"/>
              </a:rPr>
              <a:t>дополнительного образования детей информационно-технологического профиля 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- </a:t>
            </a:r>
            <a:r>
              <a:rPr lang="ru-RU" sz="1800" b="1" dirty="0">
                <a:latin typeface="Gungsuh" panose="02030600000101010101" pitchFamily="18" charset="-127"/>
                <a:ea typeface="Gungsuh" panose="02030600000101010101" pitchFamily="18" charset="-127"/>
              </a:rPr>
              <a:t>«IT-куб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»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765" y="3182258"/>
            <a:ext cx="5103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Деятельность детского технопарка «</a:t>
            </a:r>
            <a:r>
              <a:rPr lang="ru-RU" sz="1800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Кванториум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» как активный способ влияния на образовательную экосистему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122" name="Picture 2" descr="C:\Users\morozov_m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4" y="1441125"/>
            <a:ext cx="1291639" cy="12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rozov_ms\Desktop\WAJFYw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3" y="3173418"/>
            <a:ext cx="1342548" cy="13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rozov_ms\Desktop\6610627e628ffcfd246dce5c6f20a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65420"/>
            <a:ext cx="1493910" cy="8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6401023" y="3520587"/>
            <a:ext cx="66243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80701" y="3978982"/>
            <a:ext cx="2267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Детей от 10            до 17 лет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50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36" y="29760"/>
            <a:ext cx="6512691" cy="45375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Министерство образования и науки калужской области</a:t>
            </a:r>
            <a:endParaRPr lang="ru-RU" sz="14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08" y="675476"/>
            <a:ext cx="87484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Среднее профессиональное образование</a:t>
            </a:r>
          </a:p>
          <a:p>
            <a:endParaRPr lang="ru-RU" dirty="0" smtClean="0"/>
          </a:p>
          <a:p>
            <a:endParaRPr lang="ru-RU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0478" y="1108517"/>
            <a:ext cx="73355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Gungsuh" panose="02030600000101010101" pitchFamily="18" charset="-127"/>
                <a:ea typeface="Gungsuh" panose="02030600000101010101" pitchFamily="18" charset="-127"/>
              </a:rPr>
              <a:t>повышение конкурентоспособности профессионального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763" y="1923847"/>
            <a:ext cx="466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Организация </a:t>
            </a:r>
            <a:r>
              <a:rPr lang="en-US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IV </a:t>
            </a:r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регионального чемпионата </a:t>
            </a:r>
            <a:r>
              <a:rPr lang="en-US" sz="1800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Worldskills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026" name="Picture 2" descr="C:\Users\morozov_ms\Desktop\81c387be4a4dc50afef8159ba87ab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2" y="1784903"/>
            <a:ext cx="1011570" cy="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rozov_ms\Desktop\1966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" y="2960764"/>
            <a:ext cx="1266081" cy="6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1653" y="2959184"/>
            <a:ext cx="497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Демонстрационный экзамен </a:t>
            </a:r>
          </a:p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по стандартам </a:t>
            </a:r>
            <a:r>
              <a:rPr lang="en-US" sz="1800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Worldskills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029" name="Picture 5" descr="C:\Users\morozov_ms\Desktop\1907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303" y="4360532"/>
            <a:ext cx="714700" cy="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64036" y="4302220"/>
            <a:ext cx="8748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6079" y="4329432"/>
            <a:ext cx="7387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Увеличение числа экспертов, компетенций и участников движения </a:t>
            </a:r>
            <a:r>
              <a:rPr lang="en-US" b="1" i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WorldSkills</a:t>
            </a:r>
            <a:endParaRPr lang="ru-RU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5511" y="1689584"/>
            <a:ext cx="233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Модернизация учебно-материальной базы</a:t>
            </a:r>
            <a:endParaRPr lang="ru-RU" sz="1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031" name="Picture 7" descr="C:\Users\morozov_ms\Desktop\75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16" y="1823827"/>
            <a:ext cx="893166" cy="8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96143" y="306561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Обнинский</a:t>
            </a:r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 колледж технологий и </a:t>
            </a:r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услуг. </a:t>
            </a:r>
            <a:endParaRPr lang="ru-RU" sz="1100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Калужский </a:t>
            </a:r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колледж экономики и </a:t>
            </a:r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технологий </a:t>
            </a:r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	 </a:t>
            </a:r>
            <a:endParaRPr lang="ru-RU" sz="1100" i="1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Калужский </a:t>
            </a:r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технический </a:t>
            </a:r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колледж</a:t>
            </a:r>
            <a:endParaRPr lang="ru-RU" sz="1100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	 </a:t>
            </a:r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Губернаторский </a:t>
            </a:r>
            <a:r>
              <a:rPr lang="ru-RU" sz="1100" i="1" dirty="0">
                <a:latin typeface="Gungsuh" panose="02030600000101010101" pitchFamily="18" charset="-127"/>
                <a:ea typeface="Gungsuh" panose="02030600000101010101" pitchFamily="18" charset="-127"/>
              </a:rPr>
              <a:t>аграрный </a:t>
            </a:r>
            <a:r>
              <a:rPr lang="ru-RU" sz="1100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колледж 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7214404" y="1323366"/>
            <a:ext cx="345840" cy="3133095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morozov_ms\Desktop\142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11" y="3922439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orozov_ms\Desktop\100-Number-PNG-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69" y="3871677"/>
            <a:ext cx="647085" cy="3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16275" y="3903394"/>
            <a:ext cx="1512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Gungsuh" panose="02030600000101010101" pitchFamily="18" charset="-127"/>
                <a:ea typeface="Gungsuh" panose="02030600000101010101" pitchFamily="18" charset="-127"/>
              </a:rPr>
              <a:t>м</a:t>
            </a:r>
            <a:r>
              <a:rPr lang="ru-RU" sz="105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лн. рублей</a:t>
            </a:r>
            <a:endParaRPr lang="ru-RU" sz="105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11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tion_Honda_ENG1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C00000"/>
      </a:folHlink>
    </a:clrScheme>
    <a:fontScheme name="Другая 2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tion_Honda_ENG1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C00000"/>
      </a:folHlink>
    </a:clrScheme>
    <a:fontScheme name="Другая 2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2192</TotalTime>
  <Words>368</Words>
  <Application>Microsoft Office PowerPoint</Application>
  <PresentationFormat>Экран (16:9)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prezentation_Honda_ENG1</vt:lpstr>
      <vt:lpstr>1_prezentation_Honda_ENG1</vt:lpstr>
      <vt:lpstr>Презентация PowerPoint</vt:lpstr>
      <vt:lpstr>Министерство образования и науки калужской области</vt:lpstr>
      <vt:lpstr>Министерство образования и науки калужской области</vt:lpstr>
      <vt:lpstr>Министерство образования и науки калужской области</vt:lpstr>
      <vt:lpstr>Министерство образования и науки калужской области</vt:lpstr>
      <vt:lpstr>Министерство образования и науки калужской области</vt:lpstr>
      <vt:lpstr>Министерство образования и науки калужской области</vt:lpstr>
      <vt:lpstr>Министерство образования и науки калужской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 Сергей Сергеевич</dc:creator>
  <cp:lastModifiedBy>Мельник Александр Сергеевич</cp:lastModifiedBy>
  <cp:revision>215</cp:revision>
  <cp:lastPrinted>2019-05-27T09:00:03Z</cp:lastPrinted>
  <dcterms:created xsi:type="dcterms:W3CDTF">2018-08-20T06:09:52Z</dcterms:created>
  <dcterms:modified xsi:type="dcterms:W3CDTF">2019-05-27T12:02:22Z</dcterms:modified>
</cp:coreProperties>
</file>