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66" r:id="rId1"/>
    <p:sldMasterId id="2147483671" r:id="rId2"/>
  </p:sldMasterIdLst>
  <p:notesMasterIdLst>
    <p:notesMasterId r:id="rId41"/>
  </p:notesMasterIdLst>
  <p:handoutMasterIdLst>
    <p:handoutMasterId r:id="rId42"/>
  </p:handoutMasterIdLst>
  <p:sldIdLst>
    <p:sldId id="292" r:id="rId3"/>
    <p:sldId id="257" r:id="rId4"/>
    <p:sldId id="300" r:id="rId5"/>
    <p:sldId id="301" r:id="rId6"/>
    <p:sldId id="303" r:id="rId7"/>
    <p:sldId id="313" r:id="rId8"/>
    <p:sldId id="314" r:id="rId9"/>
    <p:sldId id="317" r:id="rId10"/>
    <p:sldId id="316" r:id="rId11"/>
    <p:sldId id="339" r:id="rId12"/>
    <p:sldId id="341" r:id="rId13"/>
    <p:sldId id="318" r:id="rId14"/>
    <p:sldId id="327" r:id="rId15"/>
    <p:sldId id="322" r:id="rId16"/>
    <p:sldId id="325" r:id="rId17"/>
    <p:sldId id="333" r:id="rId18"/>
    <p:sldId id="326" r:id="rId19"/>
    <p:sldId id="324" r:id="rId20"/>
    <p:sldId id="323" r:id="rId21"/>
    <p:sldId id="328" r:id="rId22"/>
    <p:sldId id="329" r:id="rId23"/>
    <p:sldId id="337" r:id="rId24"/>
    <p:sldId id="338" r:id="rId25"/>
    <p:sldId id="330" r:id="rId26"/>
    <p:sldId id="332" r:id="rId27"/>
    <p:sldId id="315" r:id="rId28"/>
    <p:sldId id="302" r:id="rId29"/>
    <p:sldId id="334" r:id="rId30"/>
    <p:sldId id="311" r:id="rId31"/>
    <p:sldId id="312" r:id="rId32"/>
    <p:sldId id="310" r:id="rId33"/>
    <p:sldId id="308" r:id="rId34"/>
    <p:sldId id="309" r:id="rId35"/>
    <p:sldId id="307" r:id="rId36"/>
    <p:sldId id="306" r:id="rId37"/>
    <p:sldId id="305" r:id="rId38"/>
    <p:sldId id="304" r:id="rId39"/>
    <p:sldId id="340" r:id="rId40"/>
  </p:sldIdLst>
  <p:sldSz cx="9144000" cy="5143500" type="screen16x9"/>
  <p:notesSz cx="6797675" cy="9926638"/>
  <p:defaultTextStyle>
    <a:defPPr>
      <a:defRPr lang="ru-RU"/>
    </a:defPPr>
    <a:lvl1pPr algn="ctr" defTabSz="219069" rtl="0" fontAlgn="base" hangingPunct="0">
      <a:spcBef>
        <a:spcPct val="0"/>
      </a:spcBef>
      <a:spcAft>
        <a:spcPct val="0"/>
      </a:spcAft>
      <a:defRPr sz="1900" kern="1200">
        <a:solidFill>
          <a:srgbClr val="000000"/>
        </a:solidFill>
        <a:latin typeface="Helvetica Light" charset="0"/>
        <a:ea typeface="Arial" charset="0"/>
        <a:cs typeface="Arial" charset="0"/>
        <a:sym typeface="Helvetica Light" charset="0"/>
      </a:defRPr>
    </a:lvl1pPr>
    <a:lvl2pPr marL="171446" indent="-85723" algn="ctr" defTabSz="219069" rtl="0" fontAlgn="base" hangingPunct="0">
      <a:spcBef>
        <a:spcPct val="0"/>
      </a:spcBef>
      <a:spcAft>
        <a:spcPct val="0"/>
      </a:spcAft>
      <a:defRPr sz="1900" kern="1200">
        <a:solidFill>
          <a:srgbClr val="000000"/>
        </a:solidFill>
        <a:latin typeface="Helvetica Light" charset="0"/>
        <a:ea typeface="Arial" charset="0"/>
        <a:cs typeface="Arial" charset="0"/>
        <a:sym typeface="Helvetica Light" charset="0"/>
      </a:defRPr>
    </a:lvl2pPr>
    <a:lvl3pPr marL="342891" indent="-171446" algn="ctr" defTabSz="219069" rtl="0" fontAlgn="base" hangingPunct="0">
      <a:spcBef>
        <a:spcPct val="0"/>
      </a:spcBef>
      <a:spcAft>
        <a:spcPct val="0"/>
      </a:spcAft>
      <a:defRPr sz="1900" kern="1200">
        <a:solidFill>
          <a:srgbClr val="000000"/>
        </a:solidFill>
        <a:latin typeface="Helvetica Light" charset="0"/>
        <a:ea typeface="Arial" charset="0"/>
        <a:cs typeface="Arial" charset="0"/>
        <a:sym typeface="Helvetica Light" charset="0"/>
      </a:defRPr>
    </a:lvl3pPr>
    <a:lvl4pPr marL="514337" indent="-257169" algn="ctr" defTabSz="219069" rtl="0" fontAlgn="base" hangingPunct="0">
      <a:spcBef>
        <a:spcPct val="0"/>
      </a:spcBef>
      <a:spcAft>
        <a:spcPct val="0"/>
      </a:spcAft>
      <a:defRPr sz="1900" kern="1200">
        <a:solidFill>
          <a:srgbClr val="000000"/>
        </a:solidFill>
        <a:latin typeface="Helvetica Light" charset="0"/>
        <a:ea typeface="Arial" charset="0"/>
        <a:cs typeface="Arial" charset="0"/>
        <a:sym typeface="Helvetica Light" charset="0"/>
      </a:defRPr>
    </a:lvl4pPr>
    <a:lvl5pPr marL="685783" indent="-342891" algn="ctr" defTabSz="219069" rtl="0" fontAlgn="base" hangingPunct="0">
      <a:spcBef>
        <a:spcPct val="0"/>
      </a:spcBef>
      <a:spcAft>
        <a:spcPct val="0"/>
      </a:spcAft>
      <a:defRPr sz="1900" kern="1200">
        <a:solidFill>
          <a:srgbClr val="000000"/>
        </a:solidFill>
        <a:latin typeface="Helvetica Light" charset="0"/>
        <a:ea typeface="Arial" charset="0"/>
        <a:cs typeface="Arial" charset="0"/>
        <a:sym typeface="Helvetica Light" charset="0"/>
      </a:defRPr>
    </a:lvl5pPr>
    <a:lvl6pPr marL="857229" algn="l" defTabSz="171446" rtl="0" eaLnBrk="1" latinLnBrk="0" hangingPunct="1">
      <a:defRPr sz="1900" kern="1200">
        <a:solidFill>
          <a:srgbClr val="000000"/>
        </a:solidFill>
        <a:latin typeface="Helvetica Light" charset="0"/>
        <a:ea typeface="Arial" charset="0"/>
        <a:cs typeface="Arial" charset="0"/>
        <a:sym typeface="Helvetica Light" charset="0"/>
      </a:defRPr>
    </a:lvl6pPr>
    <a:lvl7pPr marL="1028674" algn="l" defTabSz="171446" rtl="0" eaLnBrk="1" latinLnBrk="0" hangingPunct="1">
      <a:defRPr sz="1900" kern="1200">
        <a:solidFill>
          <a:srgbClr val="000000"/>
        </a:solidFill>
        <a:latin typeface="Helvetica Light" charset="0"/>
        <a:ea typeface="Arial" charset="0"/>
        <a:cs typeface="Arial" charset="0"/>
        <a:sym typeface="Helvetica Light" charset="0"/>
      </a:defRPr>
    </a:lvl7pPr>
    <a:lvl8pPr marL="1200120" algn="l" defTabSz="171446" rtl="0" eaLnBrk="1" latinLnBrk="0" hangingPunct="1">
      <a:defRPr sz="1900" kern="1200">
        <a:solidFill>
          <a:srgbClr val="000000"/>
        </a:solidFill>
        <a:latin typeface="Helvetica Light" charset="0"/>
        <a:ea typeface="Arial" charset="0"/>
        <a:cs typeface="Arial" charset="0"/>
        <a:sym typeface="Helvetica Light" charset="0"/>
      </a:defRPr>
    </a:lvl8pPr>
    <a:lvl9pPr marL="1371566" algn="l" defTabSz="171446" rtl="0" eaLnBrk="1" latinLnBrk="0" hangingPunct="1">
      <a:defRPr sz="1900" kern="1200">
        <a:solidFill>
          <a:srgbClr val="000000"/>
        </a:solidFill>
        <a:latin typeface="Helvetica Light" charset="0"/>
        <a:ea typeface="Arial" charset="0"/>
        <a:cs typeface="Arial" charset="0"/>
        <a:sym typeface="Helvetica Light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7740775-7CBA-46B0-8C55-DF5123ABADC3}">
          <p14:sldIdLst>
            <p14:sldId id="292"/>
            <p14:sldId id="257"/>
            <p14:sldId id="300"/>
            <p14:sldId id="301"/>
            <p14:sldId id="303"/>
            <p14:sldId id="313"/>
            <p14:sldId id="314"/>
            <p14:sldId id="317"/>
            <p14:sldId id="316"/>
            <p14:sldId id="339"/>
            <p14:sldId id="341"/>
            <p14:sldId id="318"/>
            <p14:sldId id="327"/>
            <p14:sldId id="322"/>
            <p14:sldId id="325"/>
            <p14:sldId id="333"/>
            <p14:sldId id="326"/>
            <p14:sldId id="324"/>
            <p14:sldId id="323"/>
            <p14:sldId id="328"/>
            <p14:sldId id="329"/>
            <p14:sldId id="337"/>
            <p14:sldId id="338"/>
            <p14:sldId id="330"/>
            <p14:sldId id="332"/>
            <p14:sldId id="315"/>
            <p14:sldId id="302"/>
            <p14:sldId id="334"/>
            <p14:sldId id="311"/>
            <p14:sldId id="312"/>
            <p14:sldId id="310"/>
            <p14:sldId id="308"/>
            <p14:sldId id="309"/>
            <p14:sldId id="307"/>
            <p14:sldId id="306"/>
            <p14:sldId id="305"/>
            <p14:sldId id="304"/>
            <p14:sldId id="340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B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67" autoAdjust="0"/>
    <p:restoredTop sz="94660"/>
  </p:normalViewPr>
  <p:slideViewPr>
    <p:cSldViewPr>
      <p:cViewPr>
        <p:scale>
          <a:sx n="50" d="100"/>
          <a:sy n="50" d="100"/>
        </p:scale>
        <p:origin x="-3384" y="-167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2EB9BF-145C-4AD0-B3E3-2CD327ADF307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AC98C-DD8C-4D3C-BD5F-C321DD0949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472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0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06357" y="4715153"/>
            <a:ext cx="4984962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>
                <a:sym typeface="Helvetica Neue" charset="0"/>
              </a:rPr>
              <a:t>Click to edit Master text styles</a:t>
            </a:r>
          </a:p>
          <a:p>
            <a:pPr lvl="1"/>
            <a:r>
              <a:rPr lang="ru-RU" noProof="0" smtClean="0">
                <a:sym typeface="Helvetica Neue" charset="0"/>
              </a:rPr>
              <a:t>Second level</a:t>
            </a:r>
          </a:p>
          <a:p>
            <a:pPr lvl="2"/>
            <a:r>
              <a:rPr lang="ru-RU" noProof="0" smtClean="0">
                <a:sym typeface="Helvetica Neue" charset="0"/>
              </a:rPr>
              <a:t>Third level</a:t>
            </a:r>
          </a:p>
          <a:p>
            <a:pPr lvl="3"/>
            <a:r>
              <a:rPr lang="ru-RU" noProof="0" smtClean="0">
                <a:sym typeface="Helvetica Neue" charset="0"/>
              </a:rPr>
              <a:t>Fourth level</a:t>
            </a:r>
          </a:p>
          <a:p>
            <a:pPr lvl="4"/>
            <a:r>
              <a:rPr lang="ru-RU" noProof="0" smtClean="0">
                <a:sym typeface="Helvetica Neu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27131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71446" rtl="0" fontAlgn="base" hangingPunct="0">
      <a:lnSpc>
        <a:spcPct val="117000"/>
      </a:lnSpc>
      <a:spcBef>
        <a:spcPct val="0"/>
      </a:spcBef>
      <a:spcAft>
        <a:spcPct val="0"/>
      </a:spcAft>
      <a:defRPr kumimoji="1" sz="800" kern="1200">
        <a:solidFill>
          <a:srgbClr val="000000"/>
        </a:solidFill>
        <a:latin typeface="Helvetica Neue" charset="0"/>
        <a:ea typeface="Arial" charset="0"/>
        <a:cs typeface="Helvetica Neue" charset="0"/>
        <a:sym typeface="Helvetica Neue" charset="0"/>
      </a:defRPr>
    </a:lvl1pPr>
    <a:lvl2pPr indent="85723" algn="l" defTabSz="171446" rtl="0" fontAlgn="base" hangingPunct="0">
      <a:lnSpc>
        <a:spcPct val="117000"/>
      </a:lnSpc>
      <a:spcBef>
        <a:spcPct val="0"/>
      </a:spcBef>
      <a:spcAft>
        <a:spcPct val="0"/>
      </a:spcAft>
      <a:defRPr kumimoji="1" sz="8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171446" algn="l" defTabSz="171446" rtl="0" fontAlgn="base" hangingPunct="0">
      <a:lnSpc>
        <a:spcPct val="117000"/>
      </a:lnSpc>
      <a:spcBef>
        <a:spcPct val="0"/>
      </a:spcBef>
      <a:spcAft>
        <a:spcPct val="0"/>
      </a:spcAft>
      <a:defRPr kumimoji="1" sz="8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257169" algn="l" defTabSz="171446" rtl="0" fontAlgn="base" hangingPunct="0">
      <a:lnSpc>
        <a:spcPct val="117000"/>
      </a:lnSpc>
      <a:spcBef>
        <a:spcPct val="0"/>
      </a:spcBef>
      <a:spcAft>
        <a:spcPct val="0"/>
      </a:spcAft>
      <a:defRPr kumimoji="1" sz="8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342891" algn="l" defTabSz="171446" rtl="0" fontAlgn="base" hangingPunct="0">
      <a:lnSpc>
        <a:spcPct val="117000"/>
      </a:lnSpc>
      <a:spcBef>
        <a:spcPct val="0"/>
      </a:spcBef>
      <a:spcAft>
        <a:spcPct val="0"/>
      </a:spcAft>
      <a:defRPr kumimoji="1" sz="8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857229" algn="l" defTabSz="171446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6pPr>
    <a:lvl7pPr marL="1028674" algn="l" defTabSz="171446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7pPr>
    <a:lvl8pPr marL="1200120" algn="l" defTabSz="171446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8pPr>
    <a:lvl9pPr marL="1371566" algn="l" defTabSz="171446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199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>
                <a:latin typeface="Calibri" panose="020F0502020204030204" pitchFamily="34" charset="0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1F375-56BE-4558-B545-E19574FE19EC}" type="datetime1">
              <a:rPr lang="ru-RU" smtClean="0"/>
              <a:t>08.05.2019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 bwMode="auto">
          <a:xfrm>
            <a:off x="1171184" y="73807"/>
            <a:ext cx="7039627" cy="49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7912" tIns="38957" rIns="77912" bIns="38957" numCol="1" anchor="ctr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290763" y="77920"/>
            <a:ext cx="754911" cy="432057"/>
          </a:xfrm>
          <a:prstGeom prst="rect">
            <a:avLst/>
          </a:prstGeom>
        </p:spPr>
        <p:txBody>
          <a:bodyPr vert="horz" lIns="77912" tIns="38957" rIns="77912" bIns="38957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5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r" defTabSz="342891" fontAlgn="auto" hangingPunct="1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z="1300" kern="0" smtClean="0">
                <a:latin typeface="Arial"/>
                <a:cs typeface="Arial"/>
                <a:sym typeface="Arial"/>
              </a:rPr>
              <a:pPr algn="r" defTabSz="34289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 sz="1300" kern="0"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1530482"/>
      </p:ext>
    </p:extLst>
  </p:cSld>
  <p:clrMapOvr>
    <a:masterClrMapping/>
  </p:clrMapOvr>
  <p:transition/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0524" y="29760"/>
            <a:ext cx="7115503" cy="495770"/>
          </a:xfrm>
        </p:spPr>
        <p:txBody>
          <a:bodyPr/>
          <a:lstStyle>
            <a:lvl1pPr>
              <a:defRPr sz="1600">
                <a:solidFill>
                  <a:srgbClr val="00355C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271544" y="38594"/>
            <a:ext cx="754911" cy="432057"/>
          </a:xfrm>
        </p:spPr>
        <p:txBody>
          <a:bodyPr/>
          <a:lstStyle/>
          <a:p>
            <a:pPr algn="r" defTabSz="342891" fontAlgn="auto" hangingPunct="1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z="1300" kern="0" smtClean="0">
                <a:latin typeface="Arial"/>
                <a:cs typeface="Arial"/>
                <a:sym typeface="Arial"/>
              </a:rPr>
              <a:pPr algn="r" defTabSz="34289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 sz="1300" kern="0"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0124386"/>
      </p:ext>
    </p:extLst>
  </p:cSld>
  <p:clrMapOvr>
    <a:masterClrMapping/>
  </p:clrMapOvr>
  <p:transition/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253"/>
            <a:ext cx="9161586" cy="45563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35" y="3676009"/>
            <a:ext cx="6780538" cy="495770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7116040"/>
      </p:ext>
    </p:extLst>
  </p:cSld>
  <p:clrMapOvr>
    <a:masterClrMapping/>
  </p:clrMapOvr>
  <p:transition/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1" tIns="91421" rIns="91421" bIns="91421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1" tIns="91421" rIns="91421" bIns="91421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1" tIns="91421" rIns="91421" bIns="91421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71058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>
                <a:latin typeface="Calibri" panose="020F0502020204030204" pitchFamily="34" charset="0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1F375-56BE-4558-B545-E19574FE19EC}" type="datetime1">
              <a:rPr lang="ru-RU" smtClean="0"/>
              <a:t>08.05.2019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 bwMode="auto">
          <a:xfrm>
            <a:off x="1171184" y="73807"/>
            <a:ext cx="7039627" cy="49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7912" tIns="38957" rIns="77912" bIns="38957" numCol="1" anchor="ctr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290763" y="77920"/>
            <a:ext cx="754911" cy="432057"/>
          </a:xfrm>
          <a:prstGeom prst="rect">
            <a:avLst/>
          </a:prstGeom>
        </p:spPr>
        <p:txBody>
          <a:bodyPr vert="horz" lIns="77912" tIns="38957" rIns="77912" bIns="38957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5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FCC85DB5-EE23-42BB-BB86-A0FEBDC2603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77307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0524" y="29760"/>
            <a:ext cx="7115503" cy="495770"/>
          </a:xfrm>
        </p:spPr>
        <p:txBody>
          <a:bodyPr/>
          <a:lstStyle>
            <a:lvl1pPr>
              <a:defRPr sz="1600">
                <a:solidFill>
                  <a:srgbClr val="00355C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271544" y="38594"/>
            <a:ext cx="754911" cy="432057"/>
          </a:xfrm>
        </p:spPr>
        <p:txBody>
          <a:bodyPr/>
          <a:lstStyle/>
          <a:p>
            <a:pPr>
              <a:defRPr/>
            </a:pPr>
            <a:fld id="{FCC85DB5-EE23-42BB-BB86-A0FEBDC2603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301355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253"/>
            <a:ext cx="9161586" cy="45563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35" y="3676009"/>
            <a:ext cx="6780538" cy="495770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188693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фон.png"/>
          <p:cNvPicPr>
            <a:picLocks noChangeAspect="1"/>
          </p:cNvPicPr>
          <p:nvPr/>
        </p:nvPicPr>
        <p:blipFill rotWithShape="1">
          <a:blip r:embed="rId6"/>
          <a:srcRect b="73325"/>
          <a:stretch/>
        </p:blipFill>
        <p:spPr>
          <a:xfrm>
            <a:off x="-3052" y="-276276"/>
            <a:ext cx="9144000" cy="1372304"/>
          </a:xfrm>
          <a:prstGeom prst="rect">
            <a:avLst/>
          </a:prstGeom>
        </p:spPr>
      </p:pic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1286541" y="29760"/>
            <a:ext cx="6780538" cy="49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7912" tIns="38957" rIns="77912" bIns="3895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2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7912" tIns="38957" rIns="77912" bIns="389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77912" tIns="38957" rIns="77912" bIns="38957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C62594-A5F0-4CB7-8651-04938B98B11D}" type="datetime1">
              <a:rPr lang="ru-RU" smtClean="0"/>
              <a:t>08.05.2019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77912" tIns="38957" rIns="77912" bIns="38957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334604" y="38594"/>
            <a:ext cx="754911" cy="432057"/>
          </a:xfrm>
          <a:prstGeom prst="rect">
            <a:avLst/>
          </a:prstGeom>
        </p:spPr>
        <p:txBody>
          <a:bodyPr vert="horz" lIns="77912" tIns="38957" rIns="77912" bIns="38957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FCC85DB5-EE23-42BB-BB86-A0FEBDC2603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8195116" y="118455"/>
            <a:ext cx="764163" cy="317983"/>
            <a:chOff x="615571" y="5943705"/>
            <a:chExt cx="956470" cy="398006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7" cstate="print">
              <a:extLst/>
            </a:blip>
            <a:srcRect l="37789" t="26003" r="36879" b="35030"/>
            <a:stretch/>
          </p:blipFill>
          <p:spPr bwMode="auto">
            <a:xfrm>
              <a:off x="615571" y="5943705"/>
              <a:ext cx="402523" cy="398006"/>
            </a:xfrm>
            <a:prstGeom prst="ellipse">
              <a:avLst/>
            </a:prstGeom>
            <a:noFill/>
            <a:ln>
              <a:noFill/>
            </a:ln>
            <a:extLst/>
          </p:spPr>
        </p:pic>
        <p:pic>
          <p:nvPicPr>
            <p:cNvPr id="12" name="Рисунок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09451" y="6007678"/>
              <a:ext cx="462590" cy="275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Рисунок 13" descr="фон.png"/>
          <p:cNvPicPr>
            <a:picLocks noChangeAspect="1"/>
          </p:cNvPicPr>
          <p:nvPr/>
        </p:nvPicPr>
        <p:blipFill rotWithShape="1">
          <a:blip r:embed="rId6"/>
          <a:srcRect t="30383" r="47022"/>
          <a:stretch/>
        </p:blipFill>
        <p:spPr>
          <a:xfrm flipH="1">
            <a:off x="4299638" y="1561996"/>
            <a:ext cx="4844362" cy="358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75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 b="1" kern="1200" cap="all" baseline="0">
          <a:solidFill>
            <a:schemeClr val="accent1">
              <a:lumMod val="50000"/>
            </a:schemeClr>
          </a:solidFill>
          <a:latin typeface="Calibri" panose="020F0502020204030204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" pitchFamily="34" charset="0"/>
        </a:defRPr>
      </a:lvl5pPr>
      <a:lvl6pPr marL="389616" algn="ctr" rtl="0" eaLnBrk="1" fontAlgn="base" hangingPunct="1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" pitchFamily="34" charset="0"/>
        </a:defRPr>
      </a:lvl6pPr>
      <a:lvl7pPr marL="779233" algn="ctr" rtl="0" eaLnBrk="1" fontAlgn="base" hangingPunct="1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" pitchFamily="34" charset="0"/>
        </a:defRPr>
      </a:lvl7pPr>
      <a:lvl8pPr marL="1168849" algn="ctr" rtl="0" eaLnBrk="1" fontAlgn="base" hangingPunct="1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" pitchFamily="34" charset="0"/>
        </a:defRPr>
      </a:lvl8pPr>
      <a:lvl9pPr marL="1558464" algn="ctr" rtl="0" eaLnBrk="1" fontAlgn="base" hangingPunct="1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charset="0"/>
        <a:buNone/>
        <a:defRPr sz="1400" kern="1200">
          <a:solidFill>
            <a:srgbClr val="A9176E"/>
          </a:solidFill>
          <a:latin typeface="Calibri" panose="020F0502020204030204" pitchFamily="34" charset="0"/>
          <a:ea typeface="+mn-ea"/>
          <a:cs typeface="+mn-cs"/>
        </a:defRPr>
      </a:lvl1pPr>
      <a:lvl2pPr marL="633126" indent="-24351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4041" indent="-19480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656" indent="-19480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3272" indent="-19480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42889" indent="-194808" algn="l" defTabSz="77923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2505" indent="-194808" algn="l" defTabSz="77923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22121" indent="-194808" algn="l" defTabSz="77923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11738" indent="-194808" algn="l" defTabSz="77923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7923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16" algn="l" defTabSz="77923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33" algn="l" defTabSz="77923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49" algn="l" defTabSz="77923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464" algn="l" defTabSz="77923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080" algn="l" defTabSz="77923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697" algn="l" defTabSz="77923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13" algn="l" defTabSz="77923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929" algn="l" defTabSz="77923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фон.png"/>
          <p:cNvPicPr>
            <a:picLocks noChangeAspect="1"/>
          </p:cNvPicPr>
          <p:nvPr/>
        </p:nvPicPr>
        <p:blipFill rotWithShape="1">
          <a:blip r:embed="rId5"/>
          <a:srcRect b="73325"/>
          <a:stretch/>
        </p:blipFill>
        <p:spPr>
          <a:xfrm>
            <a:off x="-3052" y="-276276"/>
            <a:ext cx="9144000" cy="1372304"/>
          </a:xfrm>
          <a:prstGeom prst="rect">
            <a:avLst/>
          </a:prstGeom>
        </p:spPr>
      </p:pic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1286541" y="29760"/>
            <a:ext cx="6780538" cy="49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7912" tIns="38957" rIns="77912" bIns="3895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2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7912" tIns="38957" rIns="77912" bIns="389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77912" tIns="38957" rIns="77912" bIns="38957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C62594-A5F0-4CB7-8651-04938B98B11D}" type="datetime1">
              <a:rPr lang="ru-RU" smtClean="0"/>
              <a:t>08.05.2019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77912" tIns="38957" rIns="77912" bIns="38957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334604" y="38594"/>
            <a:ext cx="754911" cy="432057"/>
          </a:xfrm>
          <a:prstGeom prst="rect">
            <a:avLst/>
          </a:prstGeom>
        </p:spPr>
        <p:txBody>
          <a:bodyPr vert="horz" lIns="77912" tIns="38957" rIns="77912" bIns="38957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FCC85DB5-EE23-42BB-BB86-A0FEBDC2603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8195116" y="118455"/>
            <a:ext cx="764163" cy="317983"/>
            <a:chOff x="615571" y="5943705"/>
            <a:chExt cx="956470" cy="398006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6" cstate="print">
              <a:extLst/>
            </a:blip>
            <a:srcRect l="37789" t="26003" r="36879" b="35030"/>
            <a:stretch/>
          </p:blipFill>
          <p:spPr bwMode="auto">
            <a:xfrm>
              <a:off x="615571" y="5943705"/>
              <a:ext cx="402523" cy="398006"/>
            </a:xfrm>
            <a:prstGeom prst="ellipse">
              <a:avLst/>
            </a:prstGeom>
            <a:noFill/>
            <a:ln>
              <a:noFill/>
            </a:ln>
            <a:extLst/>
          </p:spPr>
        </p:pic>
        <p:pic>
          <p:nvPicPr>
            <p:cNvPr id="12" name="Рисунок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09451" y="6007678"/>
              <a:ext cx="462590" cy="275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Рисунок 13" descr="фон.png"/>
          <p:cNvPicPr>
            <a:picLocks noChangeAspect="1"/>
          </p:cNvPicPr>
          <p:nvPr/>
        </p:nvPicPr>
        <p:blipFill rotWithShape="1">
          <a:blip r:embed="rId5"/>
          <a:srcRect t="30383" r="47022"/>
          <a:stretch/>
        </p:blipFill>
        <p:spPr>
          <a:xfrm flipH="1">
            <a:off x="4299638" y="1561996"/>
            <a:ext cx="4844362" cy="358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80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 b="1" kern="1200" cap="all" baseline="0">
          <a:solidFill>
            <a:schemeClr val="accent1">
              <a:lumMod val="50000"/>
            </a:schemeClr>
          </a:solidFill>
          <a:latin typeface="Calibri" panose="020F0502020204030204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" pitchFamily="34" charset="0"/>
        </a:defRPr>
      </a:lvl5pPr>
      <a:lvl6pPr marL="389616" algn="ctr" rtl="0" eaLnBrk="1" fontAlgn="base" hangingPunct="1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" pitchFamily="34" charset="0"/>
        </a:defRPr>
      </a:lvl6pPr>
      <a:lvl7pPr marL="779233" algn="ctr" rtl="0" eaLnBrk="1" fontAlgn="base" hangingPunct="1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" pitchFamily="34" charset="0"/>
        </a:defRPr>
      </a:lvl7pPr>
      <a:lvl8pPr marL="1168849" algn="ctr" rtl="0" eaLnBrk="1" fontAlgn="base" hangingPunct="1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" pitchFamily="34" charset="0"/>
        </a:defRPr>
      </a:lvl8pPr>
      <a:lvl9pPr marL="1558464" algn="ctr" rtl="0" eaLnBrk="1" fontAlgn="base" hangingPunct="1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charset="0"/>
        <a:buNone/>
        <a:defRPr sz="1400" kern="1200">
          <a:solidFill>
            <a:srgbClr val="A9176E"/>
          </a:solidFill>
          <a:latin typeface="Calibri" panose="020F0502020204030204" pitchFamily="34" charset="0"/>
          <a:ea typeface="+mn-ea"/>
          <a:cs typeface="+mn-cs"/>
        </a:defRPr>
      </a:lvl1pPr>
      <a:lvl2pPr marL="633126" indent="-24351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4041" indent="-19480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656" indent="-19480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3272" indent="-19480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42889" indent="-194808" algn="l" defTabSz="77923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2505" indent="-194808" algn="l" defTabSz="77923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22121" indent="-194808" algn="l" defTabSz="77923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11738" indent="-194808" algn="l" defTabSz="77923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7923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16" algn="l" defTabSz="77923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33" algn="l" defTabSz="77923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49" algn="l" defTabSz="77923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464" algn="l" defTabSz="77923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080" algn="l" defTabSz="77923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697" algn="l" defTabSz="77923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13" algn="l" defTabSz="77923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929" algn="l" defTabSz="77923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085057" y="4193889"/>
            <a:ext cx="3943704" cy="296235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algn="r" defTabSz="171446">
              <a:defRPr/>
            </a:pPr>
            <a:r>
              <a:rPr lang="ru-RU" sz="1700" dirty="0" smtClean="0">
                <a:latin typeface="MullerBold" charset="0"/>
                <a:cs typeface="MullerBold" charset="0"/>
              </a:rPr>
              <a:t> </a:t>
            </a:r>
            <a:endParaRPr lang="ru-RU" sz="1700" dirty="0">
              <a:latin typeface="MullerBold" charset="0"/>
              <a:cs typeface="MullerBold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39864"/>
            <a:ext cx="519726" cy="464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771550"/>
            <a:ext cx="80648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О ходе реализации Указа Президента Российской Федерации </a:t>
            </a:r>
          </a:p>
          <a:p>
            <a:r>
              <a:rPr lang="ru-RU" sz="2400" b="1" dirty="0">
                <a:solidFill>
                  <a:srgbClr val="0070C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от 07.05.2018 № 204 «О национальных целях и стратегических задачах развития Российской Федерации на период до 2024 года» (в ред. Указа Президента Российской Федерации от 19.07.2018 № 444) в сфере образования Калужской области.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552" y="4189275"/>
            <a:ext cx="83529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Министр образования и науки Калужской области                А.С. Аникеев</a:t>
            </a:r>
            <a:endParaRPr lang="ru-RU" b="1" dirty="0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9417" y="118200"/>
            <a:ext cx="6984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МИНИСТЕРСТВО ОБРАЗОВАНИЯ И НАУКИ КАЛУЖСКОЙ ОБЛАСТИ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099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Министерство образования и науки калужской области</a:t>
            </a:r>
            <a:endParaRPr lang="ru-RU" sz="1400" dirty="0">
              <a:solidFill>
                <a:srgbClr val="0070C0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651196"/>
            <a:ext cx="856895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СОВРЕМЕННАЯ ИНФРАСТРУКТУРА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55294" y="3765194"/>
            <a:ext cx="428447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Калуга, улица 65 лет Победы</a:t>
            </a:r>
            <a:endParaRPr lang="ru-RU" b="1" i="1" dirty="0"/>
          </a:p>
        </p:txBody>
      </p:sp>
      <p:pic>
        <p:nvPicPr>
          <p:cNvPr id="1026" name="Picture 2" descr="C:\Users\morozov_ms\Desktop\фот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35" y="1203598"/>
            <a:ext cx="4420943" cy="248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morozov_ms\Desktop\Обнинск, школа\20190507_1351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908" y="1611544"/>
            <a:ext cx="3968572" cy="297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23908" y="1203598"/>
            <a:ext cx="396857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Обнинск, 55 микрорайон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2962722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Министерство образования и науки калужской области</a:t>
            </a:r>
            <a:endParaRPr lang="ru-RU" sz="1400" dirty="0">
              <a:solidFill>
                <a:srgbClr val="0070C0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753336"/>
            <a:ext cx="856895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АДАПТИРОВАННЫЕ ОБЩЕОБРАЗОВАТЕЛЬНЫЕ ПРОГРАММЫ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431390" y="1355194"/>
            <a:ext cx="5040560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 smtClean="0"/>
              <a:t>Людиновская</a:t>
            </a:r>
            <a:r>
              <a:rPr lang="ru-RU" b="1" i="1" dirty="0" smtClean="0"/>
              <a:t> школа </a:t>
            </a:r>
            <a:r>
              <a:rPr lang="ru-RU" b="1" i="1" dirty="0"/>
              <a:t>-интернат</a:t>
            </a:r>
          </a:p>
          <a:p>
            <a:endParaRPr lang="ru-RU" b="1" i="1" dirty="0" smtClean="0"/>
          </a:p>
          <a:p>
            <a:r>
              <a:rPr lang="ru-RU" b="1" i="1" dirty="0" err="1" smtClean="0"/>
              <a:t>Обнинская</a:t>
            </a:r>
            <a:r>
              <a:rPr lang="ru-RU" b="1" i="1" dirty="0"/>
              <a:t>  школа -интернат</a:t>
            </a:r>
          </a:p>
          <a:p>
            <a:endParaRPr lang="ru-RU" b="1" i="1" dirty="0" smtClean="0"/>
          </a:p>
          <a:p>
            <a:r>
              <a:rPr lang="ru-RU" b="1" i="1" dirty="0" err="1" smtClean="0"/>
              <a:t>Озерская</a:t>
            </a:r>
            <a:r>
              <a:rPr lang="ru-RU" b="1" i="1" dirty="0" smtClean="0"/>
              <a:t> школа –интернат</a:t>
            </a:r>
          </a:p>
          <a:p>
            <a:endParaRPr lang="ru-RU" b="1" i="1" dirty="0" smtClean="0"/>
          </a:p>
          <a:p>
            <a:r>
              <a:rPr lang="ru-RU" b="1" i="1" dirty="0" smtClean="0"/>
              <a:t>Калужская школа «Гармония»</a:t>
            </a:r>
            <a:endParaRPr lang="ru-RU" b="1" i="1" dirty="0"/>
          </a:p>
        </p:txBody>
      </p:sp>
      <p:sp>
        <p:nvSpPr>
          <p:cNvPr id="6" name="Стрелка вправо 5"/>
          <p:cNvSpPr/>
          <p:nvPr/>
        </p:nvSpPr>
        <p:spPr>
          <a:xfrm>
            <a:off x="4355976" y="1372766"/>
            <a:ext cx="2340260" cy="187220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2240" y="1779662"/>
            <a:ext cx="216024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Обновление материально-технической базы</a:t>
            </a:r>
            <a:endParaRPr lang="ru-RU" b="1" i="1" dirty="0"/>
          </a:p>
        </p:txBody>
      </p:sp>
      <p:pic>
        <p:nvPicPr>
          <p:cNvPr id="9" name="Picture 2" descr="C:\Users\morozov_ms\Desktop\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039" y="3528453"/>
            <a:ext cx="2100067" cy="147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orozov_ms\Desktop\qp4ls7zmy4i_ejw_5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330" y="651196"/>
            <a:ext cx="941480" cy="97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136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Министерство образования и науки калужской области</a:t>
            </a:r>
            <a:endParaRPr lang="ru-RU" sz="1400" dirty="0">
              <a:solidFill>
                <a:srgbClr val="0070C0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28159" y="651196"/>
            <a:ext cx="59766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Модернизация  </a:t>
            </a:r>
            <a:r>
              <a:rPr lang="ru-RU" sz="3600" b="1" dirty="0"/>
              <a:t>региональных систем дополнительного образования детей, повышение его  доступности и качества. </a:t>
            </a:r>
          </a:p>
        </p:txBody>
      </p:sp>
      <p:pic>
        <p:nvPicPr>
          <p:cNvPr id="13314" name="Picture 2" descr="C:\Users\morozov_ms\Desktop\logo_dop_obr-1024x99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67" y="1026903"/>
            <a:ext cx="3319393" cy="321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9492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Министерство образования и науки калужской области</a:t>
            </a:r>
            <a:endParaRPr lang="ru-RU" sz="1400" dirty="0">
              <a:solidFill>
                <a:srgbClr val="0070C0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39952" y="915566"/>
            <a:ext cx="47525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- </a:t>
            </a:r>
            <a:r>
              <a:rPr lang="ru-RU" sz="2000" dirty="0" smtClean="0"/>
              <a:t>Организация  </a:t>
            </a:r>
            <a:r>
              <a:rPr lang="ru-RU" sz="2000" dirty="0"/>
              <a:t>Центра выявления и поддержки одаренных детей </a:t>
            </a:r>
            <a:endParaRPr lang="ru-RU" sz="2000" dirty="0" smtClean="0"/>
          </a:p>
          <a:p>
            <a:endParaRPr lang="ru-RU" sz="2000" dirty="0" smtClean="0"/>
          </a:p>
          <a:p>
            <a:r>
              <a:rPr lang="ru-RU" sz="2000" dirty="0" smtClean="0"/>
              <a:t>- </a:t>
            </a:r>
            <a:r>
              <a:rPr lang="ru-RU" sz="2000" dirty="0"/>
              <a:t>С</a:t>
            </a:r>
            <a:r>
              <a:rPr lang="ru-RU" sz="2000" dirty="0" smtClean="0"/>
              <a:t>оздание </a:t>
            </a:r>
            <a:r>
              <a:rPr lang="ru-RU" sz="2000" dirty="0"/>
              <a:t>в </a:t>
            </a:r>
            <a:r>
              <a:rPr lang="ru-RU" sz="2000" dirty="0" smtClean="0"/>
              <a:t>Областном Центре  образования совместно </a:t>
            </a:r>
            <a:r>
              <a:rPr lang="ru-RU" sz="2000" dirty="0"/>
              <a:t>с КГУ им. К.Э. Циолковского «университетского класса</a:t>
            </a:r>
            <a:r>
              <a:rPr lang="ru-RU" sz="2000" dirty="0" smtClean="0"/>
              <a:t>»</a:t>
            </a:r>
          </a:p>
          <a:p>
            <a:endParaRPr lang="ru-RU" sz="2000" dirty="0" smtClean="0"/>
          </a:p>
          <a:p>
            <a:r>
              <a:rPr lang="ru-RU" sz="2000" dirty="0" smtClean="0"/>
              <a:t>- Формирование регионального центра </a:t>
            </a:r>
            <a:r>
              <a:rPr lang="ru-RU" sz="2000" dirty="0"/>
              <a:t>работы с одаренными детьми на базе лагеря «Сокол</a:t>
            </a:r>
            <a:r>
              <a:rPr lang="ru-RU" sz="2000" dirty="0" smtClean="0"/>
              <a:t>»</a:t>
            </a:r>
            <a:endParaRPr lang="ru-RU" sz="2000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4" y="909031"/>
            <a:ext cx="4105334" cy="27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8634" y="3651870"/>
            <a:ext cx="3817302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Профильная смена </a:t>
            </a:r>
            <a:r>
              <a:rPr lang="ru-RU" b="1" i="1" dirty="0"/>
              <a:t>«Школа одаренных детей – Проект 2019»</a:t>
            </a:r>
          </a:p>
        </p:txBody>
      </p:sp>
    </p:spTree>
    <p:extLst>
      <p:ext uri="{BB962C8B-B14F-4D97-AF65-F5344CB8AC3E}">
        <p14:creationId xmlns:p14="http://schemas.microsoft.com/office/powerpoint/2010/main" val="16478289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Министерство образования и науки калужской области</a:t>
            </a:r>
            <a:endParaRPr lang="ru-RU" sz="1400" dirty="0">
              <a:solidFill>
                <a:srgbClr val="0070C0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8140" y="1036270"/>
            <a:ext cx="32601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детского технопарка «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Кванториум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    в Калуге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0" name="Picture 4" descr="C:\Users\morozov_ms\Desktop\ФОТОГРАФИИ\Губернатор в Кванториуме (18.01)\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27" y="898133"/>
            <a:ext cx="5515413" cy="367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1085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Министерство образования и науки калужской области</a:t>
            </a:r>
            <a:endParaRPr lang="ru-RU" sz="1400" dirty="0">
              <a:solidFill>
                <a:srgbClr val="0070C0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64879" y="699542"/>
            <a:ext cx="513233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ополнительное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детей в сфере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естественнонаучного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технического творчества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базе общеобразовательных школ. В этом году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трех школах области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открыты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центры школьного технического творчества,  на базе которых начата работа по апробации современной модели школьного инженерного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18880"/>
            <a:ext cx="3201256" cy="240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3435846"/>
            <a:ext cx="334527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Центры технического творчества («</a:t>
            </a:r>
            <a:r>
              <a:rPr lang="ru-RU" i="1" dirty="0" err="1"/>
              <a:t>Т</a:t>
            </a:r>
            <a:r>
              <a:rPr lang="ru-RU" i="1" dirty="0" err="1" smtClean="0"/>
              <a:t>ехнолаб</a:t>
            </a:r>
            <a:r>
              <a:rPr lang="ru-RU" i="1" dirty="0" smtClean="0"/>
              <a:t>») были открыты в Малоярославце, Жукове и Балабаново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0329279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Министерство образования и науки калужской области</a:t>
            </a:r>
            <a:endParaRPr lang="ru-RU" sz="1400" dirty="0">
              <a:solidFill>
                <a:srgbClr val="0070C0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pic>
        <p:nvPicPr>
          <p:cNvPr id="23557" name="Picture 5" descr="C:\Users\MOROZO~1\AppData\Local\Temp\Rar$DRa0.191\Фтото центра технолоб\IMG_20190206_1201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98" y="1061301"/>
            <a:ext cx="3274382" cy="245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3531517"/>
            <a:ext cx="316835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г. Балабаново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47344" y="651197"/>
            <a:ext cx="77048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Центр технического творчества «</a:t>
            </a:r>
            <a:r>
              <a:rPr lang="ru-RU" b="1" dirty="0" err="1" smtClean="0"/>
              <a:t>Технолаб</a:t>
            </a:r>
            <a:r>
              <a:rPr lang="ru-RU" b="1" dirty="0" smtClean="0"/>
              <a:t>»</a:t>
            </a:r>
            <a:endParaRPr lang="ru-RU" b="1" dirty="0"/>
          </a:p>
        </p:txBody>
      </p:sp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49292"/>
            <a:ext cx="3267533" cy="245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85850" y="4299942"/>
            <a:ext cx="273630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г</a:t>
            </a:r>
            <a:r>
              <a:rPr lang="ru-RU" b="1" dirty="0" smtClean="0"/>
              <a:t>. Малоярославец</a:t>
            </a:r>
            <a:endParaRPr lang="ru-RU" b="1" dirty="0"/>
          </a:p>
        </p:txBody>
      </p:sp>
      <p:pic>
        <p:nvPicPr>
          <p:cNvPr id="23562" name="Picture 10" descr="C:\Users\morozov_ms\Desktop\берг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198" y="1061303"/>
            <a:ext cx="3571290" cy="201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40152" y="3098641"/>
            <a:ext cx="309634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г</a:t>
            </a:r>
            <a:r>
              <a:rPr lang="ru-RU" b="1" dirty="0" smtClean="0"/>
              <a:t>. Жуков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916386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Министерство образования и науки калужской области</a:t>
            </a:r>
            <a:endParaRPr lang="ru-RU" sz="1400" dirty="0">
              <a:solidFill>
                <a:srgbClr val="0070C0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pic>
        <p:nvPicPr>
          <p:cNvPr id="16386" name="Picture 2" descr="C:\Users\morozov_ms\Desktop\technol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835"/>
            <a:ext cx="9144000" cy="197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2643758"/>
            <a:ext cx="8856984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Центр молодежного инновационного  творчества открыт также в г. Сосенский на базе  Сосенского политехнического колледжа. Сегодня в нем получают дополнительное образование  в сфере </a:t>
            </a:r>
            <a:r>
              <a:rPr lang="ru-RU" b="1" dirty="0" smtClean="0"/>
              <a:t>робототехники и конструирования.</a:t>
            </a:r>
          </a:p>
          <a:p>
            <a:endParaRPr lang="ru-RU" i="1" dirty="0"/>
          </a:p>
          <a:p>
            <a:r>
              <a:rPr lang="ru-RU" i="1" dirty="0" smtClean="0"/>
              <a:t>К </a:t>
            </a:r>
            <a:r>
              <a:rPr lang="ru-RU" i="1" dirty="0"/>
              <a:t>началу нового учебного года подобный центр планируется открыть в г. Калуге. </a:t>
            </a:r>
          </a:p>
        </p:txBody>
      </p:sp>
    </p:spTree>
    <p:extLst>
      <p:ext uri="{BB962C8B-B14F-4D97-AF65-F5344CB8AC3E}">
        <p14:creationId xmlns:p14="http://schemas.microsoft.com/office/powerpoint/2010/main" val="3045372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Министерство образования и науки калужской области</a:t>
            </a:r>
            <a:endParaRPr lang="ru-RU" sz="1400" dirty="0">
              <a:solidFill>
                <a:srgbClr val="0070C0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1215390"/>
            <a:ext cx="532859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«Создание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развитие на территории города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распределенного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технологического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парка»</a:t>
            </a:r>
          </a:p>
          <a:p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школьных кабинетов технологии в Обнинске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morozov_ms\Desktop\115-1153118_computer-icons-free-content-computer-repair-technician-computer-icons-free-content-comput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126" y="1048498"/>
            <a:ext cx="3203848" cy="245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4539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Министерство образования и науки калужской области</a:t>
            </a:r>
            <a:endParaRPr lang="ru-RU" sz="1400" dirty="0">
              <a:solidFill>
                <a:srgbClr val="0070C0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80528" y="593672"/>
            <a:ext cx="53285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Создание центра </a:t>
            </a:r>
            <a:r>
              <a:rPr lang="ru-RU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дополнительного образования </a:t>
            </a:r>
            <a:r>
              <a:rPr lang="ru-RU" sz="36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информационно-технологического </a:t>
            </a:r>
            <a:r>
              <a:rPr lang="ru-RU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профиля  – «IT-куб</a:t>
            </a:r>
            <a:r>
              <a:rPr lang="ru-RU" sz="36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».           (на базе </a:t>
            </a:r>
            <a:r>
              <a:rPr lang="en-US" sz="36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IT</a:t>
            </a:r>
            <a:r>
              <a:rPr lang="ru-RU" sz="36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-лицея в «Веснушках»)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morozov_ms\Desktop\ФОТОГРАФИИ\Фотографии Васильева О.Ю\фот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461" y="1059582"/>
            <a:ext cx="4294044" cy="238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4008" y="3507854"/>
            <a:ext cx="43924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-лицея в </a:t>
            </a:r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миниполисе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«Веснушки»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4965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>
          <a:xfrm>
            <a:off x="467543" y="675456"/>
            <a:ext cx="5022558" cy="486054"/>
          </a:xfrm>
        </p:spPr>
        <p:txBody>
          <a:bodyPr/>
          <a:lstStyle/>
          <a:p>
            <a:pPr algn="ctr" defTabSz="171446">
              <a:defRPr/>
            </a:pPr>
            <a:r>
              <a:rPr lang="ru-RU" sz="2000" b="1" kern="1200" dirty="0">
                <a:solidFill>
                  <a:srgbClr val="FF0000"/>
                </a:solidFill>
                <a:latin typeface="Gungsuh" panose="02030600000101010101" pitchFamily="18" charset="-127"/>
                <a:ea typeface="Gungsuh" panose="02030600000101010101" pitchFamily="18" charset="-127"/>
                <a:cs typeface="MullerBold" charset="0"/>
              </a:rPr>
              <a:t>Указ Президента Российской Федерации №204 от 07.05.2018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1976" y="3075806"/>
            <a:ext cx="8289921" cy="865622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4289" tIns="17145" rIns="34289" bIns="17145" rtlCol="0">
            <a:spAutoFit/>
          </a:bodyPr>
          <a:lstStyle/>
          <a:p>
            <a:r>
              <a:rPr lang="ru-RU" sz="1800" b="1" dirty="0"/>
              <a:t>Обеспечение глобальной конкурентоспособности российского образования, вхождение Российской Федерации в число 10 ведущих стран мира по качеству общего образования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9552" y="4054666"/>
            <a:ext cx="8298361" cy="834844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4289" tIns="17145" rIns="34289" bIns="17145" rtlCol="0">
            <a:spAutoFit/>
          </a:bodyPr>
          <a:lstStyle/>
          <a:p>
            <a:r>
              <a:rPr lang="ru-RU" sz="1700" b="1" dirty="0"/>
              <a:t>Воспитание гармонично развитой и социально ответственной личности на основе духовно-нравственных ценностей </a:t>
            </a:r>
            <a:r>
              <a:rPr lang="ru-RU" sz="1800" b="1" dirty="0"/>
              <a:t>народов</a:t>
            </a:r>
            <a:r>
              <a:rPr lang="ru-RU" sz="1700" b="1" dirty="0"/>
              <a:t> Российской Федерации, исторических и национально-культурных традиций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773" y="606259"/>
            <a:ext cx="2447548" cy="151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92966"/>
            <a:ext cx="504056" cy="450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47856" y="1361327"/>
            <a:ext cx="56612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«О национальных целях и стратегических задачах развития Российской Федерации на периоды до 2024 года</a:t>
            </a:r>
            <a:endParaRPr lang="ru-RU" b="1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247856" y="840714"/>
            <a:ext cx="0" cy="412654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55161" y="2496892"/>
            <a:ext cx="655272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Приоритеты развития образования:</a:t>
            </a:r>
            <a:endParaRPr lang="ru-RU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161" y="71334"/>
            <a:ext cx="6986587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Министерство образования и науки калужской области</a:t>
            </a:r>
            <a:endParaRPr lang="ru-RU" sz="1400" dirty="0">
              <a:solidFill>
                <a:srgbClr val="0070C0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576" y="587037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среднего профессионального образования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C:\Users\morozov_ms\Desktop\Logo_WS_Russia_r300_184h_CMYK_ww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037"/>
            <a:ext cx="1152128" cy="105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morozov_ms\Desktop\ФОТОГРАФИИ\Молодые профессионалы\z_YPPskZ6D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596" y="1854622"/>
            <a:ext cx="4176464" cy="278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orozov_ms\Desktop\ФОТОГРАФИИ\Молодые профессионалы\8tfmemko3h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23" y="1902093"/>
            <a:ext cx="4104456" cy="273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9954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Министерство образования и науки калужской области</a:t>
            </a:r>
            <a:endParaRPr lang="ru-RU" sz="1400" dirty="0">
              <a:solidFill>
                <a:srgbClr val="0070C0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257" y="627534"/>
            <a:ext cx="856895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национального проекта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2018/2019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гг.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пять профессиональных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организаций 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федерального бюджета гранты в виде субсидий на модернизацию своей учебно- материальной базы в общей сложности в объеме около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рублей. </a:t>
            </a: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	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Обнинский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колледж технологий и услуг». </a:t>
            </a:r>
            <a:endParaRPr lang="ru-RU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	 -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Калужский колледж экономики и технологий». </a:t>
            </a:r>
            <a:endParaRPr lang="ru-RU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	 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Калужский технический колледж». </a:t>
            </a:r>
            <a:endParaRPr lang="ru-RU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	 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Губернаторский аграрный колледж». </a:t>
            </a:r>
            <a:endParaRPr lang="ru-RU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	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Калужский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техникум электронных приборов. </a:t>
            </a:r>
          </a:p>
        </p:txBody>
      </p:sp>
      <p:pic>
        <p:nvPicPr>
          <p:cNvPr id="19458" name="Picture 2" descr="C:\Users\morozov_ms\Desktop\finanzielle-Barrier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1" y="4188598"/>
            <a:ext cx="1008112" cy="95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1875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Министерство образования и науки калужской области</a:t>
            </a:r>
            <a:endParaRPr lang="ru-RU" sz="1400" dirty="0">
              <a:solidFill>
                <a:srgbClr val="0070C0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pic>
        <p:nvPicPr>
          <p:cNvPr id="5122" name="Picture 2" descr="C:\Users\morozov_ms\Desktop\ктэп\++IMG_20190301_1441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89920"/>
            <a:ext cx="3905596" cy="292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19672" y="3989590"/>
            <a:ext cx="55446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Калужский техникум электронных приборов</a:t>
            </a:r>
          </a:p>
        </p:txBody>
      </p:sp>
      <p:pic>
        <p:nvPicPr>
          <p:cNvPr id="5126" name="Picture 6" descr="C:\Users\morozov_ms\Desktop\ктэп\IMG_42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09746"/>
            <a:ext cx="4334316" cy="288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3248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Министерство образования и науки калужской области</a:t>
            </a:r>
            <a:endParaRPr lang="ru-RU" sz="1400" dirty="0">
              <a:solidFill>
                <a:srgbClr val="0070C0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pic>
        <p:nvPicPr>
          <p:cNvPr id="5123" name="Picture 3" descr="C:\Users\morozov_ms\Desktop\ктэп\IMG_42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66" y="986703"/>
            <a:ext cx="4213776" cy="280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morozov_ms\Desktop\ктэп\IMG_43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7575"/>
            <a:ext cx="4248472" cy="283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47664" y="4100333"/>
            <a:ext cx="55446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Калужский техникум электронных приборов</a:t>
            </a:r>
          </a:p>
        </p:txBody>
      </p:sp>
    </p:spTree>
    <p:extLst>
      <p:ext uri="{BB962C8B-B14F-4D97-AF65-F5344CB8AC3E}">
        <p14:creationId xmlns:p14="http://schemas.microsoft.com/office/powerpoint/2010/main" val="16136946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Министерство образования и науки калужской области</a:t>
            </a:r>
            <a:endParaRPr lang="ru-RU" sz="1400" dirty="0">
              <a:solidFill>
                <a:srgbClr val="0070C0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pic>
        <p:nvPicPr>
          <p:cNvPr id="20482" name="Picture 2" descr="C:\Users\morozov_ms\Desktop\molodye_professionaly_worldskills_russia_2019_ban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093" y="1702089"/>
            <a:ext cx="4607828" cy="212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699542"/>
            <a:ext cx="842493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Калужская область активно участвует в движении «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Worldskills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апробации новых форм итоговой аттестации выпускников колледжей в форме демонстрационного экзамена. 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8655" y="3829372"/>
            <a:ext cx="845270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Обнинского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колледжа технологий и услуг по компетенции «Ресторанный сервис»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студент Калужского технического колледжа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компетенции «Веб-дизайн и разработка»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вышли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Финал VII Национального чемпионата «Молодые профессионалы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WorldSkills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Russia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 2019.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77" y="2019152"/>
            <a:ext cx="1444046" cy="13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735" y="1961426"/>
            <a:ext cx="1417847" cy="1296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14167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Министерство образования и науки калужской области</a:t>
            </a:r>
            <a:endParaRPr lang="ru-RU" sz="1400" dirty="0">
              <a:solidFill>
                <a:srgbClr val="0070C0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1640" y="915566"/>
            <a:ext cx="7416824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Р</a:t>
            </a:r>
            <a:r>
              <a:rPr lang="ru-RU" b="1" dirty="0" smtClean="0"/>
              <a:t>еформа</a:t>
            </a:r>
            <a:r>
              <a:rPr lang="ru-RU" b="1" dirty="0"/>
              <a:t>, направленная  на развитие </a:t>
            </a:r>
            <a:r>
              <a:rPr lang="ru-RU" b="1" dirty="0" smtClean="0"/>
              <a:t>кадрового потенциала образования</a:t>
            </a:r>
          </a:p>
          <a:p>
            <a:endParaRPr lang="ru-RU" b="1" dirty="0"/>
          </a:p>
          <a:p>
            <a:r>
              <a:rPr lang="ru-RU" dirty="0" smtClean="0"/>
              <a:t>  внедрение </a:t>
            </a:r>
            <a:r>
              <a:rPr lang="ru-RU" dirty="0"/>
              <a:t>национальной системы профессионального роста педагогических работников, </a:t>
            </a:r>
            <a:endParaRPr lang="ru-RU" dirty="0" smtClean="0"/>
          </a:p>
          <a:p>
            <a:pPr marL="342900" indent="-342900">
              <a:buFontTx/>
              <a:buChar char="-"/>
            </a:pPr>
            <a:endParaRPr lang="ru-RU" dirty="0"/>
          </a:p>
          <a:p>
            <a:r>
              <a:rPr lang="ru-RU" dirty="0" smtClean="0"/>
              <a:t>обновление </a:t>
            </a:r>
            <a:r>
              <a:rPr lang="ru-RU" dirty="0"/>
              <a:t>порядка и процедуры  аттестации руководителей  и педагогов общеобразовательных организаций</a:t>
            </a:r>
            <a:r>
              <a:rPr lang="ru-RU" dirty="0" smtClean="0"/>
              <a:t>;</a:t>
            </a:r>
          </a:p>
          <a:p>
            <a:pPr marL="342900" indent="-342900">
              <a:buFontTx/>
              <a:buChar char="-"/>
            </a:pPr>
            <a:endParaRPr lang="ru-RU" dirty="0"/>
          </a:p>
          <a:p>
            <a:r>
              <a:rPr lang="ru-RU" dirty="0" smtClean="0"/>
              <a:t>- изменение  </a:t>
            </a:r>
            <a:r>
              <a:rPr lang="ru-RU" dirty="0"/>
              <a:t>системы повышения квалификации работников образования, перевод ее в формат непрерывного образования к 2024 году</a:t>
            </a:r>
            <a:r>
              <a:rPr lang="ru-RU" dirty="0" smtClean="0"/>
              <a:t>;</a:t>
            </a:r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84" y="1509228"/>
            <a:ext cx="1152128" cy="105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10" y="2715766"/>
            <a:ext cx="115252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11" y="3939902"/>
            <a:ext cx="115252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8309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Министерство образования и науки калужской области</a:t>
            </a:r>
            <a:endParaRPr lang="ru-RU" sz="1400" dirty="0">
              <a:solidFill>
                <a:srgbClr val="0070C0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1887" y="651197"/>
            <a:ext cx="820891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ДОШКОЛЬНОЕ ОБРАЗОВАНИЕ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843557"/>
            <a:ext cx="7252280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i="1" dirty="0"/>
          </a:p>
          <a:p>
            <a:r>
              <a:rPr lang="ru-RU" i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к </a:t>
            </a:r>
            <a:r>
              <a:rPr lang="ru-RU" i="1" dirty="0">
                <a:latin typeface="Gungsuh" panose="02030600000101010101" pitchFamily="18" charset="-127"/>
                <a:ea typeface="Gungsuh" panose="02030600000101010101" pitchFamily="18" charset="-127"/>
              </a:rPr>
              <a:t>2021 году </a:t>
            </a:r>
            <a:r>
              <a:rPr lang="ru-RU" i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будет обеспечена 100-процентная  доступность </a:t>
            </a:r>
            <a:r>
              <a:rPr lang="ru-RU" i="1" dirty="0">
                <a:latin typeface="Gungsuh" panose="02030600000101010101" pitchFamily="18" charset="-127"/>
                <a:ea typeface="Gungsuh" panose="02030600000101010101" pitchFamily="18" charset="-127"/>
              </a:rPr>
              <a:t>дошкольного образования для детей в возрасте </a:t>
            </a:r>
            <a:r>
              <a:rPr lang="ru-RU" i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до </a:t>
            </a:r>
            <a:r>
              <a:rPr lang="ru-RU" i="1" dirty="0">
                <a:latin typeface="Gungsuh" panose="02030600000101010101" pitchFamily="18" charset="-127"/>
                <a:ea typeface="Gungsuh" panose="02030600000101010101" pitchFamily="18" charset="-127"/>
              </a:rPr>
              <a:t>3 лет. </a:t>
            </a:r>
            <a:endParaRPr lang="ru-RU" i="1" dirty="0" smtClean="0">
              <a:latin typeface="Gungsuh" panose="02030600000101010101" pitchFamily="18" charset="-127"/>
              <a:ea typeface="Gungsuh" panose="02030600000101010101" pitchFamily="18" charset="-127"/>
            </a:endParaRPr>
          </a:p>
          <a:p>
            <a:endParaRPr lang="ru-RU" b="1" i="1" dirty="0" smtClean="0"/>
          </a:p>
          <a:p>
            <a:r>
              <a:rPr lang="ru-RU" b="1" i="1" dirty="0" smtClean="0"/>
              <a:t>Пути  реализации :</a:t>
            </a:r>
            <a:endParaRPr lang="ru-RU" b="1" dirty="0"/>
          </a:p>
          <a:p>
            <a:r>
              <a:rPr lang="ru-RU" b="1" dirty="0" smtClean="0"/>
              <a:t>2019: </a:t>
            </a:r>
            <a:r>
              <a:rPr lang="ru-RU" dirty="0" smtClean="0"/>
              <a:t>строительство </a:t>
            </a:r>
            <a:r>
              <a:rPr lang="ru-RU" dirty="0"/>
              <a:t>пяти зданий дошкольных образовательных </a:t>
            </a:r>
            <a:r>
              <a:rPr lang="ru-RU" dirty="0" smtClean="0"/>
              <a:t>организаций</a:t>
            </a:r>
            <a:r>
              <a:rPr lang="ru-RU" dirty="0"/>
              <a:t> </a:t>
            </a:r>
            <a:r>
              <a:rPr lang="ru-RU" dirty="0" smtClean="0"/>
              <a:t>(Калуга</a:t>
            </a:r>
            <a:r>
              <a:rPr lang="ru-RU" dirty="0"/>
              <a:t>, Козельск, Обнинск, Малоярославец, Балабаново). </a:t>
            </a:r>
            <a:endParaRPr lang="ru-RU" dirty="0" smtClean="0"/>
          </a:p>
          <a:p>
            <a:endParaRPr lang="ru-RU" dirty="0" smtClean="0"/>
          </a:p>
          <a:p>
            <a:r>
              <a:rPr lang="ru-RU" b="1" dirty="0" smtClean="0"/>
              <a:t>2020: </a:t>
            </a:r>
            <a:r>
              <a:rPr lang="ru-RU" dirty="0" smtClean="0"/>
              <a:t>введение </a:t>
            </a:r>
            <a:r>
              <a:rPr lang="ru-RU" dirty="0"/>
              <a:t>в строй </a:t>
            </a:r>
            <a:r>
              <a:rPr lang="ru-RU" dirty="0" smtClean="0"/>
              <a:t>шести </a:t>
            </a:r>
            <a:r>
              <a:rPr lang="ru-RU" dirty="0"/>
              <a:t>детских </a:t>
            </a:r>
            <a:r>
              <a:rPr lang="ru-RU" dirty="0" smtClean="0"/>
              <a:t>садов                           (Калуга (2), Обнинск, </a:t>
            </a:r>
            <a:r>
              <a:rPr lang="ru-RU" dirty="0"/>
              <a:t>Кондрово, </a:t>
            </a:r>
            <a:r>
              <a:rPr lang="ru-RU" dirty="0" err="1" smtClean="0"/>
              <a:t>Ферзиковский</a:t>
            </a:r>
            <a:r>
              <a:rPr lang="ru-RU" dirty="0" smtClean="0"/>
              <a:t> район, </a:t>
            </a:r>
            <a:r>
              <a:rPr lang="ru-RU" dirty="0" err="1" smtClean="0"/>
              <a:t>Перемышльский</a:t>
            </a:r>
            <a:r>
              <a:rPr lang="ru-RU" dirty="0" smtClean="0"/>
              <a:t> район) 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86" y="651196"/>
            <a:ext cx="1206599" cy="1200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morozov_ms\Desktop\elementary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0" y="2571750"/>
            <a:ext cx="1080120" cy="79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5" y="3720815"/>
            <a:ext cx="1115615" cy="828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437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336" y="29760"/>
            <a:ext cx="6512691" cy="453758"/>
          </a:xfrm>
        </p:spPr>
        <p:txBody>
          <a:bodyPr/>
          <a:lstStyle/>
          <a:p>
            <a:pPr algn="just"/>
            <a:r>
              <a:rPr lang="ru-RU" sz="1400" dirty="0" smtClean="0">
                <a:solidFill>
                  <a:srgbClr val="00B0F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Министерство образования и науки калужской области</a:t>
            </a:r>
            <a:endParaRPr lang="ru-RU" sz="1400" dirty="0">
              <a:solidFill>
                <a:srgbClr val="00B0F0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9435" y="768923"/>
            <a:ext cx="77048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ungsuh" panose="02030600000101010101" pitchFamily="18" charset="-127"/>
                <a:ea typeface="Gungsuh" panose="02030600000101010101" pitchFamily="18" charset="-127"/>
                <a:cs typeface="Times New Roman" panose="02020603050405020304" pitchFamily="18" charset="0"/>
              </a:rPr>
              <a:t>О</a:t>
            </a:r>
            <a:r>
              <a:rPr lang="ru-RU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ungsuh" panose="02030600000101010101" pitchFamily="18" charset="-127"/>
                <a:ea typeface="Gungsuh" panose="02030600000101010101" pitchFamily="18" charset="-127"/>
                <a:cs typeface="Times New Roman" panose="02020603050405020304" pitchFamily="18" charset="0"/>
              </a:rPr>
              <a:t>бучение учителей и руководителей работе в новых условиях </a:t>
            </a:r>
            <a:endParaRPr lang="ru-RU" sz="4000" b="1" dirty="0">
              <a:solidFill>
                <a:schemeClr val="tx2">
                  <a:lumMod val="60000"/>
                  <a:lumOff val="40000"/>
                </a:schemeClr>
              </a:solidFill>
              <a:latin typeface="Gungsuh" panose="02030600000101010101" pitchFamily="18" charset="-127"/>
              <a:ea typeface="Gungsuh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3084" name="Picture 12" descr="C:\Users\morozov_ms\Desktop\20159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863" y="2693735"/>
            <a:ext cx="45720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5590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МИНИСТЕРСТВО ОБРАЗОВАНИЯ И НАУКИ КАЛУЖСКОЙ ОБЛАСТИ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9138" y="771550"/>
            <a:ext cx="859534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утвердил перечень поручений по итогам заседания наблюдательного совета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автономной некоммерческой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«Агентство стратегических инициатив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профдвижению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новых проектов», состоявшегося 15.01.2019 года 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Правительству Российской Федерации с участием ПАО «Сбербанк России» и Агентства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стратегических инициатив принять решения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о проведении в 2019/2020 учебном году апробации цифровой платформы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персонализированного обучения, обеспечивающей реализацию индивидуальных траекторий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и оценки результатов, на базе организаций, реализующих программы основного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образования, не менее чем в 5 субъектах Российской Федерации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о внесении изменений в нормативно-правовые акты, регулирующие образовательную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в целях упрощения лицензирование и аккредитации такой деятельности,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осуществляемой с использованием дистанционных технологий на цифровой платформе.</a:t>
            </a: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15 августа 2020 г.</a:t>
            </a:r>
          </a:p>
        </p:txBody>
      </p:sp>
      <p:pic>
        <p:nvPicPr>
          <p:cNvPr id="3074" name="Picture 2" descr="C:\Users\morozov_ms\Desktop\depositphotos_108519578-stock-illustration-project-deadline-icon-project-deadl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287130"/>
            <a:ext cx="755576" cy="75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4710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336" y="29760"/>
            <a:ext cx="6512691" cy="453758"/>
          </a:xfrm>
        </p:spPr>
        <p:txBody>
          <a:bodyPr/>
          <a:lstStyle/>
          <a:p>
            <a:pPr algn="just"/>
            <a:r>
              <a:rPr lang="ru-RU" sz="1400" dirty="0" smtClean="0">
                <a:solidFill>
                  <a:srgbClr val="00B0F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Министерство образования и науки калужской области</a:t>
            </a:r>
            <a:endParaRPr lang="ru-RU" sz="1400" dirty="0">
              <a:solidFill>
                <a:srgbClr val="00B0F0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9816" y="640919"/>
            <a:ext cx="7704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70C0"/>
                </a:solidFill>
                <a:latin typeface="Gungsuh" panose="02030600000101010101" pitchFamily="18" charset="-127"/>
                <a:ea typeface="Gungsuh" panose="02030600000101010101" pitchFamily="18" charset="-127"/>
                <a:cs typeface="Times New Roman" panose="02020603050405020304" pitchFamily="18" charset="0"/>
              </a:rPr>
              <a:t>«Платформа для персонализированного </a:t>
            </a:r>
            <a:r>
              <a:rPr lang="ru-RU" sz="4000" b="1" dirty="0" err="1">
                <a:solidFill>
                  <a:srgbClr val="0070C0"/>
                </a:solidFill>
                <a:latin typeface="Gungsuh" panose="02030600000101010101" pitchFamily="18" charset="-127"/>
                <a:ea typeface="Gungsuh" panose="02030600000101010101" pitchFamily="18" charset="-127"/>
                <a:cs typeface="Times New Roman" panose="02020603050405020304" pitchFamily="18" charset="0"/>
              </a:rPr>
              <a:t>компетентностного</a:t>
            </a:r>
            <a:r>
              <a:rPr lang="ru-RU" sz="4000" b="1" dirty="0">
                <a:solidFill>
                  <a:srgbClr val="0070C0"/>
                </a:solidFill>
                <a:latin typeface="Gungsuh" panose="02030600000101010101" pitchFamily="18" charset="-127"/>
                <a:ea typeface="Gungsuh" panose="02030600000101010101" pitchFamily="18" charset="-127"/>
                <a:cs typeface="Times New Roman" panose="02020603050405020304" pitchFamily="18" charset="0"/>
              </a:rPr>
              <a:t> образования в школе» </a:t>
            </a:r>
            <a:endParaRPr lang="ru-RU" sz="4000" b="1" dirty="0" smtClean="0">
              <a:solidFill>
                <a:srgbClr val="0070C0"/>
              </a:solidFill>
              <a:latin typeface="Gungsuh" panose="02030600000101010101" pitchFamily="18" charset="-127"/>
              <a:ea typeface="Gungsuh" panose="02030600000101010101" pitchFamily="18" charset="-127"/>
              <a:cs typeface="Times New Roman" panose="02020603050405020304" pitchFamily="18" charset="0"/>
            </a:endParaRPr>
          </a:p>
          <a:p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solidFill>
                  <a:schemeClr val="tx1"/>
                </a:solidFill>
                <a:latin typeface="Gungsuh" panose="02030600000101010101" pitchFamily="18" charset="-127"/>
                <a:ea typeface="Gungsuh" panose="02030600000101010101" pitchFamily="18" charset="-127"/>
                <a:cs typeface="Times New Roman" panose="02020603050405020304" pitchFamily="18" charset="0"/>
              </a:rPr>
              <a:t> </a:t>
            </a:r>
            <a:endParaRPr lang="ru-RU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morozov_ms\Desktop\unnam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498" y="627534"/>
            <a:ext cx="1305111" cy="130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34"/>
            <a:ext cx="1259632" cy="1076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99" y="3507852"/>
            <a:ext cx="8602178" cy="664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290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Gungsuh" panose="02030600000101010101" pitchFamily="18" charset="-127"/>
                <a:ea typeface="Gungsuh" panose="02030600000101010101" pitchFamily="18" charset="-127"/>
                <a:cs typeface="Times New Roman" panose="02020603050405020304" pitchFamily="18" charset="0"/>
              </a:rPr>
              <a:t>Министерство  образования и науки калужской области</a:t>
            </a:r>
            <a:endParaRPr lang="ru-RU" sz="1400" dirty="0">
              <a:solidFill>
                <a:srgbClr val="0070C0"/>
              </a:solidFill>
              <a:latin typeface="Gungsuh" panose="02030600000101010101" pitchFamily="18" charset="-127"/>
              <a:ea typeface="Gungsuh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55776" y="634614"/>
            <a:ext cx="396044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ЗАДАЧИ: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362" y="1019335"/>
            <a:ext cx="855326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- внедрение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в  школе новых методов обучения и воспитания, направленных на повышение мотивации к обучению и вовлеченности в образовательный процесс; обновление содержания и методов обучения предметной области «Технология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»;</a:t>
            </a:r>
          </a:p>
          <a:p>
            <a:pPr marL="285750" indent="-285750">
              <a:buFontTx/>
              <a:buChar char="-"/>
            </a:pP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- формирование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эффективной системы выявления, поддержки и развития способностей и талантов у детей и молодежи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pPr marL="285750" indent="-285750">
              <a:buFontTx/>
              <a:buChar char="-"/>
            </a:pP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- создание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условий для раннего развития детей в возрасте до трех лет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pPr marL="285750" indent="-285750">
              <a:buFontTx/>
              <a:buChar char="-"/>
            </a:pP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- создание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современной и безопасной цифровой образовательной среды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pPr marL="285750" indent="-285750">
              <a:buFontTx/>
              <a:buChar char="-"/>
            </a:pP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- внедрение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национальной системы профессионального роста педагогических работников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pPr marL="285750" indent="-285750">
              <a:buFontTx/>
              <a:buChar char="-"/>
            </a:pP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- модернизация профессионального образования и т.д.</a:t>
            </a:r>
          </a:p>
        </p:txBody>
      </p:sp>
    </p:spTree>
    <p:extLst>
      <p:ext uri="{BB962C8B-B14F-4D97-AF65-F5344CB8AC3E}">
        <p14:creationId xmlns:p14="http://schemas.microsoft.com/office/powerpoint/2010/main" val="40223229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336" y="29760"/>
            <a:ext cx="6512691" cy="453758"/>
          </a:xfrm>
        </p:spPr>
        <p:txBody>
          <a:bodyPr/>
          <a:lstStyle/>
          <a:p>
            <a:pPr algn="just"/>
            <a:r>
              <a:rPr lang="ru-RU" sz="1400" dirty="0" smtClean="0">
                <a:solidFill>
                  <a:srgbClr val="00B0F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Министерство образования и науки калужской области</a:t>
            </a:r>
            <a:endParaRPr lang="ru-RU" sz="1400" dirty="0">
              <a:solidFill>
                <a:srgbClr val="00B0F0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19487" y="483518"/>
            <a:ext cx="70362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Gungsuh" panose="02030600000101010101" pitchFamily="18" charset="-127"/>
                <a:ea typeface="Gungsuh" panose="02030600000101010101" pitchFamily="18" charset="-127"/>
                <a:cs typeface="Times New Roman" panose="02020603050405020304" pitchFamily="18" charset="0"/>
              </a:rPr>
              <a:t>«</a:t>
            </a:r>
            <a:r>
              <a:rPr lang="ru-RU" sz="4000" b="1" dirty="0">
                <a:solidFill>
                  <a:srgbClr val="0070C0"/>
                </a:solidFill>
                <a:latin typeface="Gungsuh" panose="02030600000101010101" pitchFamily="18" charset="-127"/>
                <a:ea typeface="Gungsuh" panose="02030600000101010101" pitchFamily="18" charset="-127"/>
                <a:cs typeface="Times New Roman" panose="02020603050405020304" pitchFamily="18" charset="0"/>
              </a:rPr>
              <a:t>Комплексная программа по развитию личностного роста»</a:t>
            </a:r>
            <a:endParaRPr lang="ru-RU" sz="4000" b="1" dirty="0" smtClean="0">
              <a:solidFill>
                <a:srgbClr val="0070C0"/>
              </a:solidFill>
              <a:latin typeface="Gungsuh" panose="02030600000101010101" pitchFamily="18" charset="-127"/>
              <a:ea typeface="Gungsuh" panose="02030600000101010101" pitchFamily="18" charset="-127"/>
              <a:cs typeface="Times New Roman" panose="02020603050405020304" pitchFamily="18" charset="0"/>
            </a:endParaRPr>
          </a:p>
          <a:p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morozov_ms\Desktop\Office-Productivity-Software-Solution-Suppo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63556"/>
            <a:ext cx="555526" cy="55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morozov_ms\Desktop\1_nnh22uut1pDkZupmykrn8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6" y="627534"/>
            <a:ext cx="1759654" cy="150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55976" y="2715766"/>
            <a:ext cx="457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Обучение педагогов диагностике образовательной среды</a:t>
            </a:r>
          </a:p>
        </p:txBody>
      </p:sp>
      <p:pic>
        <p:nvPicPr>
          <p:cNvPr id="13314" name="Picture 2" descr="C:\Users\morozov_ms\Desktop\ucq2gEptnK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2" y="2609064"/>
            <a:ext cx="4187064" cy="235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3622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336" y="29760"/>
            <a:ext cx="6512691" cy="453758"/>
          </a:xfrm>
        </p:spPr>
        <p:txBody>
          <a:bodyPr/>
          <a:lstStyle/>
          <a:p>
            <a:pPr algn="just"/>
            <a:r>
              <a:rPr lang="ru-RU" sz="1400" dirty="0" smtClean="0">
                <a:solidFill>
                  <a:srgbClr val="00B0F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Министерство образования и науки калужской области</a:t>
            </a:r>
            <a:endParaRPr lang="ru-RU" sz="1400" dirty="0">
              <a:solidFill>
                <a:srgbClr val="00B0F0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9435" y="699542"/>
            <a:ext cx="7704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  <a:latin typeface="Gungsuh" panose="02030600000101010101" pitchFamily="18" charset="-127"/>
                <a:ea typeface="Gungsuh" panose="02030600000101010101" pitchFamily="18" charset="-127"/>
                <a:cs typeface="Times New Roman" panose="02020603050405020304" pitchFamily="18" charset="0"/>
              </a:rPr>
              <a:t>Изменение школьной среды</a:t>
            </a:r>
            <a:endParaRPr lang="ru-RU" sz="4000" b="1" dirty="0">
              <a:solidFill>
                <a:schemeClr val="tx1"/>
              </a:solidFill>
              <a:latin typeface="Gungsuh" panose="02030600000101010101" pitchFamily="18" charset="-127"/>
              <a:ea typeface="Gungsuh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3083" name="Picture 11" descr="C:\Users\morozov_ms\Desktop\hello_html_m3e59dab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7" y="2022981"/>
            <a:ext cx="2887947" cy="290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0495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336" y="29760"/>
            <a:ext cx="6512691" cy="453758"/>
          </a:xfrm>
        </p:spPr>
        <p:txBody>
          <a:bodyPr/>
          <a:lstStyle/>
          <a:p>
            <a:pPr algn="just"/>
            <a:r>
              <a:rPr lang="ru-RU" sz="1400" dirty="0" smtClean="0">
                <a:solidFill>
                  <a:srgbClr val="00B0F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Министерство образования и науки калужской области</a:t>
            </a:r>
            <a:endParaRPr lang="ru-RU" sz="1400" dirty="0">
              <a:solidFill>
                <a:srgbClr val="00B0F0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3816" y="618463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Gungsuh" panose="02030600000101010101" pitchFamily="18" charset="-127"/>
                <a:ea typeface="Gungsuh" panose="02030600000101010101" pitchFamily="18" charset="-127"/>
                <a:cs typeface="Times New Roman" panose="02020603050405020304" pitchFamily="18" charset="0"/>
              </a:rPr>
              <a:t>«Школьный климат»</a:t>
            </a:r>
            <a:endParaRPr lang="ru-RU" sz="4000" b="1" dirty="0">
              <a:solidFill>
                <a:srgbClr val="0070C0"/>
              </a:solidFill>
              <a:latin typeface="Gungsuh" panose="02030600000101010101" pitchFamily="18" charset="-127"/>
              <a:ea typeface="Gungsuh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5976" y="1504925"/>
            <a:ext cx="44386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Впервые </a:t>
            </a:r>
            <a:r>
              <a:rPr lang="ru-RU" sz="1800" dirty="0"/>
              <a:t>в России </a:t>
            </a:r>
            <a:r>
              <a:rPr lang="ru-RU" sz="1800" dirty="0" smtClean="0"/>
              <a:t>в Калужской области было проведено исследование </a:t>
            </a:r>
            <a:r>
              <a:rPr lang="ru-RU" sz="1800" dirty="0"/>
              <a:t>с привлечением  внешних и независимых специалистов-экспертов </a:t>
            </a:r>
            <a:r>
              <a:rPr lang="ru-RU" sz="1800" dirty="0" smtClean="0"/>
              <a:t>на </a:t>
            </a:r>
            <a:r>
              <a:rPr lang="ru-RU" sz="1800" dirty="0"/>
              <a:t>предмет состояния  школьного </a:t>
            </a:r>
            <a:r>
              <a:rPr lang="ru-RU" sz="1800" dirty="0" smtClean="0"/>
              <a:t>климата. </a:t>
            </a:r>
            <a:endParaRPr lang="ru-RU" sz="1800" dirty="0"/>
          </a:p>
          <a:p>
            <a:r>
              <a:rPr lang="ru-RU" sz="1800" dirty="0"/>
              <a:t>По результатам </a:t>
            </a:r>
            <a:r>
              <a:rPr lang="ru-RU" sz="1800" dirty="0" smtClean="0"/>
              <a:t>представляется </a:t>
            </a:r>
            <a:r>
              <a:rPr lang="ru-RU" sz="1800" dirty="0"/>
              <a:t>индивидуальный аналитический отчет о социально-психологическом </a:t>
            </a:r>
            <a:r>
              <a:rPr lang="ru-RU" sz="1800" dirty="0" smtClean="0"/>
              <a:t>климате каждой школы</a:t>
            </a:r>
            <a:endParaRPr lang="ru-RU" sz="1800" dirty="0"/>
          </a:p>
        </p:txBody>
      </p:sp>
      <p:pic>
        <p:nvPicPr>
          <p:cNvPr id="5123" name="Picture 3" descr="C:\Users\morozov_ms\Desktop\NB0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656557"/>
            <a:ext cx="709084" cy="70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morozov_ms\Desktop\Школьный климат_cover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79" y="1271481"/>
            <a:ext cx="3869397" cy="275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3964916"/>
            <a:ext cx="4186732" cy="956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/>
              <a:t>Лаборатория социологии образования и науки НИУ ВШЭ в Санкт-Петербурге разработала инструмент для оценки школьного климата </a:t>
            </a:r>
          </a:p>
        </p:txBody>
      </p:sp>
    </p:spTree>
    <p:extLst>
      <p:ext uri="{BB962C8B-B14F-4D97-AF65-F5344CB8AC3E}">
        <p14:creationId xmlns:p14="http://schemas.microsoft.com/office/powerpoint/2010/main" val="13777437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336" y="29760"/>
            <a:ext cx="6512691" cy="453758"/>
          </a:xfrm>
        </p:spPr>
        <p:txBody>
          <a:bodyPr/>
          <a:lstStyle/>
          <a:p>
            <a:pPr algn="just"/>
            <a:r>
              <a:rPr lang="ru-RU" sz="1400" dirty="0" smtClean="0">
                <a:solidFill>
                  <a:srgbClr val="00B0F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Министерство образования и науки калужской области</a:t>
            </a:r>
            <a:endParaRPr lang="ru-RU" sz="1400" dirty="0">
              <a:solidFill>
                <a:srgbClr val="00B0F0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088" y="680686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Gungsuh" panose="02030600000101010101" pitchFamily="18" charset="-127"/>
                <a:ea typeface="Gungsuh" panose="02030600000101010101" pitchFamily="18" charset="-127"/>
                <a:cs typeface="Times New Roman" panose="02020603050405020304" pitchFamily="18" charset="0"/>
              </a:rPr>
              <a:t>«Одинаково разные»</a:t>
            </a:r>
            <a:endParaRPr lang="ru-RU" sz="4000" b="1" dirty="0">
              <a:solidFill>
                <a:srgbClr val="0070C0"/>
              </a:solidFill>
              <a:latin typeface="Gungsuh" panose="02030600000101010101" pitchFamily="18" charset="-127"/>
              <a:ea typeface="Gungsuh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morozov_ms\Desktop\8U3AP3fFuM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745" y="621229"/>
            <a:ext cx="1008112" cy="100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23928" y="1621587"/>
            <a:ext cx="456094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Р</a:t>
            </a:r>
            <a:r>
              <a:rPr lang="ru-RU" sz="2800" dirty="0" smtClean="0"/>
              <a:t>абота </a:t>
            </a:r>
            <a:r>
              <a:rPr lang="ru-RU" sz="2800" dirty="0"/>
              <a:t>по социальной адаптации </a:t>
            </a:r>
            <a:r>
              <a:rPr lang="ru-RU" sz="2800" dirty="0" smtClean="0"/>
              <a:t>детей-мигрантов и интеграции их </a:t>
            </a:r>
            <a:r>
              <a:rPr lang="ru-RU" sz="2800" dirty="0"/>
              <a:t>в российское общество и аккультурации в </a:t>
            </a:r>
            <a:r>
              <a:rPr lang="ru-RU" sz="2800" dirty="0" smtClean="0"/>
              <a:t>среде населения региона</a:t>
            </a:r>
            <a:endParaRPr lang="ru-RU" sz="2800" dirty="0"/>
          </a:p>
        </p:txBody>
      </p:sp>
      <p:pic>
        <p:nvPicPr>
          <p:cNvPr id="8194" name="Picture 2" descr="C:\Users\morozov_ms\Desktop\b2WeXitf9A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71" y="1442817"/>
            <a:ext cx="2647209" cy="352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231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336" y="29760"/>
            <a:ext cx="6512691" cy="453758"/>
          </a:xfrm>
        </p:spPr>
        <p:txBody>
          <a:bodyPr/>
          <a:lstStyle/>
          <a:p>
            <a:pPr algn="just"/>
            <a:r>
              <a:rPr lang="ru-RU" sz="1400" dirty="0" smtClean="0">
                <a:solidFill>
                  <a:srgbClr val="00B0F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Министерство образования и науки калужской области</a:t>
            </a:r>
            <a:endParaRPr lang="ru-RU" sz="1400" dirty="0">
              <a:solidFill>
                <a:srgbClr val="00B0F0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pic>
        <p:nvPicPr>
          <p:cNvPr id="3081" name="Picture 9" descr="C:\Users\morozov_ms\Desktop\DYGRNbZW0AAM5r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925" y="2591220"/>
            <a:ext cx="3816424" cy="236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6273" y="699542"/>
            <a:ext cx="77048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  <a:latin typeface="Gungsuh" panose="02030600000101010101" pitchFamily="18" charset="-127"/>
                <a:ea typeface="Gungsuh" panose="02030600000101010101" pitchFamily="18" charset="-127"/>
                <a:cs typeface="Times New Roman" panose="02020603050405020304" pitchFamily="18" charset="0"/>
              </a:rPr>
              <a:t>Развитие кадрового потенциала системы образования</a:t>
            </a:r>
            <a:endParaRPr lang="ru-RU" sz="4000" b="1" dirty="0">
              <a:solidFill>
                <a:schemeClr val="tx1"/>
              </a:solidFill>
              <a:latin typeface="Gungsuh" panose="02030600000101010101" pitchFamily="18" charset="-127"/>
              <a:ea typeface="Gungsuh" panose="02030600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4014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336" y="29760"/>
            <a:ext cx="6512691" cy="453758"/>
          </a:xfrm>
        </p:spPr>
        <p:txBody>
          <a:bodyPr/>
          <a:lstStyle/>
          <a:p>
            <a:pPr algn="just"/>
            <a:r>
              <a:rPr lang="ru-RU" sz="1400" dirty="0" smtClean="0">
                <a:solidFill>
                  <a:srgbClr val="00B0F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Министерство образования и науки калужской области</a:t>
            </a:r>
            <a:endParaRPr lang="ru-RU" sz="1400" dirty="0">
              <a:solidFill>
                <a:srgbClr val="00B0F0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4909" y="686989"/>
            <a:ext cx="7992888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B0F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«Учитель для России»</a:t>
            </a:r>
          </a:p>
          <a:p>
            <a:endParaRPr lang="ru-RU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0" y="634285"/>
            <a:ext cx="1251198" cy="93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75" y="1482742"/>
            <a:ext cx="4914597" cy="273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20072" y="1481652"/>
            <a:ext cx="374441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Привлечение выпускников лучших вузов страны в качестве учителей в региональные школы.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5475" y="4371950"/>
            <a:ext cx="49145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Презентация проекта «Учитель для России» в Калужской области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0738835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336" y="29760"/>
            <a:ext cx="6512691" cy="453758"/>
          </a:xfrm>
        </p:spPr>
        <p:txBody>
          <a:bodyPr/>
          <a:lstStyle/>
          <a:p>
            <a:pPr algn="just"/>
            <a:r>
              <a:rPr lang="ru-RU" sz="1400" dirty="0" smtClean="0">
                <a:solidFill>
                  <a:srgbClr val="00B0F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Министерство образования и науки калужской области</a:t>
            </a:r>
            <a:endParaRPr lang="ru-RU" sz="1400" dirty="0">
              <a:solidFill>
                <a:srgbClr val="00B0F0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15390"/>
            <a:ext cx="799288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B0F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«Современный директор»</a:t>
            </a:r>
          </a:p>
          <a:p>
            <a:endParaRPr lang="ru-RU" dirty="0" smtClean="0"/>
          </a:p>
          <a:p>
            <a:r>
              <a:rPr lang="ru-RU" sz="4000" b="1" dirty="0" smtClean="0"/>
              <a:t> </a:t>
            </a:r>
          </a:p>
          <a:p>
            <a:endParaRPr lang="ru-RU" dirty="0"/>
          </a:p>
        </p:txBody>
      </p:sp>
      <p:pic>
        <p:nvPicPr>
          <p:cNvPr id="3080" name="Picture 8" descr="C:\Users\morozov_ms\Desktop\superhero-leader-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5" y="627535"/>
            <a:ext cx="1099759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11718" y="1682972"/>
            <a:ext cx="33843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Создание </a:t>
            </a:r>
            <a:r>
              <a:rPr lang="ru-RU" sz="2400" dirty="0"/>
              <a:t>эффективных управленческих команд школ Калужской области. </a:t>
            </a:r>
          </a:p>
          <a:p>
            <a:r>
              <a:rPr lang="ru-RU" sz="2400" dirty="0"/>
              <a:t>Развитие навыков XXI века</a:t>
            </a:r>
          </a:p>
        </p:txBody>
      </p:sp>
      <p:pic>
        <p:nvPicPr>
          <p:cNvPr id="10242" name="Picture 2" descr="C:\Users\morozov_ms\Desktop\п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02" y="1347614"/>
            <a:ext cx="4464496" cy="334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1778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336" y="29760"/>
            <a:ext cx="6512691" cy="453758"/>
          </a:xfrm>
        </p:spPr>
        <p:txBody>
          <a:bodyPr/>
          <a:lstStyle/>
          <a:p>
            <a:pPr algn="just"/>
            <a:r>
              <a:rPr lang="ru-RU" sz="1400" dirty="0" smtClean="0">
                <a:solidFill>
                  <a:srgbClr val="00B0F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Министерство образования и науки калужской области</a:t>
            </a:r>
            <a:endParaRPr lang="ru-RU" sz="1400" dirty="0">
              <a:solidFill>
                <a:srgbClr val="00B0F0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660231"/>
            <a:ext cx="799288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B0F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«Капитаны </a:t>
            </a:r>
            <a:r>
              <a:rPr lang="ru-RU" sz="4000" b="1" dirty="0">
                <a:solidFill>
                  <a:srgbClr val="00B0F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детства</a:t>
            </a:r>
            <a:r>
              <a:rPr lang="ru-RU" sz="4000" b="1" dirty="0" smtClean="0">
                <a:solidFill>
                  <a:srgbClr val="00B0F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»</a:t>
            </a:r>
          </a:p>
          <a:p>
            <a:endParaRPr lang="ru-RU" dirty="0" smtClean="0"/>
          </a:p>
          <a:p>
            <a:endParaRPr lang="ru-RU" sz="40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55160"/>
            <a:ext cx="1281810" cy="128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7762" y="1296065"/>
            <a:ext cx="4824536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поиск, отбор и обучение молодых  управленческих кадров для системы образования</a:t>
            </a:r>
          </a:p>
        </p:txBody>
      </p:sp>
      <p:pic>
        <p:nvPicPr>
          <p:cNvPr id="11266" name="Picture 2" descr="C:\Users\morozov_ms\Desktop\ZIOhN0VrZZ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754" y="2377404"/>
            <a:ext cx="3600400" cy="202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morozov_ms\Desktop\yOwFLt2yXI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10" y="2367368"/>
            <a:ext cx="3588463" cy="201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87662" y="4402630"/>
            <a:ext cx="66247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Встреча с победителями конкурса «Капитаны детства»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3601151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085057" y="4193889"/>
            <a:ext cx="3943704" cy="296235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algn="r" defTabSz="171446">
              <a:defRPr/>
            </a:pPr>
            <a:r>
              <a:rPr lang="ru-RU" sz="1700" dirty="0" smtClean="0">
                <a:latin typeface="MullerBold" charset="0"/>
                <a:cs typeface="MullerBold" charset="0"/>
              </a:rPr>
              <a:t> </a:t>
            </a:r>
            <a:endParaRPr lang="ru-RU" sz="1700" dirty="0">
              <a:latin typeface="MullerBold" charset="0"/>
              <a:cs typeface="MullerBold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39864"/>
            <a:ext cx="519726" cy="464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771550"/>
            <a:ext cx="80648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О ходе реализации Указа Президента Российской Федерации </a:t>
            </a:r>
          </a:p>
          <a:p>
            <a:r>
              <a:rPr lang="ru-RU" sz="2400" b="1" dirty="0">
                <a:solidFill>
                  <a:srgbClr val="0070C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от 07.05.2018 № 204 «О национальных целях и стратегических задачах развития Российской Федерации на период до 2024 года» (в ред. Указа Президента Российской Федерации от 19.07.2018 № 444) в сфере образования Калужской области.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552" y="4189275"/>
            <a:ext cx="83529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Министр образования и науки Калужской области                А.С. Аникеев</a:t>
            </a:r>
            <a:endParaRPr lang="ru-RU" b="1" dirty="0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9417" y="118200"/>
            <a:ext cx="6984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МИНИСТЕРСТВО ОБРАЗОВАНИЯ И НАУКИ КАЛУЖСКОЙ ОБЛАСТИ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6764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Министерство образования и науки калужской области</a:t>
            </a:r>
            <a:endParaRPr lang="ru-RU" sz="1400" dirty="0">
              <a:solidFill>
                <a:srgbClr val="0070C0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4476" y="670138"/>
            <a:ext cx="39604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Национальный проект «Образование»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7439" y="1631678"/>
            <a:ext cx="456466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8 региональных проектов:</a:t>
            </a:r>
          </a:p>
          <a:p>
            <a:endParaRPr lang="ru-RU" dirty="0"/>
          </a:p>
          <a:p>
            <a:r>
              <a:rPr lang="ru-RU" sz="1800" b="1" dirty="0" smtClean="0"/>
              <a:t>- «</a:t>
            </a:r>
            <a:r>
              <a:rPr lang="ru-RU" sz="1800" b="1" dirty="0"/>
              <a:t>Современная школа</a:t>
            </a:r>
            <a:r>
              <a:rPr lang="ru-RU" sz="1800" b="1" dirty="0" smtClean="0"/>
              <a:t>»</a:t>
            </a:r>
          </a:p>
          <a:p>
            <a:r>
              <a:rPr lang="ru-RU" sz="1800" b="1" dirty="0" smtClean="0"/>
              <a:t>- «</a:t>
            </a:r>
            <a:r>
              <a:rPr lang="ru-RU" sz="1800" b="1" dirty="0"/>
              <a:t>Успех каждого ребенка</a:t>
            </a:r>
            <a:r>
              <a:rPr lang="ru-RU" sz="1800" b="1" dirty="0" smtClean="0"/>
              <a:t>» </a:t>
            </a:r>
          </a:p>
          <a:p>
            <a:r>
              <a:rPr lang="ru-RU" sz="1800" b="1" dirty="0" smtClean="0"/>
              <a:t>- «</a:t>
            </a:r>
            <a:r>
              <a:rPr lang="ru-RU" sz="1800" b="1" dirty="0"/>
              <a:t>Поддержка семей, имеющих детей</a:t>
            </a:r>
            <a:r>
              <a:rPr lang="ru-RU" sz="1800" b="1" dirty="0" smtClean="0"/>
              <a:t>» </a:t>
            </a:r>
          </a:p>
          <a:p>
            <a:r>
              <a:rPr lang="ru-RU" sz="1800" b="1" dirty="0" smtClean="0"/>
              <a:t>- «</a:t>
            </a:r>
            <a:r>
              <a:rPr lang="ru-RU" sz="1800" b="1" dirty="0"/>
              <a:t>Цифровая образовательная среда</a:t>
            </a:r>
            <a:r>
              <a:rPr lang="ru-RU" sz="1800" b="1" dirty="0" smtClean="0"/>
              <a:t>» </a:t>
            </a:r>
          </a:p>
          <a:p>
            <a:r>
              <a:rPr lang="ru-RU" sz="1800" b="1" dirty="0" smtClean="0"/>
              <a:t>- «</a:t>
            </a:r>
            <a:r>
              <a:rPr lang="ru-RU" sz="1800" b="1" dirty="0"/>
              <a:t>Учитель будущего</a:t>
            </a:r>
            <a:r>
              <a:rPr lang="ru-RU" sz="1800" b="1" dirty="0" smtClean="0"/>
              <a:t>» </a:t>
            </a:r>
          </a:p>
          <a:p>
            <a:pPr marL="285750" indent="-285750">
              <a:buFontTx/>
              <a:buChar char="-"/>
            </a:pPr>
            <a:r>
              <a:rPr lang="ru-RU" sz="1800" b="1" dirty="0" smtClean="0"/>
              <a:t>«</a:t>
            </a:r>
            <a:r>
              <a:rPr lang="ru-RU" sz="1800" b="1" dirty="0"/>
              <a:t>Молодые профессионалы </a:t>
            </a:r>
            <a:endParaRPr lang="ru-RU" sz="1800" b="1" dirty="0" smtClean="0"/>
          </a:p>
          <a:p>
            <a:pPr marL="285750" indent="-285750">
              <a:buFontTx/>
              <a:buChar char="-"/>
            </a:pPr>
            <a:r>
              <a:rPr lang="ru-RU" sz="1800" b="1" dirty="0" smtClean="0"/>
              <a:t>«</a:t>
            </a:r>
            <a:r>
              <a:rPr lang="ru-RU" sz="1800" b="1" dirty="0"/>
              <a:t>Социальная активность</a:t>
            </a:r>
            <a:r>
              <a:rPr lang="ru-RU" sz="1800" b="1" dirty="0" smtClean="0"/>
              <a:t>» </a:t>
            </a:r>
          </a:p>
          <a:p>
            <a:r>
              <a:rPr lang="ru-RU" sz="1800" b="1" dirty="0" smtClean="0"/>
              <a:t>- «</a:t>
            </a:r>
            <a:r>
              <a:rPr lang="ru-RU" sz="1800" b="1" dirty="0"/>
              <a:t>Новые возможности для каждого».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02105" y="1270302"/>
            <a:ext cx="42343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- «</a:t>
            </a:r>
            <a:r>
              <a:rPr lang="ru-RU" sz="1600" b="1" dirty="0"/>
              <a:t>Платформа для персонализированного </a:t>
            </a:r>
            <a:r>
              <a:rPr lang="ru-RU" sz="1600" b="1" dirty="0" err="1"/>
              <a:t>компетентностного</a:t>
            </a:r>
            <a:r>
              <a:rPr lang="ru-RU" sz="1600" b="1" dirty="0"/>
              <a:t> образования в школе</a:t>
            </a:r>
            <a:r>
              <a:rPr lang="ru-RU" sz="1600" b="1" dirty="0" smtClean="0"/>
              <a:t>»</a:t>
            </a:r>
          </a:p>
          <a:p>
            <a:r>
              <a:rPr lang="ru-RU" sz="1600" b="1" dirty="0" smtClean="0"/>
              <a:t>- «</a:t>
            </a:r>
            <a:r>
              <a:rPr lang="ru-RU" sz="1600" b="1" dirty="0"/>
              <a:t>Комплексная программа по развитию личностного роста</a:t>
            </a:r>
            <a:r>
              <a:rPr lang="ru-RU" sz="1600" b="1" dirty="0" smtClean="0"/>
              <a:t>»</a:t>
            </a:r>
          </a:p>
          <a:p>
            <a:r>
              <a:rPr lang="ru-RU" sz="1600" b="1" dirty="0" smtClean="0"/>
              <a:t>- «</a:t>
            </a:r>
            <a:r>
              <a:rPr lang="ru-RU" sz="1600" b="1" dirty="0"/>
              <a:t>Школьный климат</a:t>
            </a:r>
            <a:r>
              <a:rPr lang="ru-RU" sz="1600" b="1" dirty="0" smtClean="0"/>
              <a:t>»</a:t>
            </a:r>
          </a:p>
          <a:p>
            <a:r>
              <a:rPr lang="ru-RU" sz="1600" b="1" dirty="0" smtClean="0"/>
              <a:t>- «</a:t>
            </a:r>
            <a:r>
              <a:rPr lang="ru-RU" sz="1600" b="1" dirty="0"/>
              <a:t>Школа без насилия</a:t>
            </a:r>
            <a:r>
              <a:rPr lang="ru-RU" sz="1600" b="1" dirty="0" smtClean="0"/>
              <a:t>» </a:t>
            </a:r>
          </a:p>
          <a:p>
            <a:r>
              <a:rPr lang="ru-RU" sz="1600" b="1" dirty="0" smtClean="0"/>
              <a:t>- «</a:t>
            </a:r>
            <a:r>
              <a:rPr lang="ru-RU" sz="1600" b="1" dirty="0"/>
              <a:t>Одинаково </a:t>
            </a:r>
            <a:r>
              <a:rPr lang="ru-RU" sz="1600" b="1" dirty="0" smtClean="0"/>
              <a:t>разные»</a:t>
            </a:r>
          </a:p>
          <a:p>
            <a:r>
              <a:rPr lang="ru-RU" sz="1600" b="1" dirty="0" smtClean="0"/>
              <a:t> - «</a:t>
            </a:r>
            <a:r>
              <a:rPr lang="ru-RU" sz="1600" b="1" dirty="0"/>
              <a:t>Учитель для России</a:t>
            </a:r>
            <a:r>
              <a:rPr lang="ru-RU" sz="1600" b="1" dirty="0" smtClean="0"/>
              <a:t>»  «</a:t>
            </a:r>
            <a:r>
              <a:rPr lang="ru-RU" sz="1600" b="1" dirty="0"/>
              <a:t>Современный директор</a:t>
            </a:r>
            <a:r>
              <a:rPr lang="ru-RU" sz="1600" b="1" dirty="0" smtClean="0"/>
              <a:t>» </a:t>
            </a:r>
          </a:p>
          <a:p>
            <a:r>
              <a:rPr lang="ru-RU" sz="1600" b="1" dirty="0" smtClean="0"/>
              <a:t>- «</a:t>
            </a:r>
            <a:r>
              <a:rPr lang="ru-RU" sz="1600" b="1" dirty="0"/>
              <a:t>Капитаны детства</a:t>
            </a:r>
            <a:r>
              <a:rPr lang="ru-RU" sz="1600" b="1" dirty="0" smtClean="0"/>
              <a:t>»</a:t>
            </a:r>
            <a:endParaRPr lang="ru-RU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896036" y="689855"/>
            <a:ext cx="41044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Актуальные проекты региона: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morozov_ms\Desktop\checkbox-303113_128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39" y="689855"/>
            <a:ext cx="816126" cy="8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689" y="687060"/>
            <a:ext cx="8175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72531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Министерство образования и науки калужской области</a:t>
            </a:r>
            <a:endParaRPr lang="ru-RU" sz="1400" dirty="0">
              <a:solidFill>
                <a:srgbClr val="0070C0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1887" y="843558"/>
            <a:ext cx="820891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Государственные программы Калужской области:</a:t>
            </a:r>
            <a:endParaRPr lang="ru-RU" b="1" dirty="0">
              <a:solidFill>
                <a:srgbClr val="FF0000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1220" y="1245278"/>
            <a:ext cx="833724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i="1" dirty="0" smtClean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39552" y="1419622"/>
            <a:ext cx="8424936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Segoe UI Semibold" panose="020B0702040204020203" pitchFamily="34" charset="0"/>
                <a:cs typeface="Times New Roman" panose="02020603050405020304" pitchFamily="18" charset="0"/>
              </a:rPr>
              <a:t>«Развитие профессионального образования и науки Калужской области», </a:t>
            </a:r>
            <a:endParaRPr lang="ru-RU" dirty="0" smtClean="0">
              <a:latin typeface="Segoe UI Semibold" panose="020B0702040204020203" pitchFamily="34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Segoe UI Semibold" panose="020B0702040204020203" pitchFamily="34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Segoe UI Semibold" panose="020B0702040204020203" pitchFamily="34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Segoe UI Semibold" panose="020B0702040204020203" pitchFamily="34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Segoe UI Semibold" panose="020B0702040204020203" pitchFamily="34" charset="0"/>
                <a:cs typeface="Times New Roman" panose="02020603050405020304" pitchFamily="18" charset="0"/>
              </a:rPr>
              <a:t>Развитие общего и дополнительного образования в Калужской области», </a:t>
            </a:r>
            <a:endParaRPr lang="ru-RU" dirty="0" smtClean="0">
              <a:latin typeface="Segoe UI Semibold" panose="020B0702040204020203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Segoe UI Semibold" panose="020B0702040204020203" pitchFamily="34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Segoe UI Semibold" panose="020B0702040204020203" pitchFamily="34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Segoe UI Semibold" panose="020B0702040204020203" pitchFamily="34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Segoe UI Semibold" panose="020B0702040204020203" pitchFamily="34" charset="0"/>
                <a:cs typeface="Times New Roman" panose="02020603050405020304" pitchFamily="18" charset="0"/>
              </a:rPr>
              <a:t>Повышение эффективности реализации молодежной политики, развитие волонтерского движения, системы оздоровления и отдыха детей в Калужской области».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97" y="3678147"/>
            <a:ext cx="570198" cy="57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97" y="2525126"/>
            <a:ext cx="581703" cy="58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78" y="1419622"/>
            <a:ext cx="599074" cy="604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08744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Министерство образования и науки калужской области</a:t>
            </a:r>
            <a:endParaRPr lang="ru-RU" sz="1400" dirty="0">
              <a:solidFill>
                <a:srgbClr val="0070C0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1887" y="651197"/>
            <a:ext cx="820891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Постановления  Правительства Калужской области: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9219" name="Picture 3" descr="C:\Users\morozov_ms\Desktop\kisspng-check-mark-bottle-material-green-tick-5ad25466be87b7.8253866415237336067804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6" y="1031492"/>
            <a:ext cx="1330469" cy="133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91680" y="1035918"/>
            <a:ext cx="72008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	</a:t>
            </a:r>
            <a:r>
              <a:rPr lang="ru-RU" dirty="0" smtClean="0"/>
              <a:t>от </a:t>
            </a:r>
            <a:r>
              <a:rPr lang="ru-RU" dirty="0"/>
              <a:t>29 октября 2018 г. № 668 «О мероприятиях по созданию центра цифрового образования «IT-Куб» в Калужской области»;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95879" y="2181696"/>
            <a:ext cx="6984775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от 29 октября 2018 г. № 669 «О мероприятиях по обновлению материально-технической базы в отдельных организациях, осуществляющих образовательную деятельность на территории Калужской области исключительно по адаптированным общеобразовательным программам, в том числе для реализации предметной области «Технология» с учетом особых образовательных потребностей контингента обучающихся»;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23" y="2859531"/>
            <a:ext cx="1368152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79019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Министерство образования и науки калужской области</a:t>
            </a:r>
            <a:endParaRPr lang="ru-RU" sz="1400" dirty="0">
              <a:solidFill>
                <a:srgbClr val="0070C0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1887" y="651197"/>
            <a:ext cx="820891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Постановления  Правительства Калужской области: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9219" name="Picture 3" descr="C:\Users\morozov_ms\Desktop\kisspng-check-mark-bottle-material-green-tick-5ad25466be87b7.8253866415237336067804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30893"/>
            <a:ext cx="1249701" cy="124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75656" y="1130894"/>
            <a:ext cx="7416824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от 29 октября 2018 г. № 670 «О мероприятиях по созданию центра выявления, поддержки и развития способностей и талантов у детей и молодежи в Калужской области»;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75656" y="2981331"/>
            <a:ext cx="7452799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от 13 ноября 2018 г. № 702 «О мероприятиях по созданию в Калужской области центров непрерывного повышения профессионального мастерства педагогических работников и </a:t>
            </a:r>
            <a:r>
              <a:rPr lang="ru-RU" dirty="0" err="1"/>
              <a:t>аккредитационного</a:t>
            </a:r>
            <a:r>
              <a:rPr lang="ru-RU" dirty="0"/>
              <a:t> центра системы образования».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81331"/>
            <a:ext cx="1267252" cy="1267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21264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Министерство образования и науки калужской области</a:t>
            </a:r>
            <a:endParaRPr lang="ru-RU" sz="1400" dirty="0">
              <a:solidFill>
                <a:srgbClr val="0070C0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7548219" y="1218834"/>
            <a:ext cx="1224136" cy="15735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23528" y="651196"/>
            <a:ext cx="856895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Ключевые направления </a:t>
            </a:r>
            <a:r>
              <a:rPr lang="ru-RU" b="1" dirty="0"/>
              <a:t>развития системы образования: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001" y="1195389"/>
            <a:ext cx="1279525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377" y="1217335"/>
            <a:ext cx="1279525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94" y="1217336"/>
            <a:ext cx="1279525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23429" y="2836964"/>
            <a:ext cx="227656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создание  современной инфраструктуры</a:t>
            </a:r>
            <a:r>
              <a:rPr lang="ru-RU" dirty="0"/>
              <a:t>,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392" y="2960265"/>
            <a:ext cx="1867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обновление </a:t>
            </a:r>
            <a:r>
              <a:rPr lang="ru-RU" sz="1600" dirty="0" smtClean="0"/>
              <a:t>содержания </a:t>
            </a:r>
            <a:endParaRPr lang="ru-RU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704525" y="2923234"/>
            <a:ext cx="22552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	подготовка, переподготовка и повышение квалификации  </a:t>
            </a:r>
            <a:r>
              <a:rPr lang="ru-RU" sz="1600" dirty="0" smtClean="0"/>
              <a:t>кадров для решения новых задач</a:t>
            </a:r>
            <a:endParaRPr lang="ru-RU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6874673" y="2904930"/>
            <a:ext cx="2376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создание наиболее эффективных механизмов </a:t>
            </a:r>
            <a:r>
              <a:rPr lang="ru-RU" sz="1600" dirty="0" smtClean="0"/>
              <a:t>управления отраслью образования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9914923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Министерство образования и науки калужской области</a:t>
            </a:r>
            <a:endParaRPr lang="ru-RU" sz="1400" dirty="0">
              <a:solidFill>
                <a:srgbClr val="0070C0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651196"/>
            <a:ext cx="856895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СОВРЕМЕННАЯ ИНФРАСТРУКТУРА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533555" y="1243556"/>
            <a:ext cx="412374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 2019 </a:t>
            </a:r>
            <a:r>
              <a:rPr lang="ru-RU" sz="1600" dirty="0"/>
              <a:t>году в регионе будет создано более 2000 новых мест в общеобразовательных </a:t>
            </a:r>
            <a:r>
              <a:rPr lang="ru-RU" sz="1600" dirty="0" smtClean="0"/>
              <a:t>организациях:</a:t>
            </a:r>
          </a:p>
          <a:p>
            <a:endParaRPr lang="ru-RU" sz="1600" dirty="0" smtClean="0"/>
          </a:p>
          <a:p>
            <a:pPr marL="342900" indent="-342900">
              <a:buFontTx/>
              <a:buChar char="-"/>
            </a:pPr>
            <a:r>
              <a:rPr lang="ru-RU" sz="1600" i="1" dirty="0" smtClean="0"/>
              <a:t>школа </a:t>
            </a:r>
            <a:r>
              <a:rPr lang="ru-RU" sz="1600" i="1" dirty="0"/>
              <a:t>на 1000 мест в г. Калуга (ул. 65 лет Победы) </a:t>
            </a:r>
            <a:endParaRPr lang="ru-RU" sz="1600" i="1" dirty="0" smtClean="0"/>
          </a:p>
          <a:p>
            <a:pPr marL="342900" indent="-342900">
              <a:buFontTx/>
              <a:buChar char="-"/>
            </a:pPr>
            <a:endParaRPr lang="ru-RU" sz="1600" i="1" dirty="0"/>
          </a:p>
          <a:p>
            <a:pPr marL="342900" indent="-342900">
              <a:buFontTx/>
              <a:buChar char="-"/>
            </a:pPr>
            <a:r>
              <a:rPr lang="ru-RU" sz="1600" i="1" dirty="0" smtClean="0"/>
              <a:t>школа на </a:t>
            </a:r>
            <a:r>
              <a:rPr lang="ru-RU" sz="1600" i="1" dirty="0"/>
              <a:t>1100 </a:t>
            </a:r>
            <a:r>
              <a:rPr lang="ru-RU" sz="1600" i="1" dirty="0" smtClean="0"/>
              <a:t>мест в г. Обнинск </a:t>
            </a:r>
            <a:r>
              <a:rPr lang="ru-RU" sz="1600" i="1" dirty="0"/>
              <a:t>(55-й микрорайон), </a:t>
            </a:r>
            <a:endParaRPr lang="ru-RU" sz="1600" i="1" dirty="0" smtClean="0"/>
          </a:p>
          <a:p>
            <a:pPr marL="342900" indent="-342900">
              <a:buFontTx/>
              <a:buChar char="-"/>
            </a:pPr>
            <a:endParaRPr lang="ru-RU" sz="1600" i="1" dirty="0" smtClean="0"/>
          </a:p>
          <a:p>
            <a:pPr marL="342900" indent="-342900">
              <a:buFontTx/>
              <a:buChar char="-"/>
            </a:pPr>
            <a:r>
              <a:rPr lang="ru-RU" sz="1600" i="1" dirty="0" smtClean="0"/>
              <a:t>началось </a:t>
            </a:r>
            <a:r>
              <a:rPr lang="ru-RU" sz="1600" i="1" dirty="0"/>
              <a:t>строительство школы на 1000 мест в г. Балабаново </a:t>
            </a:r>
            <a:r>
              <a:rPr lang="ru-RU" sz="1600" i="1" dirty="0" smtClean="0"/>
              <a:t>(ввод в эксплуатацию в 2020 году)</a:t>
            </a:r>
            <a:endParaRPr lang="ru-RU" sz="1600" i="1" dirty="0"/>
          </a:p>
        </p:txBody>
      </p:sp>
      <p:pic>
        <p:nvPicPr>
          <p:cNvPr id="2050" name="Picture 2" descr="C:\Users\morozov_ms\Desktop\insaa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761103"/>
            <a:ext cx="1854243" cy="185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orozov_ms\Desktop\Tower-Crane-5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083" y="1635646"/>
            <a:ext cx="2023397" cy="202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orozov_ms\Desktop\yapıcı-eleştir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890160"/>
            <a:ext cx="2180424" cy="200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2630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tion_Honda_ENG1">
  <a:themeElements>
    <a:clrScheme name="Другая 1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0C0"/>
      </a:hlink>
      <a:folHlink>
        <a:srgbClr val="C00000"/>
      </a:folHlink>
    </a:clrScheme>
    <a:fontScheme name="Другая 2">
      <a:majorFont>
        <a:latin typeface="Tahoma"/>
        <a:ea typeface=""/>
        <a:cs typeface=""/>
      </a:majorFont>
      <a:minorFont>
        <a:latin typeface="Calibri"/>
        <a:ea typeface=""/>
        <a:cs typeface="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rezentation_Honda_ENG1">
  <a:themeElements>
    <a:clrScheme name="Другая 1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0C0"/>
      </a:hlink>
      <a:folHlink>
        <a:srgbClr val="C00000"/>
      </a:folHlink>
    </a:clrScheme>
    <a:fontScheme name="Другая 2">
      <a:majorFont>
        <a:latin typeface="Tahoma"/>
        <a:ea typeface=""/>
        <a:cs typeface=""/>
      </a:majorFont>
      <a:minorFont>
        <a:latin typeface="Calibri"/>
        <a:ea typeface=""/>
        <a:cs typeface="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презентации</Template>
  <TotalTime>1896</TotalTime>
  <Words>1627</Words>
  <Application>Microsoft Office PowerPoint</Application>
  <PresentationFormat>Экран (16:9)</PresentationFormat>
  <Paragraphs>213</Paragraphs>
  <Slides>38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38</vt:i4>
      </vt:variant>
    </vt:vector>
  </HeadingPairs>
  <TitlesOfParts>
    <vt:vector size="40" baseType="lpstr">
      <vt:lpstr>prezentation_Honda_ENG1</vt:lpstr>
      <vt:lpstr>1_prezentation_Honda_ENG1</vt:lpstr>
      <vt:lpstr>Презентация PowerPoint</vt:lpstr>
      <vt:lpstr>Указ Президента Российской Федерации №204 от 07.05.2018</vt:lpstr>
      <vt:lpstr>Министерство  образования и науки калужской области</vt:lpstr>
      <vt:lpstr>Министерство образования и науки калужской области</vt:lpstr>
      <vt:lpstr>Министерство образования и науки калужской области</vt:lpstr>
      <vt:lpstr>Министерство образования и науки калужской области</vt:lpstr>
      <vt:lpstr>Министерство образования и науки калужской области</vt:lpstr>
      <vt:lpstr>Министерство образования и науки калужской области</vt:lpstr>
      <vt:lpstr>Министерство образования и науки калужской области</vt:lpstr>
      <vt:lpstr>Министерство образования и науки калужской области</vt:lpstr>
      <vt:lpstr>Министерство образования и науки калужской области</vt:lpstr>
      <vt:lpstr>Министерство образования и науки калужской области</vt:lpstr>
      <vt:lpstr>Министерство образования и науки калужской области</vt:lpstr>
      <vt:lpstr>Министерство образования и науки калужской области</vt:lpstr>
      <vt:lpstr>Министерство образования и науки калужской области</vt:lpstr>
      <vt:lpstr>Министерство образования и науки калужской области</vt:lpstr>
      <vt:lpstr>Министерство образования и науки калужской области</vt:lpstr>
      <vt:lpstr>Министерство образования и науки калужской области</vt:lpstr>
      <vt:lpstr>Министерство образования и науки калужской области</vt:lpstr>
      <vt:lpstr>Министерство образования и науки калужской области</vt:lpstr>
      <vt:lpstr>Министерство образования и науки калужской области</vt:lpstr>
      <vt:lpstr>Министерство образования и науки калужской области</vt:lpstr>
      <vt:lpstr>Министерство образования и науки калужской области</vt:lpstr>
      <vt:lpstr>Министерство образования и науки калужской области</vt:lpstr>
      <vt:lpstr>Министерство образования и науки калужской области</vt:lpstr>
      <vt:lpstr>Министерство образования и науки калужской области</vt:lpstr>
      <vt:lpstr>Министерство образования и науки калужской области</vt:lpstr>
      <vt:lpstr>МИНИСТЕРСТВО ОБРАЗОВАНИЯ И НАУКИ КАЛУЖСКОЙ ОБЛАСТИ</vt:lpstr>
      <vt:lpstr>Министерство образования и науки калужской области</vt:lpstr>
      <vt:lpstr>Министерство образования и науки калужской области</vt:lpstr>
      <vt:lpstr>Министерство образования и науки калужской области</vt:lpstr>
      <vt:lpstr>Министерство образования и науки калужской области</vt:lpstr>
      <vt:lpstr>Министерство образования и науки калужской области</vt:lpstr>
      <vt:lpstr>Министерство образования и науки калужской области</vt:lpstr>
      <vt:lpstr>Министерство образования и науки калужской области</vt:lpstr>
      <vt:lpstr>Министерство образования и науки калужской области</vt:lpstr>
      <vt:lpstr>Министерство образования и науки калужской области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Фролов Сергей Сергеевич</dc:creator>
  <cp:lastModifiedBy>Морозов Михаил Сергеевич</cp:lastModifiedBy>
  <cp:revision>194</cp:revision>
  <cp:lastPrinted>2019-05-08T13:09:36Z</cp:lastPrinted>
  <dcterms:created xsi:type="dcterms:W3CDTF">2018-08-20T06:09:52Z</dcterms:created>
  <dcterms:modified xsi:type="dcterms:W3CDTF">2019-05-08T13:13:57Z</dcterms:modified>
</cp:coreProperties>
</file>