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5" r:id="rId2"/>
    <p:sldId id="503" r:id="rId3"/>
    <p:sldId id="491" r:id="rId4"/>
    <p:sldId id="486" r:id="rId5"/>
    <p:sldId id="488" r:id="rId6"/>
    <p:sldId id="507" r:id="rId7"/>
    <p:sldId id="510" r:id="rId8"/>
    <p:sldId id="511" r:id="rId9"/>
    <p:sldId id="512" r:id="rId10"/>
  </p:sldIdLst>
  <p:sldSz cx="9144000" cy="5143500" type="screen16x9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5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7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7908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489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071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6652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9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pos="748" userDrawn="1">
          <p15:clr>
            <a:srgbClr val="A4A3A4"/>
          </p15:clr>
        </p15:guide>
        <p15:guide id="6" orient="horz" pos="305" userDrawn="1">
          <p15:clr>
            <a:srgbClr val="A4A3A4"/>
          </p15:clr>
        </p15:guide>
        <p15:guide id="7" orient="horz" pos="2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риканов Сергей Александрович" initials="ЧС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DA74"/>
    <a:srgbClr val="E7CE73"/>
    <a:srgbClr val="C3D5EF"/>
    <a:srgbClr val="E1EAF7"/>
    <a:srgbClr val="BFBFBF"/>
    <a:srgbClr val="DFB439"/>
    <a:srgbClr val="E9F2F9"/>
    <a:srgbClr val="EBF3FA"/>
    <a:srgbClr val="E7CE63"/>
    <a:srgbClr val="E9D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434" autoAdjust="0"/>
  </p:normalViewPr>
  <p:slideViewPr>
    <p:cSldViewPr snapToGrid="0">
      <p:cViewPr>
        <p:scale>
          <a:sx n="161" d="100"/>
          <a:sy n="161" d="100"/>
        </p:scale>
        <p:origin x="-456" y="222"/>
      </p:cViewPr>
      <p:guideLst>
        <p:guide orient="horz" pos="1712"/>
        <p:guide orient="horz" pos="1529"/>
        <p:guide orient="horz" pos="2210"/>
        <p:guide orient="horz" pos="305"/>
        <p:guide orient="horz" pos="259"/>
        <p:guide pos="288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rikanov\Desktop\&#1053;&#1072;&#1094;&#1055;&#1088;&#1086;&#1077;&#1082;&#1090;&#1099;%202021\&#1048;&#1090;&#1086;&#1075;&#1080;\&#1053;&#1072;&#1094;&#1087;&#1088;&#1086;&#1077;&#1082;&#1090;&#1099;%202021%20-%20&#1080;&#1090;&#1086;&#1075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ЭКОНОМИЯ, %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7.7</c:v>
                </c:pt>
                <c:pt idx="1">
                  <c:v>6.7</c:v>
                </c:pt>
                <c:pt idx="2">
                  <c:v>11.9</c:v>
                </c:pt>
                <c:pt idx="3">
                  <c:v>12.8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26208"/>
        <c:axId val="37497664"/>
      </c:lineChart>
      <c:catAx>
        <c:axId val="441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24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7497664"/>
        <c:crosses val="autoZero"/>
        <c:auto val="1"/>
        <c:lblAlgn val="ctr"/>
        <c:lblOffset val="100"/>
        <c:noMultiLvlLbl val="0"/>
      </c:catAx>
      <c:valAx>
        <c:axId val="37497664"/>
        <c:scaling>
          <c:orientation val="minMax"/>
        </c:scaling>
        <c:delete val="1"/>
        <c:axPos val="l"/>
        <c:majorGridlines>
          <c:spPr>
            <a:ln w="724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4126208"/>
        <c:crosses val="autoZero"/>
        <c:crossBetween val="between"/>
      </c:valAx>
      <c:spPr>
        <a:noFill/>
        <a:ln w="1930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МИН'!$C$9</c:f>
              <c:strCache>
                <c:ptCount val="1"/>
                <c:pt idx="0">
                  <c:v>Министерство цифрового развития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МИН'!$D$9:$O$9</c:f>
              <c:numCache>
                <c:formatCode>0.0%</c:formatCode>
                <c:ptCount val="12"/>
                <c:pt idx="0">
                  <c:v>0.63326911007158515</c:v>
                </c:pt>
                <c:pt idx="1">
                  <c:v>0.63326911007158515</c:v>
                </c:pt>
                <c:pt idx="2">
                  <c:v>0.63407174477627126</c:v>
                </c:pt>
                <c:pt idx="3">
                  <c:v>0.63654605919786711</c:v>
                </c:pt>
                <c:pt idx="4">
                  <c:v>0.63667008773968403</c:v>
                </c:pt>
                <c:pt idx="5">
                  <c:v>0.65241361822525645</c:v>
                </c:pt>
                <c:pt idx="6">
                  <c:v>0.69329717897188414</c:v>
                </c:pt>
                <c:pt idx="7">
                  <c:v>0.69513426839086656</c:v>
                </c:pt>
                <c:pt idx="8">
                  <c:v>0.69513426839086656</c:v>
                </c:pt>
                <c:pt idx="9">
                  <c:v>0.69513426839086656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451136"/>
        <c:axId val="45027840"/>
      </c:barChart>
      <c:catAx>
        <c:axId val="151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5027840"/>
        <c:crosses val="autoZero"/>
        <c:auto val="1"/>
        <c:lblAlgn val="ctr"/>
        <c:lblOffset val="100"/>
        <c:noMultiLvlLbl val="0"/>
      </c:catAx>
      <c:valAx>
        <c:axId val="4502784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451136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720788277248192"/>
          <c:y val="4.4982184221524862E-2"/>
        </c:manualLayout>
      </c:layout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МИН'!$C$12</c:f>
              <c:strCache>
                <c:ptCount val="1"/>
                <c:pt idx="0">
                  <c:v>Помесячная динамика исполнения планов закупок по области в целом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МИН'!$D$12:$O$12</c:f>
              <c:numCache>
                <c:formatCode>0.0%</c:formatCode>
                <c:ptCount val="12"/>
                <c:pt idx="0">
                  <c:v>7.4670936612208527E-2</c:v>
                </c:pt>
                <c:pt idx="1">
                  <c:v>0.14464976800061666</c:v>
                </c:pt>
                <c:pt idx="2">
                  <c:v>0.26999348550636859</c:v>
                </c:pt>
                <c:pt idx="3">
                  <c:v>0.48151698013822103</c:v>
                </c:pt>
                <c:pt idx="4">
                  <c:v>0.53754624854871913</c:v>
                </c:pt>
                <c:pt idx="5">
                  <c:v>0.65265723419797794</c:v>
                </c:pt>
                <c:pt idx="6">
                  <c:v>0.76507448333171335</c:v>
                </c:pt>
                <c:pt idx="7">
                  <c:v>0.80530696064858842</c:v>
                </c:pt>
                <c:pt idx="8">
                  <c:v>0.83129429488849171</c:v>
                </c:pt>
                <c:pt idx="9">
                  <c:v>0.88135277902349496</c:v>
                </c:pt>
                <c:pt idx="10">
                  <c:v>0.98529835399247956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453184"/>
        <c:axId val="45029568"/>
      </c:barChart>
      <c:catAx>
        <c:axId val="15145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5029568"/>
        <c:crosses val="autoZero"/>
        <c:auto val="1"/>
        <c:lblAlgn val="ctr"/>
        <c:lblOffset val="100"/>
        <c:noMultiLvlLbl val="0"/>
      </c:catAx>
      <c:valAx>
        <c:axId val="450295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453184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56255468066493"/>
          <c:y val="0.10331277386305555"/>
          <c:w val="0.46691776027996501"/>
          <c:h val="0.766223604339311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BFBFBF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E1EAF7"/>
              </a:solidFill>
            </c:spPr>
          </c:dPt>
          <c:dPt>
            <c:idx val="4"/>
            <c:bubble3D val="0"/>
            <c:spPr>
              <a:solidFill>
                <a:srgbClr val="C3D5EF"/>
              </a:solidFill>
            </c:spPr>
          </c:dPt>
          <c:dPt>
            <c:idx val="6"/>
            <c:bubble3D val="0"/>
            <c:spPr>
              <a:solidFill>
                <a:srgbClr val="E7CE73"/>
              </a:solidFill>
            </c:spPr>
          </c:dPt>
          <c:dPt>
            <c:idx val="7"/>
            <c:bubble3D val="0"/>
            <c:explosion val="2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7222222222222222"/>
                  <c:y val="-6.82762492175341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772550306211724"/>
                  <c:y val="-5.21057664145547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445078740157481"/>
                  <c:y val="0.13312544148303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55555555555553"/>
                  <c:y val="0.14593562818370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722222222222223"/>
                  <c:y val="8.08868712276530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666666666666666"/>
                  <c:y val="4.5284674006052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6666666666666666"/>
                  <c:y val="-2.821543223701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833333333333335"/>
                  <c:y val="-0.105309138627109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'Лист5 (2)'!$A$3:$A$10</c:f>
              <c:strCache>
                <c:ptCount val="8"/>
                <c:pt idx="0">
                  <c:v>Министерство образования</c:v>
                </c:pt>
                <c:pt idx="1">
                  <c:v>Министерство дор.хозяйства</c:v>
                </c:pt>
                <c:pt idx="2">
                  <c:v>Министерство строительства</c:v>
                </c:pt>
                <c:pt idx="3">
                  <c:v>Министерство культуры</c:v>
                </c:pt>
                <c:pt idx="4">
                  <c:v>Министерство здравоохранения</c:v>
                </c:pt>
                <c:pt idx="5">
                  <c:v>Министерство цифр.развития</c:v>
                </c:pt>
                <c:pt idx="6">
                  <c:v>Министерство спорта</c:v>
                </c:pt>
                <c:pt idx="7">
                  <c:v>другие</c:v>
                </c:pt>
              </c:strCache>
            </c:strRef>
          </c:cat>
          <c:val>
            <c:numRef>
              <c:f>'Лист5 (2)'!$C$3:$C$10</c:f>
              <c:numCache>
                <c:formatCode>#,##0.0</c:formatCode>
                <c:ptCount val="8"/>
                <c:pt idx="0">
                  <c:v>3641.7561275600001</c:v>
                </c:pt>
                <c:pt idx="1">
                  <c:v>3059.2420104999997</c:v>
                </c:pt>
                <c:pt idx="2">
                  <c:v>1315.2753276699993</c:v>
                </c:pt>
                <c:pt idx="3">
                  <c:v>1312.0677222399991</c:v>
                </c:pt>
                <c:pt idx="4">
                  <c:v>861.09197537</c:v>
                </c:pt>
                <c:pt idx="5">
                  <c:v>819.38197839000009</c:v>
                </c:pt>
                <c:pt idx="6">
                  <c:v>373.07312235000001</c:v>
                </c:pt>
                <c:pt idx="7">
                  <c:v>70.31250498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211.7</c:v>
                </c:pt>
                <c:pt idx="1">
                  <c:v>215.1</c:v>
                </c:pt>
                <c:pt idx="2">
                  <c:v>239.5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54103296"/>
        <c:axId val="45066496"/>
      </c:barChart>
      <c:catAx>
        <c:axId val="1541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743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1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6496"/>
        <c:crosses val="autoZero"/>
        <c:auto val="1"/>
        <c:lblAlgn val="ctr"/>
        <c:lblOffset val="100"/>
        <c:noMultiLvlLbl val="0"/>
      </c:catAx>
      <c:valAx>
        <c:axId val="45066496"/>
        <c:scaling>
          <c:orientation val="minMax"/>
        </c:scaling>
        <c:delete val="1"/>
        <c:axPos val="l"/>
        <c:majorGridlines>
          <c:spPr>
            <a:ln w="5846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54103296"/>
        <c:crosses val="autoZero"/>
        <c:crossBetween val="between"/>
      </c:valAx>
      <c:spPr>
        <a:noFill/>
        <a:ln w="1559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97776678765243E-2"/>
          <c:y val="0"/>
          <c:w val="0.94840222332123481"/>
          <c:h val="0.81568138765263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39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000"/>
              </a:solidFill>
              <a:ln w="9513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354465076657213"/>
                  <c:y val="-6.6659653064004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681906001730336E-2"/>
                  <c:y val="-6.086316149322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951946047728567E-2"/>
                  <c:y val="-9.608700083830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628197482853795E-2"/>
                  <c:y val="0.120385413048045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97612843300601E-2"/>
                  <c:y val="-3.4007930977337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Калужская область</c:v>
                </c:pt>
                <c:pt idx="1">
                  <c:v>Брянская область</c:v>
                </c:pt>
                <c:pt idx="2">
                  <c:v>Орловская область</c:v>
                </c:pt>
                <c:pt idx="3">
                  <c:v>Смоленская область</c:v>
                </c:pt>
                <c:pt idx="4">
                  <c:v>Тульская область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1.1060000000000001</c:v>
                </c:pt>
                <c:pt idx="1">
                  <c:v>1.115</c:v>
                </c:pt>
                <c:pt idx="2">
                  <c:v>1.1080000000000001</c:v>
                </c:pt>
                <c:pt idx="3">
                  <c:v>1.107</c:v>
                </c:pt>
                <c:pt idx="4">
                  <c:v>1.1240000000000001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97984"/>
        <c:axId val="45068224"/>
      </c:lineChart>
      <c:catAx>
        <c:axId val="1538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5068224"/>
        <c:crosses val="autoZero"/>
        <c:auto val="1"/>
        <c:lblAlgn val="ctr"/>
        <c:lblOffset val="100"/>
        <c:noMultiLvlLbl val="0"/>
      </c:catAx>
      <c:valAx>
        <c:axId val="45068224"/>
        <c:scaling>
          <c:orientation val="minMax"/>
        </c:scaling>
        <c:delete val="1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53897984"/>
        <c:crossesAt val="1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ru-RU" sz="1000" dirty="0"/>
              <a:t>ДИНАМИКА объёмов закупок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за </a:t>
            </a:r>
            <a:r>
              <a:rPr lang="ru-RU" sz="1000" dirty="0"/>
              <a:t>период 2018-2021 гг., </a:t>
            </a:r>
            <a:r>
              <a:rPr lang="ru-RU" sz="1000" dirty="0" smtClean="0"/>
              <a:t>млрд</a:t>
            </a:r>
            <a:r>
              <a:rPr lang="en-US" sz="1000" baseline="0" dirty="0" smtClean="0"/>
              <a:t> </a:t>
            </a:r>
            <a:r>
              <a:rPr lang="ru-RU" sz="1000" dirty="0" smtClean="0"/>
              <a:t>руб</a:t>
            </a:r>
            <a:r>
              <a:rPr lang="ru-RU" sz="1000" dirty="0"/>
              <a:t>.</a:t>
            </a:r>
          </a:p>
        </c:rich>
      </c:tx>
      <c:layout>
        <c:manualLayout>
          <c:xMode val="edge"/>
          <c:yMode val="edge"/>
          <c:x val="0.19266230013885308"/>
          <c:y val="1.99424756411296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705341476586243E-2"/>
          <c:y val="0.33706238435588681"/>
          <c:w val="0.93858931704682746"/>
          <c:h val="0.47726531605683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объёмов закупок, МЛРД. РУБ.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44.2</c:v>
                </c:pt>
                <c:pt idx="2">
                  <c:v>45.8</c:v>
                </c:pt>
                <c:pt idx="3">
                  <c:v>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28768"/>
        <c:axId val="37499392"/>
      </c:barChart>
      <c:catAx>
        <c:axId val="441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8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7499392"/>
        <c:crosses val="autoZero"/>
        <c:auto val="1"/>
        <c:lblAlgn val="ctr"/>
        <c:lblOffset val="100"/>
        <c:noMultiLvlLbl val="0"/>
      </c:catAx>
      <c:valAx>
        <c:axId val="37499392"/>
        <c:scaling>
          <c:orientation val="minMax"/>
        </c:scaling>
        <c:delete val="1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412876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ru-RU" sz="1000" dirty="0" smtClean="0"/>
              <a:t>КОЛИЧЕСТВО ЗАКУПОК</a:t>
            </a:r>
            <a:endParaRPr lang="ru-RU" sz="1000" dirty="0"/>
          </a:p>
        </c:rich>
      </c:tx>
      <c:layout>
        <c:manualLayout>
          <c:xMode val="edge"/>
          <c:yMode val="edge"/>
          <c:x val="0.14396715003024721"/>
          <c:y val="3.60806037836304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716537916889138"/>
          <c:y val="0.26960625080218736"/>
          <c:w val="0.57772188365777088"/>
          <c:h val="0.67047762532768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1EAF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</c:spPr>
          </c:dPt>
          <c:cat>
            <c:strRef>
              <c:f>Лист1!$A$2:$A$4</c:f>
              <c:strCache>
                <c:ptCount val="3"/>
                <c:pt idx="0">
                  <c:v>Областные заказчики</c:v>
                </c:pt>
                <c:pt idx="1">
                  <c:v>Калуга и Обнинск</c:v>
                </c:pt>
                <c:pt idx="2">
                  <c:v>Районы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5600</c:v>
                </c:pt>
                <c:pt idx="1">
                  <c:v>1031</c:v>
                </c:pt>
                <c:pt idx="2">
                  <c:v>3634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2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Объём закупок,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22554545621551664"/>
          <c:y val="8.92605638018432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51136395123826"/>
          <c:y val="0.29527070543537992"/>
          <c:w val="0.51859674737029315"/>
          <c:h val="0.608221019480864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закупок, млрд.руб.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E1EAF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</c:spPr>
          </c:dPt>
          <c:cat>
            <c:strRef>
              <c:f>Лист1!$A$2:$A$4</c:f>
              <c:strCache>
                <c:ptCount val="3"/>
                <c:pt idx="0">
                  <c:v>Областные</c:v>
                </c:pt>
                <c:pt idx="1">
                  <c:v>Калуга и Обнинск</c:v>
                </c:pt>
                <c:pt idx="2">
                  <c:v>Районы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4.9000000000000004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66449963845037"/>
          <c:y val="5.951572011678203E-2"/>
        </c:manualLayout>
      </c:layout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МИН'!$C$2</c:f>
              <c:strCache>
                <c:ptCount val="1"/>
                <c:pt idx="0">
                  <c:v>Министерство дорожного хозяйства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МИН'!$D$2:$O$2</c:f>
              <c:numCache>
                <c:formatCode>0.0%</c:formatCode>
                <c:ptCount val="12"/>
                <c:pt idx="0">
                  <c:v>0</c:v>
                </c:pt>
                <c:pt idx="1">
                  <c:v>2.2139112171556365E-2</c:v>
                </c:pt>
                <c:pt idx="2">
                  <c:v>0.26170758985324155</c:v>
                </c:pt>
                <c:pt idx="3">
                  <c:v>0.44223240274885761</c:v>
                </c:pt>
                <c:pt idx="4">
                  <c:v>0.55847401543097241</c:v>
                </c:pt>
                <c:pt idx="5">
                  <c:v>0.69176950835385731</c:v>
                </c:pt>
                <c:pt idx="6">
                  <c:v>0.91929968917530247</c:v>
                </c:pt>
                <c:pt idx="7">
                  <c:v>0.95875983996667979</c:v>
                </c:pt>
                <c:pt idx="8">
                  <c:v>0.97923148723556719</c:v>
                </c:pt>
                <c:pt idx="9">
                  <c:v>0.9792978404335555</c:v>
                </c:pt>
                <c:pt idx="10">
                  <c:v>0.99935384214200984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083008"/>
        <c:axId val="145707520"/>
      </c:barChart>
      <c:catAx>
        <c:axId val="15108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5707520"/>
        <c:crosses val="autoZero"/>
        <c:auto val="0"/>
        <c:lblAlgn val="ctr"/>
        <c:lblOffset val="100"/>
        <c:tickLblSkip val="1"/>
        <c:noMultiLvlLbl val="0"/>
      </c:catAx>
      <c:valAx>
        <c:axId val="14570752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083008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МИН'!$C$4</c:f>
              <c:strCache>
                <c:ptCount val="1"/>
                <c:pt idx="0">
                  <c:v>Министерство культуры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МИН'!$D$4:$O$4</c:f>
              <c:numCache>
                <c:formatCode>0.0%</c:formatCode>
                <c:ptCount val="12"/>
                <c:pt idx="0">
                  <c:v>2.4255042040647302E-2</c:v>
                </c:pt>
                <c:pt idx="1">
                  <c:v>0.14045392528690925</c:v>
                </c:pt>
                <c:pt idx="2">
                  <c:v>0.19272576376794573</c:v>
                </c:pt>
                <c:pt idx="3">
                  <c:v>0.87650676770351765</c:v>
                </c:pt>
                <c:pt idx="4">
                  <c:v>0.87919275649279072</c:v>
                </c:pt>
                <c:pt idx="5">
                  <c:v>0.8868803536395482</c:v>
                </c:pt>
                <c:pt idx="6">
                  <c:v>0.89845238229354929</c:v>
                </c:pt>
                <c:pt idx="7">
                  <c:v>0.90499375600594734</c:v>
                </c:pt>
                <c:pt idx="8">
                  <c:v>0.94887829067841045</c:v>
                </c:pt>
                <c:pt idx="9">
                  <c:v>0.96746891026397575</c:v>
                </c:pt>
                <c:pt idx="10">
                  <c:v>0.97941968469227858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083520"/>
        <c:axId val="145708672"/>
      </c:barChart>
      <c:catAx>
        <c:axId val="1510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5708672"/>
        <c:crosses val="autoZero"/>
        <c:auto val="1"/>
        <c:lblAlgn val="ctr"/>
        <c:lblOffset val="100"/>
        <c:noMultiLvlLbl val="0"/>
      </c:catAx>
      <c:valAx>
        <c:axId val="14570867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083520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МИН'!$C$3</c:f>
              <c:strCache>
                <c:ptCount val="1"/>
                <c:pt idx="0">
                  <c:v>Министерство здравоохранения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МИН'!$D$3:$O$3</c:f>
              <c:numCache>
                <c:formatCode>0.0%</c:formatCode>
                <c:ptCount val="12"/>
                <c:pt idx="0">
                  <c:v>0</c:v>
                </c:pt>
                <c:pt idx="1">
                  <c:v>3.1355535497120909E-4</c:v>
                </c:pt>
                <c:pt idx="2">
                  <c:v>0.13446173687804852</c:v>
                </c:pt>
                <c:pt idx="3">
                  <c:v>0.19096067242914969</c:v>
                </c:pt>
                <c:pt idx="4">
                  <c:v>0.20356782742596097</c:v>
                </c:pt>
                <c:pt idx="5">
                  <c:v>0.34962605958630416</c:v>
                </c:pt>
                <c:pt idx="6">
                  <c:v>0.38121786670808233</c:v>
                </c:pt>
                <c:pt idx="7">
                  <c:v>0.47519036588882341</c:v>
                </c:pt>
                <c:pt idx="8">
                  <c:v>0.52521823507374954</c:v>
                </c:pt>
                <c:pt idx="9">
                  <c:v>0.52927069107126434</c:v>
                </c:pt>
                <c:pt idx="10">
                  <c:v>0.999878623976312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084544"/>
        <c:axId val="145710400"/>
      </c:barChart>
      <c:catAx>
        <c:axId val="15108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5710400"/>
        <c:crosses val="autoZero"/>
        <c:auto val="1"/>
        <c:lblAlgn val="ctr"/>
        <c:lblOffset val="100"/>
        <c:noMultiLvlLbl val="0"/>
      </c:catAx>
      <c:valAx>
        <c:axId val="14571040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0845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МИН'!$C$5</c:f>
              <c:strCache>
                <c:ptCount val="1"/>
                <c:pt idx="0">
                  <c:v>Министерство образования и науки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МИН'!$D$5:$O$5</c:f>
              <c:numCache>
                <c:formatCode>0.0%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1.1439736088242917E-2</c:v>
                </c:pt>
                <c:pt idx="3">
                  <c:v>1.5809404105856399E-2</c:v>
                </c:pt>
                <c:pt idx="4">
                  <c:v>0.1234164340654081</c:v>
                </c:pt>
                <c:pt idx="5">
                  <c:v>0.46240261581710451</c:v>
                </c:pt>
                <c:pt idx="6">
                  <c:v>0.57765589981688459</c:v>
                </c:pt>
                <c:pt idx="7">
                  <c:v>0.66107280658394574</c:v>
                </c:pt>
                <c:pt idx="8">
                  <c:v>0.66874520286458128</c:v>
                </c:pt>
                <c:pt idx="9">
                  <c:v>0.97831453339206786</c:v>
                </c:pt>
                <c:pt idx="10">
                  <c:v>0.98696729210206058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449600"/>
        <c:axId val="45024384"/>
      </c:barChart>
      <c:catAx>
        <c:axId val="15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5024384"/>
        <c:crosses val="autoZero"/>
        <c:auto val="1"/>
        <c:lblAlgn val="ctr"/>
        <c:lblOffset val="100"/>
        <c:noMultiLvlLbl val="0"/>
      </c:catAx>
      <c:valAx>
        <c:axId val="4502438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449600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'доли сумма МИН'!$C$7</c:f>
              <c:strCache>
                <c:ptCount val="1"/>
                <c:pt idx="0">
                  <c:v>Министерство строительства и ЖКХ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'доли сумма МИН'!$D$1:$O$1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'доли сумма МИН'!$D$7:$O$7</c:f>
              <c:numCache>
                <c:formatCode>0.0%</c:formatCode>
                <c:ptCount val="12"/>
                <c:pt idx="0">
                  <c:v>2.0716930794686502E-2</c:v>
                </c:pt>
                <c:pt idx="1">
                  <c:v>0.36334657985101965</c:v>
                </c:pt>
                <c:pt idx="2">
                  <c:v>0.55430707676039459</c:v>
                </c:pt>
                <c:pt idx="3">
                  <c:v>0.55553513722538339</c:v>
                </c:pt>
                <c:pt idx="4">
                  <c:v>0.56019341649880394</c:v>
                </c:pt>
                <c:pt idx="5">
                  <c:v>0.6311589853491667</c:v>
                </c:pt>
                <c:pt idx="6">
                  <c:v>0.80197566563561651</c:v>
                </c:pt>
                <c:pt idx="7">
                  <c:v>0.81772919130948973</c:v>
                </c:pt>
                <c:pt idx="8">
                  <c:v>0.83114011352219686</c:v>
                </c:pt>
                <c:pt idx="9">
                  <c:v>0.87149341769806865</c:v>
                </c:pt>
                <c:pt idx="10">
                  <c:v>0.92878337430812918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1450112"/>
        <c:axId val="45026112"/>
      </c:barChart>
      <c:catAx>
        <c:axId val="15145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5026112"/>
        <c:crosses val="autoZero"/>
        <c:auto val="1"/>
        <c:lblAlgn val="ctr"/>
        <c:lblOffset val="100"/>
        <c:noMultiLvlLbl val="0"/>
      </c:catAx>
      <c:valAx>
        <c:axId val="450261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450112"/>
        <c:crosses val="autoZero"/>
        <c:crossBetween val="between"/>
        <c:majorUnit val="0.2"/>
        <c:minorUnit val="0.1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552" y="1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9CF30E-9A4B-455C-8765-E9F171C46C20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56726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552" y="9356726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8E759-583C-4D32-8031-A7A88A51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88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2" y="1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5AD68-C40B-428C-AF28-7A20312D2391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5" y="4679951"/>
            <a:ext cx="5318125" cy="443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56726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2" y="9356726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456831-54D6-4509-BAA1-CB81FFC5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1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9775"/>
            <a:ext cx="6565900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FD2D73-35CD-499F-92DC-16B961401AE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3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9775"/>
            <a:ext cx="6565900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37D4F-5F89-4759-B88D-D8341A5A652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4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5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65900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456831-54D6-4509-BAA1-CB81FFC56BE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3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849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2648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505825" y="409575"/>
            <a:ext cx="44767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054B51-3F2E-410F-8912-58117A29FE80}" type="slidenum">
              <a:rPr lang="ru-RU" sz="1013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sz="1013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8382000" y="295275"/>
            <a:ext cx="0" cy="504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505825" y="409575"/>
            <a:ext cx="44767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054B51-3F2E-410F-8912-58117A29FE80}" type="slidenum">
              <a:rPr lang="ru-RU" sz="1013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sz="1013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8382000" y="295275"/>
            <a:ext cx="0" cy="504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2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tif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карта.tif" hidden="1"/>
          <p:cNvPicPr>
            <a:picLocks noChangeAspect="1"/>
          </p:cNvPicPr>
          <p:nvPr/>
        </p:nvPicPr>
        <p:blipFill>
          <a:blip r:embed="rId3" cstate="print"/>
          <a:srcRect l="4042" t="19345" b="2038"/>
          <a:stretch>
            <a:fillRect/>
          </a:stretch>
        </p:blipFill>
        <p:spPr>
          <a:xfrm>
            <a:off x="885523" y="469029"/>
            <a:ext cx="6849752" cy="4674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9142195" cy="51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54" descr="карта.tif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9345" b="2039"/>
          <a:stretch>
            <a:fillRect/>
          </a:stretch>
        </p:blipFill>
        <p:spPr bwMode="auto">
          <a:xfrm>
            <a:off x="885826" y="469107"/>
            <a:ext cx="6850063" cy="46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6"/>
          <p:cNvSpPr>
            <a:spLocks noChangeArrowheads="1"/>
          </p:cNvSpPr>
          <p:nvPr/>
        </p:nvSpPr>
        <p:spPr bwMode="auto">
          <a:xfrm>
            <a:off x="1082148" y="392361"/>
            <a:ext cx="4264025" cy="6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ТАРИФНОЕ РЕГУЛИРОВАНИЕ 2021</a:t>
            </a: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30"/>
          <p:cNvSpPr>
            <a:spLocks noChangeArrowheads="1"/>
          </p:cNvSpPr>
          <p:nvPr/>
        </p:nvSpPr>
        <p:spPr bwMode="auto">
          <a:xfrm>
            <a:off x="1077832" y="1523920"/>
            <a:ext cx="146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300</a:t>
            </a:r>
          </a:p>
        </p:txBody>
      </p:sp>
      <p:sp>
        <p:nvSpPr>
          <p:cNvPr id="22" name="Прямоугольник 31"/>
          <p:cNvSpPr>
            <a:spLocks noChangeArrowheads="1"/>
          </p:cNvSpPr>
          <p:nvPr/>
        </p:nvSpPr>
        <p:spPr bwMode="auto">
          <a:xfrm>
            <a:off x="1077832" y="2166696"/>
            <a:ext cx="146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регулируемых </a:t>
            </a:r>
            <a:br>
              <a:rPr lang="ru-RU" altLang="ru-RU" sz="1200" dirty="0">
                <a:latin typeface="Tahoma" pitchFamily="34" charset="0"/>
                <a:cs typeface="Tahoma" pitchFamily="34" charset="0"/>
              </a:rPr>
            </a:b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организаций</a:t>
            </a:r>
          </a:p>
        </p:txBody>
      </p:sp>
      <p:sp>
        <p:nvSpPr>
          <p:cNvPr id="23" name="Прямоугольник 32"/>
          <p:cNvSpPr>
            <a:spLocks noChangeArrowheads="1"/>
          </p:cNvSpPr>
          <p:nvPr/>
        </p:nvSpPr>
        <p:spPr bwMode="auto">
          <a:xfrm>
            <a:off x="1077832" y="3042431"/>
            <a:ext cx="2381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32,1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24" name="Прямоугольник 33"/>
          <p:cNvSpPr>
            <a:spLocks noChangeArrowheads="1"/>
          </p:cNvSpPr>
          <p:nvPr/>
        </p:nvSpPr>
        <p:spPr bwMode="auto">
          <a:xfrm>
            <a:off x="1077832" y="4061607"/>
            <a:ext cx="222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общий объем годовой валовой выручки</a:t>
            </a:r>
          </a:p>
        </p:txBody>
      </p:sp>
      <p:sp>
        <p:nvSpPr>
          <p:cNvPr id="26" name="Прямоугольник 34"/>
          <p:cNvSpPr>
            <a:spLocks noChangeArrowheads="1"/>
          </p:cNvSpPr>
          <p:nvPr/>
        </p:nvSpPr>
        <p:spPr bwMode="auto">
          <a:xfrm>
            <a:off x="3883107" y="3042431"/>
            <a:ext cx="1627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3,1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27" name="Прямоугольник 36"/>
          <p:cNvSpPr>
            <a:spLocks noChangeArrowheads="1"/>
          </p:cNvSpPr>
          <p:nvPr/>
        </p:nvSpPr>
        <p:spPr bwMode="auto">
          <a:xfrm>
            <a:off x="3883107" y="4061607"/>
            <a:ext cx="1627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исключено необоснованных расходов</a:t>
            </a:r>
          </a:p>
        </p:txBody>
      </p:sp>
      <p:sp>
        <p:nvSpPr>
          <p:cNvPr id="28" name="Прямоугольник 37"/>
          <p:cNvSpPr>
            <a:spLocks noChangeArrowheads="1"/>
          </p:cNvSpPr>
          <p:nvPr/>
        </p:nvSpPr>
        <p:spPr bwMode="auto">
          <a:xfrm>
            <a:off x="3854801" y="1523920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1700</a:t>
            </a:r>
          </a:p>
        </p:txBody>
      </p:sp>
      <p:sp>
        <p:nvSpPr>
          <p:cNvPr id="29" name="Прямоугольник 38"/>
          <p:cNvSpPr>
            <a:spLocks noChangeArrowheads="1"/>
          </p:cNvSpPr>
          <p:nvPr/>
        </p:nvSpPr>
        <p:spPr bwMode="auto">
          <a:xfrm>
            <a:off x="3908776" y="2166696"/>
            <a:ext cx="1949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утвержденных тарифов</a:t>
            </a:r>
            <a:r>
              <a:rPr lang="en-US" alt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(цен), сборов, надбавок и плат</a:t>
            </a:r>
          </a:p>
        </p:txBody>
      </p:sp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679370" y="1647745"/>
            <a:ext cx="481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46"/>
          <p:cNvSpPr>
            <a:spLocks noChangeArrowheads="1"/>
          </p:cNvSpPr>
          <p:nvPr/>
        </p:nvSpPr>
        <p:spPr bwMode="auto">
          <a:xfrm>
            <a:off x="679370" y="3111368"/>
            <a:ext cx="481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2800" b="1"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altLang="ru-RU" sz="28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47"/>
          <p:cNvSpPr>
            <a:spLocks noChangeArrowheads="1"/>
          </p:cNvSpPr>
          <p:nvPr/>
        </p:nvSpPr>
        <p:spPr bwMode="auto">
          <a:xfrm>
            <a:off x="3403951" y="1636632"/>
            <a:ext cx="450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48"/>
          <p:cNvSpPr>
            <a:spLocks noChangeArrowheads="1"/>
          </p:cNvSpPr>
          <p:nvPr/>
        </p:nvSpPr>
        <p:spPr bwMode="auto">
          <a:xfrm>
            <a:off x="3376694" y="3111368"/>
            <a:ext cx="39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6544375" y="2349257"/>
            <a:ext cx="65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6980776" y="2256483"/>
            <a:ext cx="16285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3,7</a:t>
            </a: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38" name="TextBox 43"/>
          <p:cNvSpPr txBox="1">
            <a:spLocks noChangeArrowheads="1"/>
          </p:cNvSpPr>
          <p:nvPr/>
        </p:nvSpPr>
        <p:spPr bwMode="auto">
          <a:xfrm rot="10800000" flipV="1">
            <a:off x="6980776" y="3283486"/>
            <a:ext cx="1667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учтено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инвестиций </a:t>
            </a:r>
            <a:r>
              <a:rPr lang="en-US" altLang="ru-RU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1200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тарифном источнике</a:t>
            </a:r>
          </a:p>
        </p:txBody>
      </p:sp>
    </p:spTree>
    <p:extLst>
      <p:ext uri="{BB962C8B-B14F-4D97-AF65-F5344CB8AC3E}">
        <p14:creationId xmlns:p14="http://schemas.microsoft.com/office/powerpoint/2010/main" val="93766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4" descr="карта.tif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9345" b="2039"/>
          <a:stretch>
            <a:fillRect/>
          </a:stretch>
        </p:blipFill>
        <p:spPr bwMode="auto">
          <a:xfrm>
            <a:off x="34926" y="469107"/>
            <a:ext cx="8429625" cy="46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1682427" y="2863591"/>
            <a:ext cx="5760096" cy="6423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Рост тарифов в среднем по калужской области </a:t>
            </a:r>
            <a:br>
              <a:rPr lang="ru-RU" alt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с 1 июля 2022 года</a:t>
            </a:r>
          </a:p>
          <a:p>
            <a:pPr algn="ctr">
              <a:buFontTx/>
              <a:buNone/>
            </a:pP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8" name="TextBox 58"/>
          <p:cNvSpPr txBox="1">
            <a:spLocks noChangeArrowheads="1"/>
          </p:cNvSpPr>
          <p:nvPr/>
        </p:nvSpPr>
        <p:spPr bwMode="auto">
          <a:xfrm>
            <a:off x="1153659" y="2082929"/>
            <a:ext cx="269917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с 1 января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2022 г. 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9" name="TextBox 61"/>
          <p:cNvSpPr txBox="1">
            <a:spLocks noChangeArrowheads="1"/>
          </p:cNvSpPr>
          <p:nvPr/>
        </p:nvSpPr>
        <p:spPr bwMode="auto">
          <a:xfrm>
            <a:off x="2142892" y="1522599"/>
            <a:ext cx="1274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+0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3080" name="TextBox 62"/>
          <p:cNvSpPr txBox="1">
            <a:spLocks noChangeArrowheads="1"/>
          </p:cNvSpPr>
          <p:nvPr/>
        </p:nvSpPr>
        <p:spPr bwMode="auto">
          <a:xfrm>
            <a:off x="5254865" y="2082929"/>
            <a:ext cx="252449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с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1 июля 2022 г.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1" name="TextBox 63"/>
          <p:cNvSpPr txBox="1">
            <a:spLocks noChangeArrowheads="1"/>
          </p:cNvSpPr>
          <p:nvPr/>
        </p:nvSpPr>
        <p:spPr bwMode="auto">
          <a:xfrm>
            <a:off x="5684994" y="1511451"/>
            <a:ext cx="1664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ahoma" pitchFamily="34" charset="0"/>
                <a:cs typeface="Tahoma" pitchFamily="34" charset="0"/>
              </a:rPr>
              <a:t>+5,4%</a:t>
            </a: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082433" y="305115"/>
            <a:ext cx="3947885" cy="63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ПЛАТЕЖИ ГРАЖ</a:t>
            </a: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 </a:t>
            </a:r>
            <a:b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КОММУНАЛЬНЫЕ </a:t>
            </a:r>
            <a:r>
              <a:rPr lang="ru-RU" alt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УСЛУГИ</a:t>
            </a: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9567" y="4274865"/>
            <a:ext cx="99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+3,0%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8394" y="4304695"/>
            <a:ext cx="99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+3,0%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7861" y="4284392"/>
            <a:ext cx="99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+3,0%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88714" y="4284392"/>
            <a:ext cx="99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+4,7%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186" y="4264121"/>
            <a:ext cx="99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+2,5%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00575" y="1518130"/>
            <a:ext cx="0" cy="120182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lum bright="-100000" contrast="20000"/>
          </a:blip>
          <a:stretch>
            <a:fillRect/>
          </a:stretch>
        </p:blipFill>
        <p:spPr>
          <a:xfrm>
            <a:off x="1033794" y="3662678"/>
            <a:ext cx="469622" cy="557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100000" contrast="20000"/>
          </a:blip>
          <a:stretch>
            <a:fillRect/>
          </a:stretch>
        </p:blipFill>
        <p:spPr>
          <a:xfrm>
            <a:off x="2598694" y="3676650"/>
            <a:ext cx="513968" cy="51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lum bright="-100000" contrast="20000"/>
          </a:blip>
          <a:stretch>
            <a:fillRect/>
          </a:stretch>
        </p:blipFill>
        <p:spPr>
          <a:xfrm>
            <a:off x="4226990" y="3635470"/>
            <a:ext cx="512646" cy="543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 bright="-100000" contrast="20000"/>
          </a:blip>
          <a:stretch>
            <a:fillRect/>
          </a:stretch>
        </p:blipFill>
        <p:spPr>
          <a:xfrm>
            <a:off x="5875190" y="3616294"/>
            <a:ext cx="481682" cy="535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 bright="-100000" contrast="20000"/>
          </a:blip>
          <a:stretch>
            <a:fillRect/>
          </a:stretch>
        </p:blipFill>
        <p:spPr>
          <a:xfrm>
            <a:off x="7511476" y="3630051"/>
            <a:ext cx="322976" cy="5288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619479" y="3093397"/>
            <a:ext cx="16863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47725" y="3093397"/>
            <a:ext cx="16555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9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карта.tif" hidden="1"/>
          <p:cNvPicPr>
            <a:picLocks noChangeAspect="1"/>
          </p:cNvPicPr>
          <p:nvPr/>
        </p:nvPicPr>
        <p:blipFill>
          <a:blip r:embed="rId3" cstate="print"/>
          <a:srcRect l="4042" t="19345" b="2038"/>
          <a:stretch>
            <a:fillRect/>
          </a:stretch>
        </p:blipFill>
        <p:spPr>
          <a:xfrm>
            <a:off x="885523" y="469029"/>
            <a:ext cx="6849752" cy="467447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081271" y="454169"/>
            <a:ext cx="3930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Tahoma"/>
                <a:cs typeface="+mn-cs"/>
              </a:rPr>
              <a:t>ЗАКУПКИ 2021</a:t>
            </a:r>
            <a:endParaRPr lang="ru-RU" sz="1600" b="1" dirty="0">
              <a:latin typeface="Tahom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21620" y="3189494"/>
            <a:ext cx="1000286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Областные</a:t>
            </a:r>
            <a:endParaRPr lang="ru-RU" alt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23205" y="3091912"/>
            <a:ext cx="4490809" cy="1660256"/>
            <a:chOff x="3780053" y="2891108"/>
            <a:chExt cx="5033962" cy="1861060"/>
          </a:xfrm>
        </p:grpSpPr>
        <p:sp>
          <p:nvSpPr>
            <p:cNvPr id="47" name="Полилиния 46"/>
            <p:cNvSpPr/>
            <p:nvPr/>
          </p:nvSpPr>
          <p:spPr>
            <a:xfrm>
              <a:off x="3815999" y="3952501"/>
              <a:ext cx="1421219" cy="751235"/>
            </a:xfrm>
            <a:custGeom>
              <a:avLst/>
              <a:gdLst>
                <a:gd name="connsiteX0" fmla="*/ 107135 w 1421219"/>
                <a:gd name="connsiteY0" fmla="*/ 0 h 642795"/>
                <a:gd name="connsiteX1" fmla="*/ 1421219 w 1421219"/>
                <a:gd name="connsiteY1" fmla="*/ 0 h 642795"/>
                <a:gd name="connsiteX2" fmla="*/ 1421219 w 1421219"/>
                <a:gd name="connsiteY2" fmla="*/ 0 h 642795"/>
                <a:gd name="connsiteX3" fmla="*/ 1421219 w 1421219"/>
                <a:gd name="connsiteY3" fmla="*/ 535660 h 642795"/>
                <a:gd name="connsiteX4" fmla="*/ 1314084 w 1421219"/>
                <a:gd name="connsiteY4" fmla="*/ 642795 h 642795"/>
                <a:gd name="connsiteX5" fmla="*/ 0 w 1421219"/>
                <a:gd name="connsiteY5" fmla="*/ 642795 h 642795"/>
                <a:gd name="connsiteX6" fmla="*/ 0 w 1421219"/>
                <a:gd name="connsiteY6" fmla="*/ 642795 h 642795"/>
                <a:gd name="connsiteX7" fmla="*/ 0 w 1421219"/>
                <a:gd name="connsiteY7" fmla="*/ 107135 h 642795"/>
                <a:gd name="connsiteX8" fmla="*/ 107135 w 1421219"/>
                <a:gd name="connsiteY8" fmla="*/ 0 h 64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219" h="642795">
                  <a:moveTo>
                    <a:pt x="107135" y="0"/>
                  </a:moveTo>
                  <a:lnTo>
                    <a:pt x="1421219" y="0"/>
                  </a:lnTo>
                  <a:lnTo>
                    <a:pt x="1421219" y="0"/>
                  </a:lnTo>
                  <a:lnTo>
                    <a:pt x="1421219" y="535660"/>
                  </a:lnTo>
                  <a:cubicBezTo>
                    <a:pt x="1421219" y="594829"/>
                    <a:pt x="1373253" y="642795"/>
                    <a:pt x="1314084" y="642795"/>
                  </a:cubicBezTo>
                  <a:lnTo>
                    <a:pt x="0" y="642795"/>
                  </a:lnTo>
                  <a:lnTo>
                    <a:pt x="0" y="642795"/>
                  </a:lnTo>
                  <a:lnTo>
                    <a:pt x="0" y="107135"/>
                  </a:lnTo>
                  <a:cubicBezTo>
                    <a:pt x="0" y="47966"/>
                    <a:pt x="47966" y="0"/>
                    <a:pt x="107135" y="0"/>
                  </a:cubicBezTo>
                  <a:close/>
                </a:path>
              </a:pathLst>
            </a:custGeom>
            <a:solidFill>
              <a:srgbClr val="E1EAF7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69479" tIns="69479" rIns="69479" bIns="6947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292080" y="3952501"/>
              <a:ext cx="1899134" cy="751235"/>
            </a:xfrm>
            <a:custGeom>
              <a:avLst/>
              <a:gdLst>
                <a:gd name="connsiteX0" fmla="*/ 107135 w 1421219"/>
                <a:gd name="connsiteY0" fmla="*/ 0 h 642795"/>
                <a:gd name="connsiteX1" fmla="*/ 1421219 w 1421219"/>
                <a:gd name="connsiteY1" fmla="*/ 0 h 642795"/>
                <a:gd name="connsiteX2" fmla="*/ 1421219 w 1421219"/>
                <a:gd name="connsiteY2" fmla="*/ 0 h 642795"/>
                <a:gd name="connsiteX3" fmla="*/ 1421219 w 1421219"/>
                <a:gd name="connsiteY3" fmla="*/ 535660 h 642795"/>
                <a:gd name="connsiteX4" fmla="*/ 1314084 w 1421219"/>
                <a:gd name="connsiteY4" fmla="*/ 642795 h 642795"/>
                <a:gd name="connsiteX5" fmla="*/ 0 w 1421219"/>
                <a:gd name="connsiteY5" fmla="*/ 642795 h 642795"/>
                <a:gd name="connsiteX6" fmla="*/ 0 w 1421219"/>
                <a:gd name="connsiteY6" fmla="*/ 642795 h 642795"/>
                <a:gd name="connsiteX7" fmla="*/ 0 w 1421219"/>
                <a:gd name="connsiteY7" fmla="*/ 107135 h 642795"/>
                <a:gd name="connsiteX8" fmla="*/ 107135 w 1421219"/>
                <a:gd name="connsiteY8" fmla="*/ 0 h 64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219" h="642795">
                  <a:moveTo>
                    <a:pt x="107135" y="0"/>
                  </a:moveTo>
                  <a:lnTo>
                    <a:pt x="1421219" y="0"/>
                  </a:lnTo>
                  <a:lnTo>
                    <a:pt x="1421219" y="0"/>
                  </a:lnTo>
                  <a:lnTo>
                    <a:pt x="1421219" y="535660"/>
                  </a:lnTo>
                  <a:cubicBezTo>
                    <a:pt x="1421219" y="594829"/>
                    <a:pt x="1373253" y="642795"/>
                    <a:pt x="1314084" y="642795"/>
                  </a:cubicBezTo>
                  <a:lnTo>
                    <a:pt x="0" y="642795"/>
                  </a:lnTo>
                  <a:lnTo>
                    <a:pt x="0" y="642795"/>
                  </a:lnTo>
                  <a:lnTo>
                    <a:pt x="0" y="107135"/>
                  </a:lnTo>
                  <a:cubicBezTo>
                    <a:pt x="0" y="47966"/>
                    <a:pt x="47966" y="0"/>
                    <a:pt x="107135" y="0"/>
                  </a:cubicBezTo>
                  <a:close/>
                </a:path>
              </a:pathLst>
            </a:custGeom>
            <a:solidFill>
              <a:srgbClr val="E1EAF7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69479" tIns="69479" rIns="69479" bIns="6947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7244045" y="3952501"/>
              <a:ext cx="1520247" cy="751235"/>
            </a:xfrm>
            <a:custGeom>
              <a:avLst/>
              <a:gdLst>
                <a:gd name="connsiteX0" fmla="*/ 107135 w 1421219"/>
                <a:gd name="connsiteY0" fmla="*/ 0 h 642795"/>
                <a:gd name="connsiteX1" fmla="*/ 1421219 w 1421219"/>
                <a:gd name="connsiteY1" fmla="*/ 0 h 642795"/>
                <a:gd name="connsiteX2" fmla="*/ 1421219 w 1421219"/>
                <a:gd name="connsiteY2" fmla="*/ 0 h 642795"/>
                <a:gd name="connsiteX3" fmla="*/ 1421219 w 1421219"/>
                <a:gd name="connsiteY3" fmla="*/ 535660 h 642795"/>
                <a:gd name="connsiteX4" fmla="*/ 1314084 w 1421219"/>
                <a:gd name="connsiteY4" fmla="*/ 642795 h 642795"/>
                <a:gd name="connsiteX5" fmla="*/ 0 w 1421219"/>
                <a:gd name="connsiteY5" fmla="*/ 642795 h 642795"/>
                <a:gd name="connsiteX6" fmla="*/ 0 w 1421219"/>
                <a:gd name="connsiteY6" fmla="*/ 642795 h 642795"/>
                <a:gd name="connsiteX7" fmla="*/ 0 w 1421219"/>
                <a:gd name="connsiteY7" fmla="*/ 107135 h 642795"/>
                <a:gd name="connsiteX8" fmla="*/ 107135 w 1421219"/>
                <a:gd name="connsiteY8" fmla="*/ 0 h 64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219" h="642795">
                  <a:moveTo>
                    <a:pt x="107135" y="0"/>
                  </a:moveTo>
                  <a:lnTo>
                    <a:pt x="1421219" y="0"/>
                  </a:lnTo>
                  <a:lnTo>
                    <a:pt x="1421219" y="0"/>
                  </a:lnTo>
                  <a:lnTo>
                    <a:pt x="1421219" y="535660"/>
                  </a:lnTo>
                  <a:cubicBezTo>
                    <a:pt x="1421219" y="594829"/>
                    <a:pt x="1373253" y="642795"/>
                    <a:pt x="1314084" y="642795"/>
                  </a:cubicBezTo>
                  <a:lnTo>
                    <a:pt x="0" y="642795"/>
                  </a:lnTo>
                  <a:lnTo>
                    <a:pt x="0" y="642795"/>
                  </a:lnTo>
                  <a:lnTo>
                    <a:pt x="0" y="107135"/>
                  </a:lnTo>
                  <a:cubicBezTo>
                    <a:pt x="0" y="47966"/>
                    <a:pt x="47966" y="0"/>
                    <a:pt x="107135" y="0"/>
                  </a:cubicBezTo>
                  <a:close/>
                </a:path>
              </a:pathLst>
            </a:custGeom>
            <a:solidFill>
              <a:srgbClr val="E1EAF7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69479" tIns="69479" rIns="69479" bIns="6947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816565" y="3872693"/>
              <a:ext cx="1374775" cy="879475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Сокращение способов закупок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251665" y="3872693"/>
              <a:ext cx="1957388" cy="879475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Сокращение сроков проведения процедур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7238005" y="3872693"/>
              <a:ext cx="1560512" cy="879475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Цифровизация закупочных процессов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780053" y="2891108"/>
              <a:ext cx="5033962" cy="1163637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ВАЖНО!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01.01.2022 г. вступил в </a:t>
              </a:r>
              <a:r>
                <a:rPr lang="ru-RU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силу </a:t>
              </a:r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ru-RU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оптимизационный пакет» </a:t>
              </a:r>
              <a:r>
                <a:rPr lang="ru-RU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поправок </a:t>
              </a:r>
              <a:r>
                <a:rPr lang="ru-RU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</a:t>
              </a:r>
              <a:r>
                <a:rPr lang="ru-RU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закону </a:t>
              </a:r>
              <a:r>
                <a:rPr lang="ru-RU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44-ФЗ</a:t>
              </a:r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aphicFrame>
        <p:nvGraphicFramePr>
          <p:cNvPr id="5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37725"/>
              </p:ext>
            </p:extLst>
          </p:nvPr>
        </p:nvGraphicFramePr>
        <p:xfrm>
          <a:off x="444434" y="3460830"/>
          <a:ext cx="3725769" cy="140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285180"/>
              </p:ext>
            </p:extLst>
          </p:nvPr>
        </p:nvGraphicFramePr>
        <p:xfrm>
          <a:off x="4583485" y="1331089"/>
          <a:ext cx="3848672" cy="191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07665" y="2147103"/>
            <a:ext cx="503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23,0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10271" y="1779662"/>
            <a:ext cx="503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44,2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14879" y="1773875"/>
            <a:ext cx="503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45,8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02123" y="2050333"/>
            <a:ext cx="503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31,8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014324"/>
              </p:ext>
            </p:extLst>
          </p:nvPr>
        </p:nvGraphicFramePr>
        <p:xfrm>
          <a:off x="233787" y="1232704"/>
          <a:ext cx="2196897" cy="189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18296"/>
              </p:ext>
            </p:extLst>
          </p:nvPr>
        </p:nvGraphicFramePr>
        <p:xfrm>
          <a:off x="2306538" y="1116955"/>
          <a:ext cx="2449555" cy="208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37549" y="3240911"/>
            <a:ext cx="121535" cy="1215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892900" y="3240911"/>
            <a:ext cx="121535" cy="1215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182033" y="3240911"/>
            <a:ext cx="121535" cy="121535"/>
          </a:xfrm>
          <a:prstGeom prst="rect">
            <a:avLst/>
          </a:prstGeom>
          <a:solidFill>
            <a:srgbClr val="E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990845" y="3189494"/>
            <a:ext cx="113432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Калуга и Обнинск</a:t>
            </a:r>
            <a:endParaRPr lang="ru-RU" alt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75856" y="3189494"/>
            <a:ext cx="113432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Районы</a:t>
            </a:r>
            <a:endParaRPr lang="ru-RU" alt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079754" y="2115885"/>
            <a:ext cx="76882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31,8 </a:t>
            </a: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endParaRPr lang="ru-RU" alt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919711" y="1846163"/>
            <a:ext cx="4369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749986" y="2409704"/>
            <a:ext cx="4369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4,9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44520" y="2221283"/>
            <a:ext cx="53232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19,4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1372" y="1892461"/>
            <a:ext cx="59520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3 634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31203" y="2663013"/>
            <a:ext cx="59520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1 031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13217" y="2266913"/>
            <a:ext cx="59520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5 600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92866" y="2133247"/>
            <a:ext cx="102858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10 265</a:t>
            </a: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</a:t>
            </a:r>
            <a:endParaRPr lang="ru-RU" alt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карта.tif" hidden="1"/>
          <p:cNvPicPr>
            <a:picLocks noChangeAspect="1"/>
          </p:cNvPicPr>
          <p:nvPr/>
        </p:nvPicPr>
        <p:blipFill>
          <a:blip r:embed="rId3" cstate="print"/>
          <a:srcRect l="4042" t="19345" b="2038"/>
          <a:stretch>
            <a:fillRect/>
          </a:stretch>
        </p:blipFill>
        <p:spPr>
          <a:xfrm>
            <a:off x="885523" y="469029"/>
            <a:ext cx="6849752" cy="467447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081184" y="318128"/>
            <a:ext cx="5183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/>
                <a:cs typeface="+mn-cs"/>
              </a:rPr>
              <a:t>ЗАКУПКИ В РАМКАХ </a:t>
            </a:r>
            <a:r>
              <a:rPr lang="en-US" sz="1600" b="1" dirty="0" smtClean="0">
                <a:latin typeface="Tahoma"/>
                <a:cs typeface="+mn-cs"/>
              </a:rPr>
              <a:t/>
            </a:r>
            <a:br>
              <a:rPr lang="en-US" sz="1600" b="1" dirty="0" smtClean="0">
                <a:latin typeface="Tahoma"/>
                <a:cs typeface="+mn-cs"/>
              </a:rPr>
            </a:br>
            <a:r>
              <a:rPr lang="ru-RU" sz="1600" b="1" dirty="0" smtClean="0">
                <a:latin typeface="Tahoma"/>
                <a:cs typeface="+mn-cs"/>
              </a:rPr>
              <a:t>РЕГИОНАЛЬНЫХ ПРОЕКТОВ</a:t>
            </a:r>
            <a:endParaRPr lang="ru-RU" sz="1600" b="1" dirty="0">
              <a:latin typeface="Tahoma"/>
              <a:cs typeface="+mn-cs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626846"/>
              </p:ext>
            </p:extLst>
          </p:nvPr>
        </p:nvGraphicFramePr>
        <p:xfrm>
          <a:off x="3126259" y="1236650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086414"/>
              </p:ext>
            </p:extLst>
          </p:nvPr>
        </p:nvGraphicFramePr>
        <p:xfrm>
          <a:off x="3134651" y="2516984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96467"/>
              </p:ext>
            </p:extLst>
          </p:nvPr>
        </p:nvGraphicFramePr>
        <p:xfrm>
          <a:off x="3134651" y="3804471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21730"/>
              </p:ext>
            </p:extLst>
          </p:nvPr>
        </p:nvGraphicFramePr>
        <p:xfrm>
          <a:off x="6113968" y="1229497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48979"/>
              </p:ext>
            </p:extLst>
          </p:nvPr>
        </p:nvGraphicFramePr>
        <p:xfrm>
          <a:off x="6113968" y="2516984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74651"/>
              </p:ext>
            </p:extLst>
          </p:nvPr>
        </p:nvGraphicFramePr>
        <p:xfrm>
          <a:off x="6113968" y="3804471"/>
          <a:ext cx="2937356" cy="12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11909"/>
              </p:ext>
            </p:extLst>
          </p:nvPr>
        </p:nvGraphicFramePr>
        <p:xfrm>
          <a:off x="132988" y="3401346"/>
          <a:ext cx="2847932" cy="169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215407"/>
              </p:ext>
            </p:extLst>
          </p:nvPr>
        </p:nvGraphicFramePr>
        <p:xfrm>
          <a:off x="-70197" y="1478360"/>
          <a:ext cx="3713205" cy="193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24956" y="1286333"/>
            <a:ext cx="260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контрактации в 2021 г.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1252" y="2180778"/>
            <a:ext cx="76882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11,5 </a:t>
            </a: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endParaRPr lang="ru-RU" alt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8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карта.tif" hidden="1"/>
          <p:cNvPicPr>
            <a:picLocks noChangeAspect="1"/>
          </p:cNvPicPr>
          <p:nvPr/>
        </p:nvPicPr>
        <p:blipFill>
          <a:blip r:embed="rId3" cstate="print"/>
          <a:srcRect l="4042" t="19345" b="2038"/>
          <a:stretch>
            <a:fillRect/>
          </a:stretch>
        </p:blipFill>
        <p:spPr>
          <a:xfrm>
            <a:off x="885523" y="469029"/>
            <a:ext cx="6849752" cy="467447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081184" y="435694"/>
            <a:ext cx="5183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/>
                <a:cs typeface="+mn-cs"/>
              </a:rPr>
              <a:t>ПОТРЕБИТЕЛЬСКИЙ РЫНОК 2021</a:t>
            </a:r>
            <a:endParaRPr lang="ru-RU" sz="1600" b="1" dirty="0">
              <a:latin typeface="Tahoma"/>
              <a:cs typeface="+mn-cs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7635" y="1359575"/>
            <a:ext cx="31797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 розничной торговли в Калужской области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13803" y="3151767"/>
            <a:ext cx="345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 потребительских цен </a:t>
            </a:r>
            <a:r>
              <a:rPr lang="ru-RU" alt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товары в сравнении с соседними регионами</a:t>
            </a:r>
          </a:p>
        </p:txBody>
      </p:sp>
      <p:graphicFrame>
        <p:nvGraphicFramePr>
          <p:cNvPr id="2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27047"/>
              </p:ext>
            </p:extLst>
          </p:nvPr>
        </p:nvGraphicFramePr>
        <p:xfrm>
          <a:off x="560439" y="1693841"/>
          <a:ext cx="3167953" cy="14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432208"/>
              </p:ext>
            </p:extLst>
          </p:nvPr>
        </p:nvGraphicFramePr>
        <p:xfrm>
          <a:off x="327275" y="3549106"/>
          <a:ext cx="4150335" cy="14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16453" y="2023806"/>
            <a:ext cx="9247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211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,7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r>
              <a:rPr lang="en-US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723767" y="1993923"/>
            <a:ext cx="845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5,1</a:t>
            </a:r>
            <a:b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r>
              <a:rPr lang="en-US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724146" y="1590407"/>
            <a:ext cx="845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39,5</a:t>
            </a:r>
            <a:b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r>
              <a:rPr lang="en-US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001259" y="1248815"/>
            <a:ext cx="35074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Субъекты РФ с высоким уровнем защищённости потребителей — «зелёная» группа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12" y="1766169"/>
            <a:ext cx="2777849" cy="31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9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1184" y="443443"/>
            <a:ext cx="5183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/>
                <a:cs typeface="+mn-cs"/>
              </a:rPr>
              <a:t>ЛИЦЕНЗИРОВАНИЕ 2021</a:t>
            </a:r>
            <a:endParaRPr lang="ru-RU" sz="1600" b="1" dirty="0">
              <a:latin typeface="Tahoma"/>
              <a:cs typeface="+mn-cs"/>
            </a:endParaRPr>
          </a:p>
        </p:txBody>
      </p:sp>
      <p:sp>
        <p:nvSpPr>
          <p:cNvPr id="7" name="Прямоугольник 30"/>
          <p:cNvSpPr>
            <a:spLocks noChangeArrowheads="1"/>
          </p:cNvSpPr>
          <p:nvPr/>
        </p:nvSpPr>
        <p:spPr bwMode="auto">
          <a:xfrm>
            <a:off x="1046836" y="1523920"/>
            <a:ext cx="2455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  <a:endParaRPr lang="ru-RU" alt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31"/>
          <p:cNvSpPr>
            <a:spLocks noChangeArrowheads="1"/>
          </p:cNvSpPr>
          <p:nvPr/>
        </p:nvSpPr>
        <p:spPr bwMode="auto">
          <a:xfrm>
            <a:off x="1046835" y="2050459"/>
            <a:ext cx="2610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поступило в бюджет Калужской области в виде государственной пошлины за выдачу лицензий</a:t>
            </a:r>
          </a:p>
        </p:txBody>
      </p:sp>
      <p:sp>
        <p:nvSpPr>
          <p:cNvPr id="10" name="Прямоугольник 30"/>
          <p:cNvSpPr>
            <a:spLocks noChangeArrowheads="1"/>
          </p:cNvSpPr>
          <p:nvPr/>
        </p:nvSpPr>
        <p:spPr bwMode="auto">
          <a:xfrm>
            <a:off x="5347277" y="1419622"/>
            <a:ext cx="3734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ОТМЕНЕН БУМАЖНЫЙ БЛАНК ЛИЦЕНЗИЙ</a:t>
            </a:r>
            <a:endParaRPr lang="ru-RU" altLang="ru-RU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5347276" y="2050459"/>
            <a:ext cx="2610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осуществлен переход на реестровую модель лицензирования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30"/>
          <p:cNvSpPr>
            <a:spLocks noChangeArrowheads="1"/>
          </p:cNvSpPr>
          <p:nvPr/>
        </p:nvSpPr>
        <p:spPr bwMode="auto">
          <a:xfrm>
            <a:off x="1046836" y="3005876"/>
            <a:ext cx="44783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333,5</a:t>
            </a:r>
            <a:r>
              <a:rPr lang="en-US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декалитров алкогольной </a:t>
            </a:r>
            <a:r>
              <a:rPr lang="ru-RU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alt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31"/>
          <p:cNvSpPr>
            <a:spLocks noChangeArrowheads="1"/>
          </p:cNvSpPr>
          <p:nvPr/>
        </p:nvSpPr>
        <p:spPr bwMode="auto">
          <a:xfrm>
            <a:off x="1062333" y="3919873"/>
            <a:ext cx="3695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находящейся в нелегальном обороте,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выявлено, изъято и направлено на уничтожение </a:t>
            </a:r>
          </a:p>
        </p:txBody>
      </p:sp>
      <p:sp>
        <p:nvSpPr>
          <p:cNvPr id="18" name="Прямоугольник 30"/>
          <p:cNvSpPr>
            <a:spLocks noChangeArrowheads="1"/>
          </p:cNvSpPr>
          <p:nvPr/>
        </p:nvSpPr>
        <p:spPr bwMode="auto">
          <a:xfrm>
            <a:off x="4998564" y="3005876"/>
            <a:ext cx="2890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&gt;2</a:t>
            </a:r>
            <a:r>
              <a:rPr lang="ru-RU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,5</a:t>
            </a:r>
            <a:r>
              <a:rPr lang="en-US" alt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31"/>
          <p:cNvSpPr>
            <a:spLocks noChangeArrowheads="1"/>
          </p:cNvSpPr>
          <p:nvPr/>
        </p:nvSpPr>
        <p:spPr bwMode="auto">
          <a:xfrm>
            <a:off x="5370524" y="3571160"/>
            <a:ext cx="2231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ш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трафов наложено за несоблюдение законодательства Российской Федерации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9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1184" y="443443"/>
            <a:ext cx="5183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/>
                <a:cs typeface="+mn-cs"/>
              </a:rPr>
              <a:t>ЗАДАЧИ 2021</a:t>
            </a:r>
            <a:endParaRPr lang="ru-RU" sz="1600" b="1" dirty="0">
              <a:latin typeface="Tahoma"/>
              <a:cs typeface="+mn-cs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964572" y="1330128"/>
            <a:ext cx="5838465" cy="1114187"/>
          </a:xfrm>
          <a:custGeom>
            <a:avLst/>
            <a:gdLst>
              <a:gd name="connsiteX0" fmla="*/ 0 w 5017415"/>
              <a:gd name="connsiteY0" fmla="*/ 139273 h 1114187"/>
              <a:gd name="connsiteX1" fmla="*/ 4460322 w 5017415"/>
              <a:gd name="connsiteY1" fmla="*/ 139273 h 1114187"/>
              <a:gd name="connsiteX2" fmla="*/ 4460322 w 5017415"/>
              <a:gd name="connsiteY2" fmla="*/ 0 h 1114187"/>
              <a:gd name="connsiteX3" fmla="*/ 5017415 w 5017415"/>
              <a:gd name="connsiteY3" fmla="*/ 557094 h 1114187"/>
              <a:gd name="connsiteX4" fmla="*/ 4460322 w 5017415"/>
              <a:gd name="connsiteY4" fmla="*/ 1114187 h 1114187"/>
              <a:gd name="connsiteX5" fmla="*/ 4460322 w 5017415"/>
              <a:gd name="connsiteY5" fmla="*/ 974914 h 1114187"/>
              <a:gd name="connsiteX6" fmla="*/ 0 w 5017415"/>
              <a:gd name="connsiteY6" fmla="*/ 974914 h 1114187"/>
              <a:gd name="connsiteX7" fmla="*/ 0 w 5017415"/>
              <a:gd name="connsiteY7" fmla="*/ 139273 h 11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7415" h="1114187">
                <a:moveTo>
                  <a:pt x="0" y="139273"/>
                </a:moveTo>
                <a:lnTo>
                  <a:pt x="4460322" y="139273"/>
                </a:lnTo>
                <a:lnTo>
                  <a:pt x="4460322" y="0"/>
                </a:lnTo>
                <a:lnTo>
                  <a:pt x="5017415" y="557094"/>
                </a:lnTo>
                <a:lnTo>
                  <a:pt x="4460322" y="1114187"/>
                </a:lnTo>
                <a:lnTo>
                  <a:pt x="4460322" y="974914"/>
                </a:lnTo>
                <a:lnTo>
                  <a:pt x="0" y="974914"/>
                </a:lnTo>
                <a:lnTo>
                  <a:pt x="0" y="1392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146258" rIns="424805" bIns="146258" numCol="1" spcCol="1270" anchor="ctr" anchorCtr="0">
            <a:noAutofit/>
          </a:bodyPr>
          <a:lstStyle/>
          <a:p>
            <a:pPr marL="171450" lvl="1" indent="-1714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полная цифровизация процесса регулирования тарифов: от подачи тарифной заявки до принятия тарифного решения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51668" y="1491295"/>
            <a:ext cx="2003700" cy="791852"/>
          </a:xfrm>
          <a:custGeom>
            <a:avLst/>
            <a:gdLst>
              <a:gd name="connsiteX0" fmla="*/ 0 w 1825808"/>
              <a:gd name="connsiteY0" fmla="*/ 131978 h 791852"/>
              <a:gd name="connsiteX1" fmla="*/ 131978 w 1825808"/>
              <a:gd name="connsiteY1" fmla="*/ 0 h 791852"/>
              <a:gd name="connsiteX2" fmla="*/ 1693830 w 1825808"/>
              <a:gd name="connsiteY2" fmla="*/ 0 h 791852"/>
              <a:gd name="connsiteX3" fmla="*/ 1825808 w 1825808"/>
              <a:gd name="connsiteY3" fmla="*/ 131978 h 791852"/>
              <a:gd name="connsiteX4" fmla="*/ 1825808 w 1825808"/>
              <a:gd name="connsiteY4" fmla="*/ 659874 h 791852"/>
              <a:gd name="connsiteX5" fmla="*/ 1693830 w 1825808"/>
              <a:gd name="connsiteY5" fmla="*/ 791852 h 791852"/>
              <a:gd name="connsiteX6" fmla="*/ 131978 w 1825808"/>
              <a:gd name="connsiteY6" fmla="*/ 791852 h 791852"/>
              <a:gd name="connsiteX7" fmla="*/ 0 w 1825808"/>
              <a:gd name="connsiteY7" fmla="*/ 659874 h 791852"/>
              <a:gd name="connsiteX8" fmla="*/ 0 w 1825808"/>
              <a:gd name="connsiteY8" fmla="*/ 131978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808" h="791852">
                <a:moveTo>
                  <a:pt x="0" y="131978"/>
                </a:moveTo>
                <a:cubicBezTo>
                  <a:pt x="0" y="59089"/>
                  <a:pt x="59089" y="0"/>
                  <a:pt x="131978" y="0"/>
                </a:cubicBezTo>
                <a:lnTo>
                  <a:pt x="1693830" y="0"/>
                </a:lnTo>
                <a:cubicBezTo>
                  <a:pt x="1766719" y="0"/>
                  <a:pt x="1825808" y="59089"/>
                  <a:pt x="1825808" y="131978"/>
                </a:cubicBezTo>
                <a:lnTo>
                  <a:pt x="1825808" y="659874"/>
                </a:lnTo>
                <a:cubicBezTo>
                  <a:pt x="1825808" y="732763"/>
                  <a:pt x="1766719" y="791852"/>
                  <a:pt x="1693830" y="791852"/>
                </a:cubicBezTo>
                <a:lnTo>
                  <a:pt x="131978" y="791852"/>
                </a:lnTo>
                <a:cubicBezTo>
                  <a:pt x="59089" y="791852"/>
                  <a:pt x="0" y="732763"/>
                  <a:pt x="0" y="659874"/>
                </a:cubicBezTo>
                <a:lnTo>
                  <a:pt x="0" y="131978"/>
                </a:lnTo>
                <a:close/>
              </a:path>
            </a:pathLst>
          </a:custGeom>
          <a:solidFill>
            <a:srgbClr val="F8DA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5" tIns="65325" rIns="91995" bIns="65325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Тарифное регулирование</a:t>
            </a:r>
            <a:endParaRPr lang="ru-RU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964572" y="2501487"/>
            <a:ext cx="6179428" cy="1114187"/>
          </a:xfrm>
          <a:custGeom>
            <a:avLst/>
            <a:gdLst>
              <a:gd name="connsiteX0" fmla="*/ 0 w 5017415"/>
              <a:gd name="connsiteY0" fmla="*/ 139273 h 1114187"/>
              <a:gd name="connsiteX1" fmla="*/ 4460322 w 5017415"/>
              <a:gd name="connsiteY1" fmla="*/ 139273 h 1114187"/>
              <a:gd name="connsiteX2" fmla="*/ 4460322 w 5017415"/>
              <a:gd name="connsiteY2" fmla="*/ 0 h 1114187"/>
              <a:gd name="connsiteX3" fmla="*/ 5017415 w 5017415"/>
              <a:gd name="connsiteY3" fmla="*/ 557094 h 1114187"/>
              <a:gd name="connsiteX4" fmla="*/ 4460322 w 5017415"/>
              <a:gd name="connsiteY4" fmla="*/ 1114187 h 1114187"/>
              <a:gd name="connsiteX5" fmla="*/ 4460322 w 5017415"/>
              <a:gd name="connsiteY5" fmla="*/ 974914 h 1114187"/>
              <a:gd name="connsiteX6" fmla="*/ 0 w 5017415"/>
              <a:gd name="connsiteY6" fmla="*/ 974914 h 1114187"/>
              <a:gd name="connsiteX7" fmla="*/ 0 w 5017415"/>
              <a:gd name="connsiteY7" fmla="*/ 139273 h 11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7415" h="1114187">
                <a:moveTo>
                  <a:pt x="0" y="139273"/>
                </a:moveTo>
                <a:lnTo>
                  <a:pt x="4460322" y="139273"/>
                </a:lnTo>
                <a:lnTo>
                  <a:pt x="4460322" y="0"/>
                </a:lnTo>
                <a:lnTo>
                  <a:pt x="5017415" y="557094"/>
                </a:lnTo>
                <a:lnTo>
                  <a:pt x="4460322" y="1114187"/>
                </a:lnTo>
                <a:lnTo>
                  <a:pt x="4460322" y="974914"/>
                </a:lnTo>
                <a:lnTo>
                  <a:pt x="0" y="974914"/>
                </a:lnTo>
                <a:lnTo>
                  <a:pt x="0" y="1392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146258" rIns="424805" bIns="146258" numCol="1" spcCol="1270" anchor="ctr" anchorCtr="0">
            <a:noAutofit/>
          </a:bodyPr>
          <a:lstStyle/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дальнейшая стандартизация и консолидация закупок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управления закупками в рамках региональных проектов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средств автоматизации в муниципальных закупках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59417" y="2662655"/>
            <a:ext cx="1995951" cy="791852"/>
          </a:xfrm>
          <a:custGeom>
            <a:avLst/>
            <a:gdLst>
              <a:gd name="connsiteX0" fmla="*/ 0 w 1825808"/>
              <a:gd name="connsiteY0" fmla="*/ 131978 h 791852"/>
              <a:gd name="connsiteX1" fmla="*/ 131978 w 1825808"/>
              <a:gd name="connsiteY1" fmla="*/ 0 h 791852"/>
              <a:gd name="connsiteX2" fmla="*/ 1693830 w 1825808"/>
              <a:gd name="connsiteY2" fmla="*/ 0 h 791852"/>
              <a:gd name="connsiteX3" fmla="*/ 1825808 w 1825808"/>
              <a:gd name="connsiteY3" fmla="*/ 131978 h 791852"/>
              <a:gd name="connsiteX4" fmla="*/ 1825808 w 1825808"/>
              <a:gd name="connsiteY4" fmla="*/ 659874 h 791852"/>
              <a:gd name="connsiteX5" fmla="*/ 1693830 w 1825808"/>
              <a:gd name="connsiteY5" fmla="*/ 791852 h 791852"/>
              <a:gd name="connsiteX6" fmla="*/ 131978 w 1825808"/>
              <a:gd name="connsiteY6" fmla="*/ 791852 h 791852"/>
              <a:gd name="connsiteX7" fmla="*/ 0 w 1825808"/>
              <a:gd name="connsiteY7" fmla="*/ 659874 h 791852"/>
              <a:gd name="connsiteX8" fmla="*/ 0 w 1825808"/>
              <a:gd name="connsiteY8" fmla="*/ 131978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808" h="791852">
                <a:moveTo>
                  <a:pt x="0" y="131978"/>
                </a:moveTo>
                <a:cubicBezTo>
                  <a:pt x="0" y="59089"/>
                  <a:pt x="59089" y="0"/>
                  <a:pt x="131978" y="0"/>
                </a:cubicBezTo>
                <a:lnTo>
                  <a:pt x="1693830" y="0"/>
                </a:lnTo>
                <a:cubicBezTo>
                  <a:pt x="1766719" y="0"/>
                  <a:pt x="1825808" y="59089"/>
                  <a:pt x="1825808" y="131978"/>
                </a:cubicBezTo>
                <a:lnTo>
                  <a:pt x="1825808" y="659874"/>
                </a:lnTo>
                <a:cubicBezTo>
                  <a:pt x="1825808" y="732763"/>
                  <a:pt x="1766719" y="791852"/>
                  <a:pt x="1693830" y="791852"/>
                </a:cubicBezTo>
                <a:lnTo>
                  <a:pt x="131978" y="791852"/>
                </a:lnTo>
                <a:cubicBezTo>
                  <a:pt x="59089" y="791852"/>
                  <a:pt x="0" y="732763"/>
                  <a:pt x="0" y="659874"/>
                </a:cubicBezTo>
                <a:lnTo>
                  <a:pt x="0" y="131978"/>
                </a:lnTo>
                <a:close/>
              </a:path>
            </a:pathLst>
          </a:custGeom>
          <a:solidFill>
            <a:srgbClr val="F8DA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5" tIns="65325" rIns="91995" bIns="65325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Закупки</a:t>
            </a:r>
            <a:endParaRPr lang="ru-RU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964572" y="3703848"/>
            <a:ext cx="5838465" cy="1114187"/>
          </a:xfrm>
          <a:custGeom>
            <a:avLst/>
            <a:gdLst>
              <a:gd name="connsiteX0" fmla="*/ 0 w 5017415"/>
              <a:gd name="connsiteY0" fmla="*/ 139273 h 1114187"/>
              <a:gd name="connsiteX1" fmla="*/ 4460322 w 5017415"/>
              <a:gd name="connsiteY1" fmla="*/ 139273 h 1114187"/>
              <a:gd name="connsiteX2" fmla="*/ 4460322 w 5017415"/>
              <a:gd name="connsiteY2" fmla="*/ 0 h 1114187"/>
              <a:gd name="connsiteX3" fmla="*/ 5017415 w 5017415"/>
              <a:gd name="connsiteY3" fmla="*/ 557094 h 1114187"/>
              <a:gd name="connsiteX4" fmla="*/ 4460322 w 5017415"/>
              <a:gd name="connsiteY4" fmla="*/ 1114187 h 1114187"/>
              <a:gd name="connsiteX5" fmla="*/ 4460322 w 5017415"/>
              <a:gd name="connsiteY5" fmla="*/ 974914 h 1114187"/>
              <a:gd name="connsiteX6" fmla="*/ 0 w 5017415"/>
              <a:gd name="connsiteY6" fmla="*/ 974914 h 1114187"/>
              <a:gd name="connsiteX7" fmla="*/ 0 w 5017415"/>
              <a:gd name="connsiteY7" fmla="*/ 139273 h 11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7415" h="1114187">
                <a:moveTo>
                  <a:pt x="0" y="139273"/>
                </a:moveTo>
                <a:lnTo>
                  <a:pt x="4460322" y="139273"/>
                </a:lnTo>
                <a:lnTo>
                  <a:pt x="4460322" y="0"/>
                </a:lnTo>
                <a:lnTo>
                  <a:pt x="5017415" y="557094"/>
                </a:lnTo>
                <a:lnTo>
                  <a:pt x="4460322" y="1114187"/>
                </a:lnTo>
                <a:lnTo>
                  <a:pt x="4460322" y="974914"/>
                </a:lnTo>
                <a:lnTo>
                  <a:pt x="0" y="974914"/>
                </a:lnTo>
                <a:lnTo>
                  <a:pt x="0" y="13927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146258" rIns="424805" bIns="146258" numCol="1" spcCol="1270" anchor="t" anchorCtr="0">
            <a:noAutofit/>
          </a:bodyPr>
          <a:lstStyle/>
          <a:p>
            <a:pPr marL="171450" lvl="1" indent="-171450" algn="l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торговыми организациями мер профилактики </a:t>
            </a:r>
            <a:r>
              <a:rPr lang="ru-RU" sz="12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инфекции 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l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нестационарной торговли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algn="l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Tahoma" panose="020B0604030504040204" pitchFamily="34" charset="0"/>
              <a:buChar char="‒"/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перевод предоставления государственных услуг в электронный формат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751668" y="3865015"/>
            <a:ext cx="2003700" cy="791852"/>
          </a:xfrm>
          <a:custGeom>
            <a:avLst/>
            <a:gdLst>
              <a:gd name="connsiteX0" fmla="*/ 0 w 1825808"/>
              <a:gd name="connsiteY0" fmla="*/ 131978 h 791852"/>
              <a:gd name="connsiteX1" fmla="*/ 131978 w 1825808"/>
              <a:gd name="connsiteY1" fmla="*/ 0 h 791852"/>
              <a:gd name="connsiteX2" fmla="*/ 1693830 w 1825808"/>
              <a:gd name="connsiteY2" fmla="*/ 0 h 791852"/>
              <a:gd name="connsiteX3" fmla="*/ 1825808 w 1825808"/>
              <a:gd name="connsiteY3" fmla="*/ 131978 h 791852"/>
              <a:gd name="connsiteX4" fmla="*/ 1825808 w 1825808"/>
              <a:gd name="connsiteY4" fmla="*/ 659874 h 791852"/>
              <a:gd name="connsiteX5" fmla="*/ 1693830 w 1825808"/>
              <a:gd name="connsiteY5" fmla="*/ 791852 h 791852"/>
              <a:gd name="connsiteX6" fmla="*/ 131978 w 1825808"/>
              <a:gd name="connsiteY6" fmla="*/ 791852 h 791852"/>
              <a:gd name="connsiteX7" fmla="*/ 0 w 1825808"/>
              <a:gd name="connsiteY7" fmla="*/ 659874 h 791852"/>
              <a:gd name="connsiteX8" fmla="*/ 0 w 1825808"/>
              <a:gd name="connsiteY8" fmla="*/ 131978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808" h="791852">
                <a:moveTo>
                  <a:pt x="0" y="131978"/>
                </a:moveTo>
                <a:cubicBezTo>
                  <a:pt x="0" y="59089"/>
                  <a:pt x="59089" y="0"/>
                  <a:pt x="131978" y="0"/>
                </a:cubicBezTo>
                <a:lnTo>
                  <a:pt x="1693830" y="0"/>
                </a:lnTo>
                <a:cubicBezTo>
                  <a:pt x="1766719" y="0"/>
                  <a:pt x="1825808" y="59089"/>
                  <a:pt x="1825808" y="131978"/>
                </a:cubicBezTo>
                <a:lnTo>
                  <a:pt x="1825808" y="659874"/>
                </a:lnTo>
                <a:cubicBezTo>
                  <a:pt x="1825808" y="732763"/>
                  <a:pt x="1766719" y="791852"/>
                  <a:pt x="1693830" y="791852"/>
                </a:cubicBezTo>
                <a:lnTo>
                  <a:pt x="131978" y="791852"/>
                </a:lnTo>
                <a:cubicBezTo>
                  <a:pt x="59089" y="791852"/>
                  <a:pt x="0" y="732763"/>
                  <a:pt x="0" y="659874"/>
                </a:cubicBezTo>
                <a:lnTo>
                  <a:pt x="0" y="131978"/>
                </a:lnTo>
                <a:close/>
              </a:path>
            </a:pathLst>
          </a:custGeom>
          <a:solidFill>
            <a:srgbClr val="F8DA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5" tIns="65325" rIns="91995" bIns="65325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Потребительский рынок/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лицензирование</a:t>
            </a:r>
            <a:endParaRPr lang="ru-RU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3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9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tion_Honda_ENG1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C0000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572A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prezentation_Honda_ENG1</Template>
  <TotalTime>12221</TotalTime>
  <Words>361</Words>
  <Application>Microsoft Office PowerPoint</Application>
  <PresentationFormat>Экран (16:9)</PresentationFormat>
  <Paragraphs>112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prezentation_Honda_ENG1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Чериканов Сергей Александрович</cp:lastModifiedBy>
  <cp:revision>1909</cp:revision>
  <cp:lastPrinted>2013-08-15T06:57:16Z</cp:lastPrinted>
  <dcterms:created xsi:type="dcterms:W3CDTF">2011-10-11T11:07:04Z</dcterms:created>
  <dcterms:modified xsi:type="dcterms:W3CDTF">2022-02-24T14:20:29Z</dcterms:modified>
</cp:coreProperties>
</file>