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  <p:sldMasterId id="2147483690" r:id="rId6"/>
  </p:sldMasterIdLst>
  <p:notesMasterIdLst>
    <p:notesMasterId r:id="rId14"/>
  </p:notesMasterIdLst>
  <p:handoutMasterIdLst>
    <p:handoutMasterId r:id="rId15"/>
  </p:handoutMasterIdLst>
  <p:sldIdLst>
    <p:sldId id="403" r:id="rId7"/>
    <p:sldId id="413" r:id="rId8"/>
    <p:sldId id="415" r:id="rId9"/>
    <p:sldId id="417" r:id="rId10"/>
    <p:sldId id="416" r:id="rId11"/>
    <p:sldId id="418" r:id="rId12"/>
    <p:sldId id="405" r:id="rId13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23">
          <p15:clr>
            <a:srgbClr val="A4A3A4"/>
          </p15:clr>
        </p15:guide>
        <p15:guide id="4" pos="2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8" clrIdx="0"/>
  <p:cmAuthor id="2" name="Владимир Нещеретов" initials="ВН" lastIdx="7" clrIdx="1">
    <p:extLst/>
  </p:cmAuthor>
  <p:cmAuthor id="3" name="Кравченко Ирина Львовна" initials="КИЛ" lastIdx="8" clrIdx="2"/>
  <p:cmAuthor id="4" name="В.А." initials="В" lastIdx="2" clrIdx="3">
    <p:extLst>
      <p:ext uri="{19B8F6BF-5375-455C-9EA6-DF929625EA0E}">
        <p15:presenceInfo xmlns:p15="http://schemas.microsoft.com/office/powerpoint/2012/main" xmlns="" userId="В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B224"/>
    <a:srgbClr val="1A78B9"/>
    <a:srgbClr val="D9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571" autoAdjust="0"/>
  </p:normalViewPr>
  <p:slideViewPr>
    <p:cSldViewPr snapToObjects="1">
      <p:cViewPr>
        <p:scale>
          <a:sx n="91" d="100"/>
          <a:sy n="91" d="100"/>
        </p:scale>
        <p:origin x="-331" y="-24"/>
      </p:cViewPr>
      <p:guideLst>
        <p:guide orient="horz" pos="1933"/>
        <p:guide orient="horz" pos="2523"/>
        <p:guide pos="3840"/>
        <p:guide pos="2298"/>
      </p:guideLst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0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C9A00-50E9-47C3-BD1C-422B4F95BD97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C057-465A-4D52-BAD2-E127EADE5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39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C0343-DB01-4425-89F3-811A7D86B4B9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 lIns="90552" tIns="45277" rIns="90552" bIns="45277"/>
          <a:lstStyle/>
          <a:p>
            <a:endParaRPr lang="ru-RU" altLang="ru-RU" sz="1400" dirty="0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3809083" y="9378828"/>
            <a:ext cx="291401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2" tIns="45277" rIns="90552" bIns="45277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F25382E-935A-41B2-8CB0-BA5FBE38B4A5}" type="slidenum">
              <a:rPr lang="ru-RU" altLang="ru-RU" sz="1200">
                <a:solidFill>
                  <a:prstClr val="black"/>
                </a:solidFill>
                <a:latin typeface="Calibri" pitchFamily="34" charset="0"/>
              </a:rPr>
              <a:pPr algn="r"/>
              <a:t>2</a:t>
            </a:fld>
            <a:endParaRPr lang="ru-RU" altLang="ru-RU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4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74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2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2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2024"/>
          <a:stretch/>
        </p:blipFill>
        <p:spPr>
          <a:xfrm>
            <a:off x="6149806" y="-9427"/>
            <a:ext cx="6042193" cy="688812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5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xmlns="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xmlns="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xmlns="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4932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7021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33388" y="4062413"/>
            <a:ext cx="11583987" cy="2411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640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xmlns="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A5C40E-F195-4350-B935-ADE7C8F72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r="34692"/>
          <a:stretch/>
        </p:blipFill>
        <p:spPr>
          <a:xfrm>
            <a:off x="5579995" y="0"/>
            <a:ext cx="661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E23CBB-48AD-49C5-8B07-5139F7F9A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8270" y="0"/>
            <a:ext cx="3755461" cy="1758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BRF_titul-1.jpg">
            <a:extLst>
              <a:ext uri="{FF2B5EF4-FFF2-40B4-BE49-F238E27FC236}">
                <a16:creationId xmlns:a16="http://schemas.microsoft.com/office/drawing/2014/main" xmlns="" id="{94C6BB1B-9BFF-41A4-B431-D4E4D719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1" y="1563032"/>
            <a:ext cx="12192000" cy="30997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B7E792-CB86-418E-97E0-05BC92F0BFEA}"/>
              </a:ext>
            </a:extLst>
          </p:cNvPr>
          <p:cNvSpPr/>
          <p:nvPr userDrawn="1"/>
        </p:nvSpPr>
        <p:spPr>
          <a:xfrm>
            <a:off x="0" y="4662823"/>
            <a:ext cx="12192000" cy="219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2191" tIns="61096" rIns="122191" bIns="61096"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C8E252-8C5D-4623-B57E-8E437456BB21}"/>
              </a:ext>
            </a:extLst>
          </p:cNvPr>
          <p:cNvCxnSpPr/>
          <p:nvPr userDrawn="1"/>
        </p:nvCxnSpPr>
        <p:spPr>
          <a:xfrm>
            <a:off x="1" y="4662823"/>
            <a:ext cx="12192001" cy="0"/>
          </a:xfrm>
          <a:prstGeom prst="line">
            <a:avLst/>
          </a:prstGeom>
          <a:ln w="57150">
            <a:solidFill>
              <a:srgbClr val="ECB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303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5189" y="0"/>
            <a:ext cx="5847308" cy="6885992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V="1">
            <a:off x="4631893" y="3323890"/>
            <a:ext cx="7560107" cy="3534110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14911 w 7249297"/>
              <a:gd name="connsiteY3" fmla="*/ 3323526 h 3532180"/>
              <a:gd name="connsiteX4" fmla="*/ 0 w 7249297"/>
              <a:gd name="connsiteY4" fmla="*/ 0 h 3532180"/>
              <a:gd name="connsiteX0" fmla="*/ 0 w 7179130"/>
              <a:gd name="connsiteY0" fmla="*/ 0 h 3532180"/>
              <a:gd name="connsiteX1" fmla="*/ 7179130 w 7179130"/>
              <a:gd name="connsiteY1" fmla="*/ 0 h 3532180"/>
              <a:gd name="connsiteX2" fmla="*/ 7179130 w 7179130"/>
              <a:gd name="connsiteY2" fmla="*/ 3532180 h 3532180"/>
              <a:gd name="connsiteX3" fmla="*/ 1144744 w 7179130"/>
              <a:gd name="connsiteY3" fmla="*/ 3323526 h 3532180"/>
              <a:gd name="connsiteX4" fmla="*/ 0 w 7179130"/>
              <a:gd name="connsiteY4" fmla="*/ 0 h 3532180"/>
              <a:gd name="connsiteX0" fmla="*/ 0 w 7179130"/>
              <a:gd name="connsiteY0" fmla="*/ 0 h 3323526"/>
              <a:gd name="connsiteX1" fmla="*/ 7179130 w 7179130"/>
              <a:gd name="connsiteY1" fmla="*/ 0 h 3323526"/>
              <a:gd name="connsiteX2" fmla="*/ 7170359 w 7179130"/>
              <a:gd name="connsiteY2" fmla="*/ 3280286 h 3323526"/>
              <a:gd name="connsiteX3" fmla="*/ 1144744 w 7179130"/>
              <a:gd name="connsiteY3" fmla="*/ 3323526 h 3323526"/>
              <a:gd name="connsiteX4" fmla="*/ 0 w 7179130"/>
              <a:gd name="connsiteY4" fmla="*/ 0 h 332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130" h="3323526">
                <a:moveTo>
                  <a:pt x="0" y="0"/>
                </a:moveTo>
                <a:lnTo>
                  <a:pt x="7179130" y="0"/>
                </a:lnTo>
                <a:cubicBezTo>
                  <a:pt x="7176206" y="1093429"/>
                  <a:pt x="7173283" y="2186857"/>
                  <a:pt x="7170359" y="3280286"/>
                </a:cubicBezTo>
                <a:lnTo>
                  <a:pt x="1144744" y="3323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661485" y="-27993"/>
            <a:ext cx="6848046" cy="3411827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6927749"/>
              <a:gd name="connsiteY0" fmla="*/ 27825 h 3532180"/>
              <a:gd name="connsiteX1" fmla="*/ 6927749 w 6927749"/>
              <a:gd name="connsiteY1" fmla="*/ 0 h 3532180"/>
              <a:gd name="connsiteX2" fmla="*/ 6927749 w 6927749"/>
              <a:gd name="connsiteY2" fmla="*/ 3532180 h 3532180"/>
              <a:gd name="connsiteX3" fmla="*/ 1070645 w 6927749"/>
              <a:gd name="connsiteY3" fmla="*/ 3507467 h 3532180"/>
              <a:gd name="connsiteX4" fmla="*/ 0 w 6927749"/>
              <a:gd name="connsiteY4" fmla="*/ 2782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749" h="3532180">
                <a:moveTo>
                  <a:pt x="0" y="27825"/>
                </a:moveTo>
                <a:lnTo>
                  <a:pt x="6927749" y="0"/>
                </a:lnTo>
                <a:lnTo>
                  <a:pt x="6927749" y="3532180"/>
                </a:lnTo>
                <a:lnTo>
                  <a:pt x="1070645" y="3507467"/>
                </a:lnTo>
                <a:lnTo>
                  <a:pt x="0" y="278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5043340" y="866775"/>
            <a:ext cx="671527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лелограмм 1"/>
          <p:cNvSpPr/>
          <p:nvPr userDrawn="1"/>
        </p:nvSpPr>
        <p:spPr>
          <a:xfrm>
            <a:off x="4552813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4552813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480480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086" y="0"/>
            <a:ext cx="5670000" cy="6858000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870792" y="866775"/>
            <a:ext cx="688782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2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89" y="-5094"/>
            <a:ext cx="892581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 flipH="1">
            <a:off x="-1" y="-22891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4"/>
          <p:cNvSpPr/>
          <p:nvPr userDrawn="1"/>
        </p:nvSpPr>
        <p:spPr>
          <a:xfrm flipH="1" flipV="1">
            <a:off x="-2" y="3269430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37276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араллелограмм 14"/>
          <p:cNvSpPr/>
          <p:nvPr userDrawn="1"/>
        </p:nvSpPr>
        <p:spPr>
          <a:xfrm flipH="1">
            <a:off x="6009488" y="335735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 userDrawn="1"/>
        </p:nvSpPr>
        <p:spPr>
          <a:xfrm>
            <a:off x="6009488" y="-22891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19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араллелограмм 16"/>
          <p:cNvSpPr/>
          <p:nvPr userDrawn="1"/>
        </p:nvSpPr>
        <p:spPr>
          <a:xfrm flipH="1">
            <a:off x="2613375" y="-26523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араллелограмм 15"/>
          <p:cNvSpPr/>
          <p:nvPr userDrawn="1"/>
        </p:nvSpPr>
        <p:spPr>
          <a:xfrm>
            <a:off x="2613375" y="3469030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80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/>
          <p:cNvSpPr/>
          <p:nvPr userDrawn="1"/>
        </p:nvSpPr>
        <p:spPr>
          <a:xfrm flipH="1">
            <a:off x="4758086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5D9658-D8FF-5C48-83A6-827524D34C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4" y="1448031"/>
            <a:ext cx="5156684" cy="4403523"/>
          </a:xfrm>
          <a:prstGeom prst="rect">
            <a:avLst/>
          </a:prstGeom>
        </p:spPr>
      </p:pic>
      <p:sp>
        <p:nvSpPr>
          <p:cNvPr id="14" name="Параллелограмм 13"/>
          <p:cNvSpPr/>
          <p:nvPr userDrawn="1"/>
        </p:nvSpPr>
        <p:spPr>
          <a:xfrm>
            <a:off x="4758086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61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/>
          <p:cNvSpPr/>
          <p:nvPr userDrawn="1"/>
        </p:nvSpPr>
        <p:spPr>
          <a:xfrm flipH="1">
            <a:off x="4972690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>
            <a:off x="4972690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26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r="20697"/>
          <a:stretch/>
        </p:blipFill>
        <p:spPr>
          <a:xfrm>
            <a:off x="3996912" y="-11099"/>
            <a:ext cx="8164584" cy="6869099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7978" y="3285623"/>
            <a:ext cx="7110751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  <a:gd name="connsiteX0" fmla="*/ 0 w 7110751"/>
              <a:gd name="connsiteY0" fmla="*/ 18209 h 3532180"/>
              <a:gd name="connsiteX1" fmla="*/ 7110751 w 7110751"/>
              <a:gd name="connsiteY1" fmla="*/ 0 h 3532180"/>
              <a:gd name="connsiteX2" fmla="*/ 7110751 w 7110751"/>
              <a:gd name="connsiteY2" fmla="*/ 3532180 h 3532180"/>
              <a:gd name="connsiteX3" fmla="*/ 1091602 w 7110751"/>
              <a:gd name="connsiteY3" fmla="*/ 3507467 h 3532180"/>
              <a:gd name="connsiteX4" fmla="*/ 0 w 7110751"/>
              <a:gd name="connsiteY4" fmla="*/ 18209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751" h="3532180">
                <a:moveTo>
                  <a:pt x="0" y="18209"/>
                </a:moveTo>
                <a:lnTo>
                  <a:pt x="7110751" y="0"/>
                </a:lnTo>
                <a:lnTo>
                  <a:pt x="7110751" y="3532180"/>
                </a:lnTo>
                <a:lnTo>
                  <a:pt x="1091602" y="3507467"/>
                </a:lnTo>
                <a:lnTo>
                  <a:pt x="0" y="1820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3883"/>
            <a:ext cx="1289306" cy="3389737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5854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3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" r="6828"/>
          <a:stretch/>
        </p:blipFill>
        <p:spPr>
          <a:xfrm>
            <a:off x="2596333" y="-35577"/>
            <a:ext cx="9595667" cy="6893577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-1" y="3285623"/>
            <a:ext cx="7168274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23014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4387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6358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-22861"/>
            <a:ext cx="6469380" cy="3478755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55894"/>
            <a:ext cx="6469380" cy="3426453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86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0"/>
            <a:ext cx="4344533" cy="3403592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03592"/>
            <a:ext cx="4344533" cy="3455414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6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t="-29" r="10237" b="4039"/>
          <a:stretch/>
        </p:blipFill>
        <p:spPr>
          <a:xfrm>
            <a:off x="0" y="-4"/>
            <a:ext cx="5710335" cy="6876661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5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165" b="-1"/>
          <a:stretch/>
        </p:blipFill>
        <p:spPr>
          <a:xfrm>
            <a:off x="0" y="1"/>
            <a:ext cx="7486423" cy="6858000"/>
          </a:xfrm>
          <a:prstGeom prst="rect">
            <a:avLst/>
          </a:prstGeom>
        </p:spPr>
      </p:pic>
      <p:sp>
        <p:nvSpPr>
          <p:cNvPr id="12" name="Прямоугольный треугольник 11"/>
          <p:cNvSpPr/>
          <p:nvPr userDrawn="1"/>
        </p:nvSpPr>
        <p:spPr>
          <a:xfrm flipH="1" flipV="1">
            <a:off x="3970439" y="1"/>
            <a:ext cx="3558166" cy="6858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477732" y="866775"/>
            <a:ext cx="728088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928256" y="-8875"/>
            <a:ext cx="3642531" cy="6922655"/>
          </a:xfrm>
          <a:custGeom>
            <a:avLst/>
            <a:gdLst>
              <a:gd name="connsiteX0" fmla="*/ 0 w 3642531"/>
              <a:gd name="connsiteY0" fmla="*/ 0 h 6858000"/>
              <a:gd name="connsiteX1" fmla="*/ 3642531 w 3642531"/>
              <a:gd name="connsiteY1" fmla="*/ 0 h 6858000"/>
              <a:gd name="connsiteX2" fmla="*/ 3642531 w 3642531"/>
              <a:gd name="connsiteY2" fmla="*/ 6858000 h 6858000"/>
              <a:gd name="connsiteX3" fmla="*/ 0 w 3642531"/>
              <a:gd name="connsiteY3" fmla="*/ 6858000 h 6858000"/>
              <a:gd name="connsiteX4" fmla="*/ 0 w 3642531"/>
              <a:gd name="connsiteY4" fmla="*/ 0 h 6858000"/>
              <a:gd name="connsiteX0" fmla="*/ 0 w 3642531"/>
              <a:gd name="connsiteY0" fmla="*/ 23150 h 6881150"/>
              <a:gd name="connsiteX1" fmla="*/ 170126 w 3642531"/>
              <a:gd name="connsiteY1" fmla="*/ 0 h 6881150"/>
              <a:gd name="connsiteX2" fmla="*/ 3642531 w 3642531"/>
              <a:gd name="connsiteY2" fmla="*/ 6881150 h 6881150"/>
              <a:gd name="connsiteX3" fmla="*/ 0 w 3642531"/>
              <a:gd name="connsiteY3" fmla="*/ 6881150 h 6881150"/>
              <a:gd name="connsiteX4" fmla="*/ 0 w 3642531"/>
              <a:gd name="connsiteY4" fmla="*/ 23150 h 6881150"/>
              <a:gd name="connsiteX0" fmla="*/ 0 w 3642531"/>
              <a:gd name="connsiteY0" fmla="*/ 23150 h 6950598"/>
              <a:gd name="connsiteX1" fmla="*/ 170126 w 3642531"/>
              <a:gd name="connsiteY1" fmla="*/ 0 h 6950598"/>
              <a:gd name="connsiteX2" fmla="*/ 3642531 w 3642531"/>
              <a:gd name="connsiteY2" fmla="*/ 6881150 h 6950598"/>
              <a:gd name="connsiteX3" fmla="*/ 3460830 w 3642531"/>
              <a:gd name="connsiteY3" fmla="*/ 6950598 h 6950598"/>
              <a:gd name="connsiteX4" fmla="*/ 0 w 3642531"/>
              <a:gd name="connsiteY4" fmla="*/ 23150 h 6950598"/>
              <a:gd name="connsiteX0" fmla="*/ 0 w 3642531"/>
              <a:gd name="connsiteY0" fmla="*/ 11575 h 6939023"/>
              <a:gd name="connsiteX1" fmla="*/ 100678 w 3642531"/>
              <a:gd name="connsiteY1" fmla="*/ 0 h 6939023"/>
              <a:gd name="connsiteX2" fmla="*/ 3642531 w 3642531"/>
              <a:gd name="connsiteY2" fmla="*/ 6869575 h 6939023"/>
              <a:gd name="connsiteX3" fmla="*/ 3460830 w 3642531"/>
              <a:gd name="connsiteY3" fmla="*/ 6939023 h 6939023"/>
              <a:gd name="connsiteX4" fmla="*/ 0 w 3642531"/>
              <a:gd name="connsiteY4" fmla="*/ 11575 h 6939023"/>
              <a:gd name="connsiteX0" fmla="*/ 0 w 3642531"/>
              <a:gd name="connsiteY0" fmla="*/ 11575 h 6904299"/>
              <a:gd name="connsiteX1" fmla="*/ 100678 w 3642531"/>
              <a:gd name="connsiteY1" fmla="*/ 0 h 6904299"/>
              <a:gd name="connsiteX2" fmla="*/ 3642531 w 3642531"/>
              <a:gd name="connsiteY2" fmla="*/ 6869575 h 6904299"/>
              <a:gd name="connsiteX3" fmla="*/ 3553428 w 3642531"/>
              <a:gd name="connsiteY3" fmla="*/ 6904299 h 6904299"/>
              <a:gd name="connsiteX4" fmla="*/ 0 w 3642531"/>
              <a:gd name="connsiteY4" fmla="*/ 11575 h 69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531" h="6904299">
                <a:moveTo>
                  <a:pt x="0" y="11575"/>
                </a:moveTo>
                <a:lnTo>
                  <a:pt x="100678" y="0"/>
                </a:lnTo>
                <a:lnTo>
                  <a:pt x="3642531" y="6869575"/>
                </a:lnTo>
                <a:lnTo>
                  <a:pt x="3553428" y="6904299"/>
                </a:lnTo>
                <a:lnTo>
                  <a:pt x="0" y="11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09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103980" y="0"/>
            <a:ext cx="5847308" cy="68859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3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" r="2242"/>
          <a:stretch/>
        </p:blipFill>
        <p:spPr>
          <a:xfrm>
            <a:off x="3210814" y="-24234"/>
            <a:ext cx="8981186" cy="6874476"/>
          </a:xfrm>
          <a:prstGeom prst="rect">
            <a:avLst/>
          </a:prstGeom>
        </p:spPr>
      </p:pic>
      <p:sp>
        <p:nvSpPr>
          <p:cNvPr id="5" name="Параллелограмм 4"/>
          <p:cNvSpPr/>
          <p:nvPr userDrawn="1"/>
        </p:nvSpPr>
        <p:spPr>
          <a:xfrm flipH="1">
            <a:off x="900047" y="3475"/>
            <a:ext cx="5552710" cy="6882234"/>
          </a:xfrm>
          <a:prstGeom prst="parallelogram">
            <a:avLst>
              <a:gd name="adj" fmla="val 31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3" name="Параллелограмм 1"/>
          <p:cNvSpPr/>
          <p:nvPr userDrawn="1"/>
        </p:nvSpPr>
        <p:spPr>
          <a:xfrm flipH="1">
            <a:off x="4638443" y="-31992"/>
            <a:ext cx="1850594" cy="6905106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  <a:gd name="connsiteX0" fmla="*/ 0 w 1850594"/>
              <a:gd name="connsiteY0" fmla="*/ 6939596 h 6939596"/>
              <a:gd name="connsiteX1" fmla="*/ 1732006 w 1850594"/>
              <a:gd name="connsiteY1" fmla="*/ 11574 h 6939596"/>
              <a:gd name="connsiteX2" fmla="*/ 1850594 w 1850594"/>
              <a:gd name="connsiteY2" fmla="*/ 0 h 6939596"/>
              <a:gd name="connsiteX3" fmla="*/ 134724 w 1850594"/>
              <a:gd name="connsiteY3" fmla="*/ 6905106 h 6939596"/>
              <a:gd name="connsiteX4" fmla="*/ 0 w 1850594"/>
              <a:gd name="connsiteY4" fmla="*/ 6939596 h 6939596"/>
              <a:gd name="connsiteX0" fmla="*/ 0 w 1850594"/>
              <a:gd name="connsiteY0" fmla="*/ 6902650 h 6905106"/>
              <a:gd name="connsiteX1" fmla="*/ 1732006 w 1850594"/>
              <a:gd name="connsiteY1" fmla="*/ 11574 h 6905106"/>
              <a:gd name="connsiteX2" fmla="*/ 1850594 w 1850594"/>
              <a:gd name="connsiteY2" fmla="*/ 0 h 6905106"/>
              <a:gd name="connsiteX3" fmla="*/ 134724 w 1850594"/>
              <a:gd name="connsiteY3" fmla="*/ 6905106 h 6905106"/>
              <a:gd name="connsiteX4" fmla="*/ 0 w 1850594"/>
              <a:gd name="connsiteY4" fmla="*/ 6902650 h 69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05106">
                <a:moveTo>
                  <a:pt x="0" y="6902650"/>
                </a:moveTo>
                <a:lnTo>
                  <a:pt x="1732006" y="11574"/>
                </a:lnTo>
                <a:lnTo>
                  <a:pt x="1850594" y="0"/>
                </a:lnTo>
                <a:lnTo>
                  <a:pt x="134724" y="6905106"/>
                </a:lnTo>
                <a:lnTo>
                  <a:pt x="0" y="6902650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443084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56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1"/>
          <a:stretch/>
        </p:blipFill>
        <p:spPr>
          <a:xfrm>
            <a:off x="3328837" y="0"/>
            <a:ext cx="8863164" cy="6858000"/>
          </a:xfrm>
          <a:prstGeom prst="rect">
            <a:avLst/>
          </a:prstGeom>
        </p:spPr>
      </p:pic>
      <p:sp>
        <p:nvSpPr>
          <p:cNvPr id="14" name="Прямоугольник 4"/>
          <p:cNvSpPr/>
          <p:nvPr userDrawn="1"/>
        </p:nvSpPr>
        <p:spPr>
          <a:xfrm flipH="1">
            <a:off x="-458298" y="3521359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4"/>
          <p:cNvSpPr/>
          <p:nvPr userDrawn="1"/>
        </p:nvSpPr>
        <p:spPr>
          <a:xfrm flipH="1" flipV="1">
            <a:off x="-458298" y="-28388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119352" y="851018"/>
            <a:ext cx="57724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 flipH="1">
            <a:off x="5623364" y="-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 userDrawn="1"/>
        </p:nvSpPr>
        <p:spPr>
          <a:xfrm>
            <a:off x="5623364" y="3495552"/>
            <a:ext cx="1289306" cy="3378206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444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9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44615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06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 userDrawn="1"/>
        </p:nvSpPr>
        <p:spPr>
          <a:xfrm flipH="1">
            <a:off x="2662500" y="0"/>
            <a:ext cx="1850594" cy="6997470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97470">
                <a:moveTo>
                  <a:pt x="0" y="6939596"/>
                </a:moveTo>
                <a:lnTo>
                  <a:pt x="1732006" y="11574"/>
                </a:lnTo>
                <a:lnTo>
                  <a:pt x="1850594" y="0"/>
                </a:lnTo>
                <a:lnTo>
                  <a:pt x="107015" y="6997470"/>
                </a:lnTo>
                <a:lnTo>
                  <a:pt x="0" y="6939596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032691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310815"/>
            <a:ext cx="7092778" cy="555642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5759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r="8712"/>
          <a:stretch/>
        </p:blipFill>
        <p:spPr>
          <a:xfrm>
            <a:off x="3682382" y="924471"/>
            <a:ext cx="8513042" cy="5933529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 userDrawn="1"/>
        </p:nvSpPr>
        <p:spPr>
          <a:xfrm rot="5400000">
            <a:off x="5583254" y="-1060875"/>
            <a:ext cx="4623400" cy="85940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929525"/>
            <a:ext cx="6308203" cy="492847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 userDrawn="1"/>
        </p:nvSpPr>
        <p:spPr>
          <a:xfrm>
            <a:off x="3181810" y="876704"/>
            <a:ext cx="9074556" cy="4901309"/>
          </a:xfrm>
          <a:prstGeom prst="parallelogram">
            <a:avLst>
              <a:gd name="adj" fmla="val 1824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9603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83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5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841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45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41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04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80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2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7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1303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24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29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2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xmlns="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xmlns="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xmlns="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753" r:id="rId10"/>
    <p:sldLayoutId id="2147483651" r:id="rId11"/>
    <p:sldLayoutId id="2147483652" r:id="rId12"/>
    <p:sldLayoutId id="2147483669" r:id="rId13"/>
    <p:sldLayoutId id="2147483678" r:id="rId14"/>
    <p:sldLayoutId id="2147483679" r:id="rId15"/>
    <p:sldLayoutId id="2147483653" r:id="rId16"/>
    <p:sldLayoutId id="2147483654" r:id="rId17"/>
    <p:sldLayoutId id="2147483655" r:id="rId18"/>
    <p:sldLayoutId id="2147483656" r:id="rId19"/>
    <p:sldLayoutId id="2147483668" r:id="rId20"/>
    <p:sldLayoutId id="2147483662" r:id="rId21"/>
    <p:sldLayoutId id="2147483673" r:id="rId22"/>
    <p:sldLayoutId id="2147483674" r:id="rId23"/>
    <p:sldLayoutId id="2147483663" r:id="rId24"/>
    <p:sldLayoutId id="2147483675" r:id="rId25"/>
    <p:sldLayoutId id="2147483676" r:id="rId26"/>
    <p:sldLayoutId id="2147483666" r:id="rId27"/>
    <p:sldLayoutId id="2147483667" r:id="rId28"/>
    <p:sldLayoutId id="2147483664" r:id="rId29"/>
    <p:sldLayoutId id="2147483665" r:id="rId30"/>
    <p:sldLayoutId id="2147483731" r:id="rId31"/>
    <p:sldLayoutId id="2147483749" r:id="rId32"/>
    <p:sldLayoutId id="2147483745" r:id="rId33"/>
    <p:sldLayoutId id="2147483743" r:id="rId34"/>
    <p:sldLayoutId id="2147483740" r:id="rId35"/>
    <p:sldLayoutId id="2147483747" r:id="rId36"/>
    <p:sldLayoutId id="2147483741" r:id="rId37"/>
    <p:sldLayoutId id="2147483738" r:id="rId38"/>
    <p:sldLayoutId id="2147483750" r:id="rId39"/>
    <p:sldLayoutId id="2147483735" r:id="rId40"/>
    <p:sldLayoutId id="2147483739" r:id="rId41"/>
    <p:sldLayoutId id="2147483744" r:id="rId42"/>
    <p:sldLayoutId id="2147483752" r:id="rId43"/>
    <p:sldLayoutId id="2147483748" r:id="rId44"/>
    <p:sldLayoutId id="2147483746" r:id="rId45"/>
    <p:sldLayoutId id="2147483737" r:id="rId46"/>
    <p:sldLayoutId id="2147483734" r:id="rId47"/>
    <p:sldLayoutId id="2147483742" r:id="rId48"/>
    <p:sldLayoutId id="2147483736" r:id="rId49"/>
    <p:sldLayoutId id="2147483751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2188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1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-30416" y="4869160"/>
            <a:ext cx="7272808" cy="108902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Онлайн-занятия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 финансовой грамотности для граждан старшего поколения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и </a:t>
            </a:r>
            <a:r>
              <a:rPr lang="ru-RU" sz="3200" dirty="0" smtClean="0">
                <a:solidFill>
                  <a:schemeClr val="bg1"/>
                </a:solidFill>
              </a:rPr>
              <a:t>соцработников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1"/>
          </p:nvPr>
        </p:nvSpPr>
        <p:spPr>
          <a:xfrm>
            <a:off x="204558" y="2636912"/>
            <a:ext cx="7272808" cy="49663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Финансовая грамотность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для старшего </a:t>
            </a:r>
            <a:r>
              <a:rPr lang="ru-RU" sz="3600" b="1" dirty="0" smtClean="0">
                <a:solidFill>
                  <a:schemeClr val="tx1"/>
                </a:solidFill>
              </a:rPr>
              <a:t>поколения</a:t>
            </a:r>
            <a:endParaRPr lang="ru-RU" sz="36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(</a:t>
            </a:r>
            <a:r>
              <a:rPr lang="ru-RU" sz="2400" b="1" dirty="0" err="1" smtClean="0">
                <a:solidFill>
                  <a:schemeClr val="tx1"/>
                </a:solidFill>
              </a:rPr>
              <a:t>ПенсионФГ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55" y="0"/>
            <a:ext cx="485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8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ECCCD8-4FE6-42B2-9F7A-BCE4174B5CCD}" type="slidenum">
              <a:rPr kumimoji="0" lang="ru-RU" altLang="ru-RU" sz="1200" b="0" smtClean="0">
                <a:solidFill>
                  <a:srgbClr val="8A8A8D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kumimoji="0" lang="ru-RU" altLang="ru-RU" sz="1200" b="0" dirty="0">
              <a:solidFill>
                <a:srgbClr val="8A8A8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4915" y="1052736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Банк России </a:t>
            </a:r>
            <a:r>
              <a:rPr lang="ru-RU" sz="2000" dirty="0"/>
              <a:t>осуществляет деятельность по повышению финансовой грамотности населения, в том числе граждан старшего </a:t>
            </a:r>
            <a:r>
              <a:rPr lang="ru-RU" sz="2000" dirty="0" smtClean="0"/>
              <a:t>поколения, </a:t>
            </a:r>
            <a:r>
              <a:rPr lang="ru-RU" sz="2000" dirty="0"/>
              <a:t>чтобы </a:t>
            </a:r>
            <a:r>
              <a:rPr lang="ru-RU" sz="2000" dirty="0" smtClean="0"/>
              <a:t>люди могли </a:t>
            </a:r>
            <a:r>
              <a:rPr lang="ru-RU" sz="2000" dirty="0"/>
              <a:t>свободнее ориентироваться в мире финансов и выбирать именно те услуги, которые им </a:t>
            </a:r>
            <a:r>
              <a:rPr lang="ru-RU" sz="2000" dirty="0" smtClean="0"/>
              <a:t>нужны.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Актуальность </a:t>
            </a:r>
            <a:r>
              <a:rPr lang="ru-RU" sz="2000" dirty="0" smtClean="0"/>
              <a:t>финансового просвещения </a:t>
            </a:r>
            <a:r>
              <a:rPr lang="ru-RU" sz="2000" dirty="0"/>
              <a:t>для граждан старшего поколения: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недостаток финансовых знаний и </a:t>
            </a:r>
            <a:r>
              <a:rPr lang="ru-RU" sz="2000" dirty="0"/>
              <a:t>практических навыков, необходимых </a:t>
            </a:r>
            <a:r>
              <a:rPr lang="ru-RU" sz="2000" dirty="0" smtClean="0"/>
              <a:t>для принятия </a:t>
            </a:r>
            <a:r>
              <a:rPr lang="ru-RU" sz="2000" dirty="0"/>
              <a:t>успешных и ответственных решений на финансовом рынке;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большое количество </a:t>
            </a:r>
            <a:r>
              <a:rPr lang="ru-RU" sz="2000" dirty="0"/>
              <a:t>современных финансовых услуг и трудных для </a:t>
            </a:r>
            <a:r>
              <a:rPr lang="ru-RU" sz="2000" dirty="0" smtClean="0"/>
              <a:t>понимания инструментов, в которых старшее поколение не успевает разобраться;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низкая информированность о </a:t>
            </a:r>
            <a:r>
              <a:rPr lang="ru-RU" sz="2000" dirty="0"/>
              <a:t>защите прав потребителей </a:t>
            </a:r>
            <a:r>
              <a:rPr lang="ru-RU" sz="2000" dirty="0" smtClean="0"/>
              <a:t>и недостаточный </a:t>
            </a:r>
            <a:r>
              <a:rPr lang="ru-RU" sz="2000" dirty="0"/>
              <a:t>уровень финансовой дисциплины при использовании различных финансовых </a:t>
            </a:r>
            <a:r>
              <a:rPr lang="ru-RU" sz="2000" dirty="0" smtClean="0"/>
              <a:t>услуг.</a:t>
            </a:r>
            <a:endParaRPr lang="ru-RU" sz="2000" dirty="0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err="1" smtClean="0">
                <a:solidFill>
                  <a:schemeClr val="tx2"/>
                </a:solidFill>
              </a:rPr>
              <a:t>ПенсионФГ</a:t>
            </a:r>
            <a:r>
              <a:rPr lang="ru-RU" sz="1200" dirty="0" smtClean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</a:t>
            </a:r>
          </a:p>
        </p:txBody>
      </p:sp>
    </p:spTree>
    <p:extLst>
      <p:ext uri="{BB962C8B-B14F-4D97-AF65-F5344CB8AC3E}">
        <p14:creationId xmlns:p14="http://schemas.microsoft.com/office/powerpoint/2010/main" val="235534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87838" y="2852936"/>
            <a:ext cx="71041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000" b="1" dirty="0">
                <a:solidFill>
                  <a:srgbClr val="FFB224"/>
                </a:solidFill>
              </a:rPr>
              <a:t>ЦЕЛЬ ЗАНЯТИЙ </a:t>
            </a:r>
            <a:r>
              <a:rPr lang="ru-RU" sz="2000" dirty="0"/>
              <a:t>-</a:t>
            </a:r>
            <a:r>
              <a:rPr lang="ru-RU" sz="2000" dirty="0">
                <a:solidFill>
                  <a:srgbClr val="FFB224"/>
                </a:solidFill>
              </a:rPr>
              <a:t> </a:t>
            </a:r>
            <a:r>
              <a:rPr lang="ru-RU" sz="2000" dirty="0"/>
              <a:t>повышение уровня финансовой грамотности у граждан старшего поколения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основных принципов и правил принятия решений по использованию финансовых продуктов и услуг. </a:t>
            </a:r>
          </a:p>
          <a:p>
            <a:pPr marL="342900" lvl="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Понимание основ управления личным бюджетом.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Осознание финансовой ответственности за принимаемые решения и степени их влияния на уровень личного благосостояния</a:t>
            </a:r>
            <a:r>
              <a:rPr lang="ru-RU" sz="2000" dirty="0" smtClean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Знакомство с современными финансовыми технологиями.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5150"/>
          <a:stretch/>
        </p:blipFill>
        <p:spPr>
          <a:xfrm>
            <a:off x="0" y="0"/>
            <a:ext cx="489585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99856" y="0"/>
            <a:ext cx="95994" cy="685800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err="1" smtClean="0">
                <a:solidFill>
                  <a:schemeClr val="tx2"/>
                </a:solidFill>
              </a:rPr>
              <a:t>ПенсионФГ</a:t>
            </a:r>
            <a:r>
              <a:rPr lang="ru-RU" sz="1200" dirty="0" smtClean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9567" y="984110"/>
            <a:ext cx="7643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000" b="1" dirty="0" smtClean="0">
                <a:solidFill>
                  <a:srgbClr val="FFB224"/>
                </a:solidFill>
              </a:rPr>
              <a:t>ОПИСАНИЕ ПРОЕКТА</a:t>
            </a:r>
            <a:endParaRPr lang="ru-RU" sz="2000" b="1" dirty="0">
              <a:solidFill>
                <a:srgbClr val="FFB224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24915" y="1340616"/>
            <a:ext cx="7186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Банк </a:t>
            </a:r>
            <a:r>
              <a:rPr lang="ru-RU" sz="2000" dirty="0"/>
              <a:t>России проводит </a:t>
            </a:r>
            <a:r>
              <a:rPr lang="ru-RU" sz="2000" b="1" dirty="0" smtClean="0"/>
              <a:t>бесплатные</a:t>
            </a:r>
            <a:r>
              <a:rPr lang="ru-RU" sz="2000" dirty="0" smtClean="0"/>
              <a:t> онлайн-занятия по финансовой грамотности для пенсионеров </a:t>
            </a:r>
            <a:r>
              <a:rPr lang="ru-RU" sz="2000" dirty="0"/>
              <a:t>и </a:t>
            </a:r>
            <a:r>
              <a:rPr lang="ru-RU" sz="2000" dirty="0" smtClean="0"/>
              <a:t>социальных работников.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4162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5880" y="-17738"/>
            <a:ext cx="6143852" cy="6858000"/>
          </a:xfrm>
          <a:prstGeom prst="rect">
            <a:avLst/>
          </a:prstGeom>
        </p:spPr>
      </p:pic>
      <p:sp>
        <p:nvSpPr>
          <p:cNvPr id="7" name="Нижний колонтитул 2"/>
          <p:cNvSpPr txBox="1">
            <a:spLocks/>
          </p:cNvSpPr>
          <p:nvPr/>
        </p:nvSpPr>
        <p:spPr>
          <a:xfrm>
            <a:off x="1703512" y="368695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err="1" smtClean="0">
                <a:solidFill>
                  <a:schemeClr val="tx2"/>
                </a:solidFill>
              </a:rPr>
              <a:t>ПенсионФГ</a:t>
            </a:r>
            <a:r>
              <a:rPr lang="ru-RU" sz="1200" dirty="0" smtClean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352" y="1628800"/>
            <a:ext cx="4680520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ФОРМАТ </a:t>
            </a:r>
            <a:r>
              <a:rPr lang="ru-RU" sz="2400" b="1" dirty="0" smtClean="0">
                <a:solidFill>
                  <a:srgbClr val="FFB224"/>
                </a:solidFill>
              </a:rPr>
              <a:t>ЗАНЯТИЙ</a:t>
            </a:r>
            <a:endParaRPr lang="ru-RU" sz="1200" b="1" dirty="0">
              <a:solidFill>
                <a:srgbClr val="FFB224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Лектор выступает «онлайн», занятия проходят в режиме «телемоста». </a:t>
            </a: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Участники </a:t>
            </a:r>
            <a:r>
              <a:rPr lang="ru-RU" sz="2400" dirty="0"/>
              <a:t>могут подключать камеру и микрофон, видят на экране все группы участников, могут задавать вопросы лектору в прямом эфире.</a:t>
            </a:r>
          </a:p>
        </p:txBody>
      </p:sp>
    </p:spTree>
    <p:extLst>
      <p:ext uri="{BB962C8B-B14F-4D97-AF65-F5344CB8AC3E}">
        <p14:creationId xmlns:p14="http://schemas.microsoft.com/office/powerpoint/2010/main" val="416414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935759" y="332656"/>
            <a:ext cx="7822851" cy="324001"/>
          </a:xfrm>
        </p:spPr>
        <p:txBody>
          <a:bodyPr/>
          <a:lstStyle/>
          <a:p>
            <a:r>
              <a:rPr lang="ru-RU" b="1" dirty="0" err="1" smtClean="0"/>
              <a:t>ПенсионФГ</a:t>
            </a:r>
            <a:r>
              <a:rPr lang="ru-RU" dirty="0" smtClean="0"/>
              <a:t> </a:t>
            </a:r>
            <a:r>
              <a:rPr lang="ru-RU" dirty="0"/>
              <a:t>– онлайн-занятия по финансовой грамотности для пенсионеров и соцработников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5"/>
            <a:ext cx="4380288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423293"/>
            <a:ext cx="1296143" cy="3240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18784" y="1248747"/>
            <a:ext cx="6333800" cy="44422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ПРЕИМУЩЕСТВА ОНЛАЙН-ЗАНЯТИЙ: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Достоверная и актуальная информация от Банка России.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Взаимодействие с лектором в режиме реального времени.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Участники </a:t>
            </a:r>
            <a:r>
              <a:rPr lang="ru-RU" sz="2400" dirty="0"/>
              <a:t>могут выбрать удобную дату и время занятия из расписания.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Занятия доступны </a:t>
            </a:r>
            <a:r>
              <a:rPr lang="ru-RU" sz="2400" dirty="0" smtClean="0"/>
              <a:t>во всех точках России.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1691" y="980728"/>
            <a:ext cx="34563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ТЕМЫ ЗАНЯТИЙ: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Экономия для жизни.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Банковские услуги. Выбираем банк в помощники.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Финансовое мошенничество. Защити себя и свою семью.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5012825"/>
            <a:ext cx="540000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3814378"/>
            <a:ext cx="540000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1888535"/>
            <a:ext cx="540000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2929561"/>
            <a:ext cx="540000" cy="4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57438" y="332656"/>
            <a:ext cx="8439150" cy="324001"/>
          </a:xfrm>
        </p:spPr>
        <p:txBody>
          <a:bodyPr/>
          <a:lstStyle/>
          <a:p>
            <a:r>
              <a:rPr lang="ru-RU" b="1" dirty="0" err="1" smtClean="0"/>
              <a:t>ПенсионФГ</a:t>
            </a:r>
            <a:r>
              <a:rPr lang="ru-RU" dirty="0" smtClean="0"/>
              <a:t> </a:t>
            </a:r>
            <a:r>
              <a:rPr lang="ru-RU" dirty="0"/>
              <a:t>– онлайн-занятия по финансовой грамотности для пенсионеров и </a:t>
            </a:r>
            <a:r>
              <a:rPr lang="ru-RU" dirty="0" smtClean="0"/>
              <a:t>соцработников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5409220"/>
            <a:ext cx="12192000" cy="144878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472311" y="4941168"/>
            <a:ext cx="1152128" cy="792088"/>
          </a:xfrm>
          <a:prstGeom prst="triangle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5653697"/>
            <a:ext cx="11593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Принять участие в онлайн-занятиях могут </a:t>
            </a:r>
            <a:r>
              <a:rPr lang="ru-RU" sz="2000" dirty="0" smtClean="0"/>
              <a:t>граждане, </a:t>
            </a:r>
            <a:r>
              <a:rPr lang="ru-RU" sz="2000" dirty="0"/>
              <a:t>имеющие </a:t>
            </a:r>
            <a:r>
              <a:rPr lang="ru-RU" sz="2000" dirty="0" smtClean="0"/>
              <a:t>компьютер с доступом </a:t>
            </a:r>
            <a:r>
              <a:rPr lang="ru-RU" sz="2000" dirty="0"/>
              <a:t>в </a:t>
            </a:r>
            <a:r>
              <a:rPr lang="ru-RU" sz="2000" dirty="0" smtClean="0"/>
              <a:t>Интернет. При организации </a:t>
            </a:r>
            <a:r>
              <a:rPr lang="ru-RU" sz="2000" smtClean="0"/>
              <a:t>групповых занятий также </a:t>
            </a:r>
            <a:r>
              <a:rPr lang="ru-RU" sz="2000" dirty="0" smtClean="0"/>
              <a:t>необходимо устройство </a:t>
            </a:r>
            <a:r>
              <a:rPr lang="ru-RU" sz="2000" dirty="0"/>
              <a:t>для вывода изображения на экран </a:t>
            </a:r>
            <a:r>
              <a:rPr lang="ru-RU" sz="2000" dirty="0" smtClean="0"/>
              <a:t>(</a:t>
            </a:r>
            <a:r>
              <a:rPr lang="ru-RU" sz="2000" dirty="0"/>
              <a:t>проектор, интерактивная доска и т.п.) и звука.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3386" y="1043744"/>
            <a:ext cx="11325225" cy="606994"/>
          </a:xfrm>
        </p:spPr>
        <p:txBody>
          <a:bodyPr/>
          <a:lstStyle/>
          <a:p>
            <a:r>
              <a:rPr lang="ru-RU" sz="2400" b="1" dirty="0">
                <a:solidFill>
                  <a:srgbClr val="FFB224"/>
                </a:solidFill>
              </a:rPr>
              <a:t>КАК ПРИНЯТЬ УЧАСТИЕ?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201754" y="3313396"/>
            <a:ext cx="3703956" cy="1062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Выбрать: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1) тему занятия,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2) дату и время,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3) пройти регистрацию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на сайте </a:t>
            </a:r>
            <a:r>
              <a:rPr lang="en-US" sz="2200" b="1" dirty="0" err="1" smtClean="0">
                <a:solidFill>
                  <a:srgbClr val="FF9933"/>
                </a:solidFill>
              </a:rPr>
              <a:t>pensionfg</a:t>
            </a:r>
            <a:r>
              <a:rPr lang="ru-RU" sz="2200" b="1" dirty="0">
                <a:solidFill>
                  <a:srgbClr val="FF9933"/>
                </a:solidFill>
              </a:rPr>
              <a:t>.</a:t>
            </a:r>
            <a:r>
              <a:rPr lang="ru-RU" sz="2200" b="1" dirty="0" err="1">
                <a:solidFill>
                  <a:srgbClr val="FF9933"/>
                </a:solidFill>
              </a:rPr>
              <a:t>ru</a:t>
            </a:r>
            <a:endParaRPr lang="ru-RU" sz="2200" b="1" dirty="0">
              <a:solidFill>
                <a:srgbClr val="FF9933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3459044" y="3429002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/>
              <a:t>Принять </a:t>
            </a:r>
            <a:r>
              <a:rPr lang="ru-RU" sz="2000" dirty="0"/>
              <a:t>участие в </a:t>
            </a:r>
            <a:r>
              <a:rPr lang="ru-RU" sz="2000" dirty="0" smtClean="0"/>
              <a:t>занятии (индивидуально, группой)</a:t>
            </a:r>
            <a:endParaRPr lang="ru-RU" sz="200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6365346" y="3429001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/>
              <a:t>В ответ на запрос о предоставлении отзыва отправить заполненную форму</a:t>
            </a:r>
            <a:endParaRPr lang="ru-RU" sz="2000" b="1" dirty="0">
              <a:solidFill>
                <a:srgbClr val="E8378B"/>
              </a:solidFill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9328681" y="3429000"/>
            <a:ext cx="2599968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После обработки отзыва </a:t>
            </a:r>
            <a:r>
              <a:rPr lang="ru-RU" sz="2000" dirty="0" smtClean="0"/>
              <a:t>участник получает электронный сертификат </a:t>
            </a:r>
            <a:endParaRPr lang="ru-RU" sz="2000" b="1" dirty="0">
              <a:solidFill>
                <a:srgbClr val="E8378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63657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10" y="1763657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56" y="1772976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763657"/>
            <a:ext cx="1440000" cy="1440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2357438" y="2483657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46246" y="2492976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473596" y="2481083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6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4EB27-9ADE-42C2-9A98-47F5822B2EE7}" type="slidenum">
              <a:rPr lang="ru-RU" b="0" smtClean="0">
                <a:solidFill>
                  <a:schemeClr val="tx2"/>
                </a:solidFill>
              </a:rPr>
              <a:pPr/>
              <a:t>7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000" y="2435591"/>
            <a:ext cx="38807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При наличии вопросов обращайтесь </a:t>
            </a:r>
            <a:r>
              <a:rPr lang="ru-RU" sz="2500" dirty="0" smtClean="0">
                <a:solidFill>
                  <a:schemeClr val="bg1"/>
                </a:solidFill>
              </a:rPr>
              <a:t>на </a:t>
            </a:r>
          </a:p>
          <a:p>
            <a:pPr algn="ctr"/>
            <a:r>
              <a:rPr lang="ru-RU" sz="2500" dirty="0" smtClean="0">
                <a:solidFill>
                  <a:schemeClr val="bg1"/>
                </a:solidFill>
              </a:rPr>
              <a:t>e-</a:t>
            </a:r>
            <a:r>
              <a:rPr lang="ru-RU" sz="2500" dirty="0" err="1" smtClean="0">
                <a:solidFill>
                  <a:schemeClr val="bg1"/>
                </a:solidFill>
              </a:rPr>
              <a:t>mail</a:t>
            </a:r>
            <a:r>
              <a:rPr lang="ru-RU" sz="2500" dirty="0">
                <a:solidFill>
                  <a:schemeClr val="bg1"/>
                </a:solidFill>
              </a:rPr>
              <a:t>: </a:t>
            </a:r>
            <a:r>
              <a:rPr lang="en-US" sz="2500" b="1" dirty="0" err="1">
                <a:solidFill>
                  <a:schemeClr val="bg1"/>
                </a:solidFill>
              </a:rPr>
              <a:t>helpfg</a:t>
            </a:r>
            <a:r>
              <a:rPr lang="ru-RU" sz="2500" b="1" dirty="0">
                <a:solidFill>
                  <a:schemeClr val="bg1"/>
                </a:solidFill>
              </a:rPr>
              <a:t>@cbr.ru</a:t>
            </a:r>
          </a:p>
        </p:txBody>
      </p:sp>
      <p:sp>
        <p:nvSpPr>
          <p:cNvPr id="12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 txBox="1">
            <a:spLocks/>
          </p:cNvSpPr>
          <p:nvPr/>
        </p:nvSpPr>
        <p:spPr>
          <a:xfrm>
            <a:off x="3791744" y="353534"/>
            <a:ext cx="7632848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err="1" smtClean="0">
                <a:solidFill>
                  <a:schemeClr val="tx2"/>
                </a:solidFill>
              </a:rPr>
              <a:t>ПенсионФГ</a:t>
            </a:r>
            <a:r>
              <a:rPr lang="ru-RU" sz="1200" dirty="0" smtClean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– онлайн-занятия по финансовой грамотности для пенсионеров и </a:t>
            </a:r>
            <a:r>
              <a:rPr lang="ru-RU" sz="1200" dirty="0" smtClean="0">
                <a:solidFill>
                  <a:schemeClr val="tx2"/>
                </a:solidFill>
              </a:rPr>
              <a:t>соцработников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1864" y="2358647"/>
            <a:ext cx="61722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Регистрация и расписание 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онлайн-занятий на сайте </a:t>
            </a:r>
            <a:r>
              <a:rPr lang="en-US" sz="5000" b="1" dirty="0" err="1" smtClean="0">
                <a:solidFill>
                  <a:srgbClr val="FF9933"/>
                </a:solidFill>
              </a:rPr>
              <a:t>pensionfg</a:t>
            </a:r>
            <a:r>
              <a:rPr lang="ru-RU" sz="5000" b="1" dirty="0">
                <a:solidFill>
                  <a:srgbClr val="FF9933"/>
                </a:solidFill>
              </a:rPr>
              <a:t>.</a:t>
            </a:r>
            <a:r>
              <a:rPr lang="ru-RU" sz="5000" b="1" dirty="0" err="1">
                <a:solidFill>
                  <a:srgbClr val="FF9933"/>
                </a:solidFill>
              </a:rPr>
              <a:t>ru</a:t>
            </a:r>
            <a:endParaRPr lang="ru-RU" sz="3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98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53CCCCADF644845B44679F97B4379F0" ma:contentTypeVersion="0" ma:contentTypeDescription="Создание документа." ma:contentTypeScope="" ma:versionID="ef47a5b501aada306549bc583c7466f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2F2C4B-7588-4E2D-BE12-CB9236ACE0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F23B325-0B0D-4C05-9884-135B958DE8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9CCFE2-ACFF-4CFC-AF6B-08A6EBE99996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13398</TotalTime>
  <Words>433</Words>
  <Application>Microsoft Office PowerPoint</Application>
  <PresentationFormat>Произвольный</PresentationFormat>
  <Paragraphs>61</Paragraphs>
  <Slides>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Тема Office</vt:lpstr>
      <vt:lpstr>CBRF Lavender ENG</vt:lpstr>
      <vt:lpstr>1_CBRF Lavender ENG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ПРИНЯТЬ УЧАСТИЕ?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Belikova ZV.</cp:lastModifiedBy>
  <cp:revision>491</cp:revision>
  <cp:lastPrinted>2020-01-29T11:04:33Z</cp:lastPrinted>
  <dcterms:created xsi:type="dcterms:W3CDTF">2018-11-05T17:34:13Z</dcterms:created>
  <dcterms:modified xsi:type="dcterms:W3CDTF">2021-10-11T13:13:46Z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0x010100653CCCCADF644845B44679F97B4379F0</vt:lpwstr>
  </property>
</Properties>
</file>