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92" r:id="rId2"/>
    <p:sldId id="264" r:id="rId3"/>
    <p:sldId id="277" r:id="rId4"/>
    <p:sldId id="276" r:id="rId5"/>
    <p:sldId id="291" r:id="rId6"/>
    <p:sldId id="273" r:id="rId7"/>
    <p:sldId id="293" r:id="rId8"/>
    <p:sldId id="269" r:id="rId9"/>
    <p:sldId id="270" r:id="rId10"/>
    <p:sldId id="274" r:id="rId11"/>
  </p:sldIdLst>
  <p:sldSz cx="9144000" cy="5143500" type="screen16x9"/>
  <p:notesSz cx="6858000" cy="9144000"/>
  <p:defaultTextStyle>
    <a:defPPr>
      <a:defRPr lang="ru-RU"/>
    </a:defPPr>
    <a:lvl1pPr marL="0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35784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715691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07353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1431380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178922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2147068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2504914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2862758" algn="l" defTabSz="71569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Макаров" initials="СМ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26A"/>
    <a:srgbClr val="C48355"/>
    <a:srgbClr val="22AE8B"/>
    <a:srgbClr val="E3B758"/>
    <a:srgbClr val="9CC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5" autoAdjust="0"/>
    <p:restoredTop sz="79122" autoAdjust="0"/>
  </p:normalViewPr>
  <p:slideViewPr>
    <p:cSldViewPr snapToGrid="0" snapToObjects="1">
      <p:cViewPr varScale="1">
        <p:scale>
          <a:sx n="113" d="100"/>
          <a:sy n="113" d="100"/>
        </p:scale>
        <p:origin x="176" y="552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2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AA5FD-6416-8B43-B534-4CEED3FC145A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16957-0D3F-A641-AD3B-F89F6BB6B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A1032-F19B-394A-AC89-AF79A2DEAF8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DE03-F6DB-C04A-B21D-8F569365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0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4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691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53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380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22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068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4914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2758" algn="l" defTabSz="715691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200"/>
              </a:spcBef>
            </a:pPr>
            <a:r>
              <a:rPr lang="ru-RU" sz="2400" b="1" i="1" dirty="0"/>
              <a:t>Государственная Программа «Финансовая грамотность на рабочем месте» </a:t>
            </a:r>
            <a:r>
              <a:rPr lang="ru-RU" sz="2400" b="0" i="1" dirty="0"/>
              <a:t>реализуется  в </a:t>
            </a:r>
            <a:r>
              <a:rPr lang="ru-RU" sz="2400" i="1" dirty="0">
                <a:solidFill>
                  <a:schemeClr val="accent1"/>
                </a:solidFill>
              </a:rPr>
              <a:t>рамках</a:t>
            </a:r>
            <a:endParaRPr lang="en-US" sz="2400" i="1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sz="2400" i="1" dirty="0">
                <a:solidFill>
                  <a:schemeClr val="accent1"/>
                </a:solidFill>
              </a:rPr>
              <a:t>Проекта Минфина России «Содействие повышению уровня финансовой грамотности населения и развитию финансового образования</a:t>
            </a:r>
            <a:endParaRPr lang="en-US" sz="2400" i="1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sz="2400" i="1" dirty="0">
                <a:solidFill>
                  <a:schemeClr val="accent1"/>
                </a:solidFill>
              </a:rPr>
              <a:t>в Российской Федерации»</a:t>
            </a:r>
            <a:endParaRPr lang="en-US" sz="2400" i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0" i="1" dirty="0"/>
              <a:t>Способствует: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0" i="1" dirty="0"/>
              <a:t>1. Улучшению финансового благополучия уязвимого</a:t>
            </a:r>
            <a:br>
              <a:rPr lang="ru-RU" sz="2400" b="0" i="1" dirty="0"/>
            </a:br>
            <a:r>
              <a:rPr lang="ru-RU" sz="2400" b="0" i="1" dirty="0"/>
              <a:t>работающего населения с низкими доходами</a:t>
            </a:r>
            <a:endParaRPr lang="en-US" sz="2400" b="0" i="1" dirty="0"/>
          </a:p>
          <a:p>
            <a:endParaRPr lang="ru-RU" altLang="ru-RU" sz="2400" b="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0" i="1" dirty="0"/>
              <a:t>2. Повышению лояльности населения</a:t>
            </a:r>
            <a:endParaRPr lang="en-US" sz="2400" b="0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0" i="1" dirty="0"/>
              <a:t>и увеличению налоговых поступлений в бюджет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/>
          </a:p>
          <a:p>
            <a:endParaRPr lang="ru-RU" altLang="ru-RU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635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635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A3024-B26A-4CBB-A209-B1282B7AC9B9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4635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83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3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538" marR="0" lvl="0" indent="-236538" algn="l" defTabSz="715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/>
              <a:t>В основе многих семейных и трудовых конфликтов лежат финансовые проблемы.</a:t>
            </a:r>
          </a:p>
          <a:p>
            <a:pPr marL="236538" marR="0" lvl="0" indent="-236538" algn="l" defTabSz="715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/>
              <a:t>Чья это проблема? </a:t>
            </a:r>
          </a:p>
          <a:p>
            <a:pPr marL="236538" marR="0" lvl="0" indent="-236538" algn="l" defTabSz="715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/>
              <a:t>Каждого отдельного человека, попавшего в трудную ситуацию или она становится проблемой работодателя, общества и государства?!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ru-RU" b="1" i="1" dirty="0">
                <a:solidFill>
                  <a:schemeClr val="accent1"/>
                </a:solidFill>
              </a:rPr>
              <a:t>Государственное участие. </a:t>
            </a:r>
            <a:r>
              <a:rPr lang="ru-RU" i="1" dirty="0">
                <a:solidFill>
                  <a:schemeClr val="accent1"/>
                </a:solidFill>
              </a:rPr>
              <a:t>Программа проводится в рамках Проекта Минфина России</a:t>
            </a:r>
          </a:p>
          <a:p>
            <a:pPr>
              <a:spcBef>
                <a:spcPts val="200"/>
              </a:spcBef>
            </a:pPr>
            <a:endParaRPr lang="ru-RU" i="1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b="1" i="1" dirty="0">
                <a:solidFill>
                  <a:schemeClr val="accent1"/>
                </a:solidFill>
              </a:rPr>
              <a:t>Социальная ответственность. </a:t>
            </a:r>
            <a:r>
              <a:rPr lang="ru-RU" i="1" dirty="0">
                <a:solidFill>
                  <a:schemeClr val="accent1"/>
                </a:solidFill>
              </a:rPr>
              <a:t>Улучшение системы социальной ответственности предприятия перед сотрудниками, включение в существующую систему мотивации и поощрений и программы </a:t>
            </a:r>
            <a:r>
              <a:rPr lang="en-US" i="1" dirty="0">
                <a:solidFill>
                  <a:schemeClr val="accent1"/>
                </a:solidFill>
              </a:rPr>
              <a:t>well being</a:t>
            </a:r>
          </a:p>
          <a:p>
            <a:pPr>
              <a:spcBef>
                <a:spcPts val="200"/>
              </a:spcBef>
            </a:pPr>
            <a:endParaRPr lang="en-US" i="1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i="1" dirty="0">
                <a:solidFill>
                  <a:schemeClr val="accent1"/>
                </a:solidFill>
              </a:rPr>
              <a:t>Бесплатные мероприятия. </a:t>
            </a:r>
            <a:r>
              <a:rPr lang="ru-RU" i="1" dirty="0">
                <a:solidFill>
                  <a:schemeClr val="accent1"/>
                </a:solidFill>
              </a:rPr>
              <a:t>Не требуется финансовых затрат со стороны предприятия и бесплатно для сотрудников. Подобные курсы могут стоить до 10.000 рублей на человека х 100 сотрудников = 1.000.000 рублей</a:t>
            </a:r>
            <a:endParaRPr lang="en-US" i="1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en-US" i="1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i="1" dirty="0">
                <a:solidFill>
                  <a:schemeClr val="accent1"/>
                </a:solidFill>
              </a:rPr>
              <a:t>Комплексная программа. </a:t>
            </a:r>
            <a:r>
              <a:rPr lang="ru-RU" i="1" dirty="0">
                <a:solidFill>
                  <a:schemeClr val="accent1"/>
                </a:solidFill>
              </a:rPr>
              <a:t>От семи до десяти актуальных тем по финансовой грамотности в четырех различных форматах. Возможность доработки под потребности вашего предприятия</a:t>
            </a:r>
            <a:endParaRPr lang="en-US" i="1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ru-RU" i="1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i="1" dirty="0">
                <a:solidFill>
                  <a:schemeClr val="accent1"/>
                </a:solidFill>
              </a:rPr>
              <a:t>Создание инфраструктуры. </a:t>
            </a:r>
            <a:r>
              <a:rPr lang="ru-RU" i="1" dirty="0">
                <a:solidFill>
                  <a:schemeClr val="accent1"/>
                </a:solidFill>
              </a:rPr>
              <a:t>Возможность создать на предприятии систему повышения финансовой грамотности сотрудников и их семей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ru-RU" i="1" dirty="0">
                <a:solidFill>
                  <a:schemeClr val="accent1"/>
                </a:solidFill>
              </a:rPr>
              <a:t>для снижения социальной напряженности повышения лояльности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CB380-D0B1-4571-B615-68705C205CB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6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866615" y="5279505"/>
            <a:ext cx="5463910" cy="50001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l" defTabSz="715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/>
              <a:t>Достигается как краткосрочный эффект (тактика «быстрые победы») для поддержания мотивации продолжать так и долгосрочная польза, </a:t>
            </a:r>
          </a:p>
          <a:p>
            <a:pPr marL="236538" marR="0" lvl="0" indent="-236538" algn="l" defTabSz="715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/>
              <a:t>когда достигается замена на правильные паттерны ответственного финансового поведения взрослого работающего населения </a:t>
            </a:r>
          </a:p>
          <a:p>
            <a:pPr marL="236538" indent="-236538" eaLnBrk="1" hangingPunct="1"/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8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None/>
            </a:pPr>
            <a:r>
              <a:rPr lang="ru-RU" sz="1000" i="1" dirty="0">
                <a:solidFill>
                  <a:schemeClr val="accent1"/>
                </a:solidFill>
              </a:rPr>
              <a:t>Используются все форматы:</a:t>
            </a:r>
          </a:p>
          <a:p>
            <a:pPr marL="171450" marR="0" lvl="0" indent="-171450" algn="l" defTabSz="715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50" b="1" i="1" dirty="0">
                <a:solidFill>
                  <a:schemeClr val="accent1"/>
                </a:solidFill>
              </a:rPr>
              <a:t>Очные мероприятия. </a:t>
            </a:r>
            <a:r>
              <a:rPr lang="ru-RU" sz="1000" i="1" dirty="0">
                <a:solidFill>
                  <a:schemeClr val="accent1"/>
                </a:solidFill>
              </a:rPr>
              <a:t>Семинары в группах на территории работодателя, продолжительность мероприятия 2-3 часа на все темы</a:t>
            </a:r>
          </a:p>
          <a:p>
            <a:pPr marL="171450" marR="0" lvl="0" indent="-171450" algn="l" defTabSz="715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50" b="1" i="1" dirty="0">
                <a:solidFill>
                  <a:schemeClr val="accent1"/>
                </a:solidFill>
              </a:rPr>
              <a:t>Онлайн мероприятия. </a:t>
            </a:r>
            <a:r>
              <a:rPr lang="ru-RU" sz="1000" i="1" dirty="0">
                <a:solidFill>
                  <a:schemeClr val="accent1"/>
                </a:solidFill>
              </a:rPr>
              <a:t>Серия 30-ти минутных занятий в виде вебинаров в онлайн трансляции или изучение видеоматериалов.</a:t>
            </a:r>
          </a:p>
          <a:p>
            <a:pPr marL="171450" marR="0" lvl="0" indent="-171450" algn="l" defTabSz="715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50" b="1" i="1" dirty="0">
                <a:solidFill>
                  <a:schemeClr val="accent1"/>
                </a:solidFill>
              </a:rPr>
              <a:t>Размещение просветительских материалов. </a:t>
            </a:r>
            <a:r>
              <a:rPr lang="ru-RU" sz="1000" i="1" dirty="0">
                <a:solidFill>
                  <a:schemeClr val="accent1"/>
                </a:solidFill>
              </a:rPr>
              <a:t> Рассылка и размещение в корпоративных каналах (порталы, электронная почта)</a:t>
            </a:r>
          </a:p>
          <a:p>
            <a:pPr marL="171450" marR="0" lvl="0" indent="-171450" algn="l" defTabSz="715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50" b="1" i="1" dirty="0">
                <a:solidFill>
                  <a:schemeClr val="accent1"/>
                </a:solidFill>
              </a:rPr>
              <a:t>Наставничество.</a:t>
            </a:r>
            <a:r>
              <a:rPr lang="ru-RU" sz="1050" i="1" dirty="0">
                <a:solidFill>
                  <a:schemeClr val="accent1"/>
                </a:solidFill>
              </a:rPr>
              <a:t> </a:t>
            </a:r>
            <a:r>
              <a:rPr lang="ru-RU" sz="1000" i="1" dirty="0">
                <a:solidFill>
                  <a:schemeClr val="accent1"/>
                </a:solidFill>
              </a:rPr>
              <a:t>Малые группы и индивидуальная работа сотрудника</a:t>
            </a:r>
            <a:r>
              <a:rPr lang="en-US" sz="1000" i="1" dirty="0">
                <a:solidFill>
                  <a:schemeClr val="accent1"/>
                </a:solidFill>
              </a:rPr>
              <a:t> </a:t>
            </a:r>
            <a:r>
              <a:rPr lang="ru-RU" sz="1000" i="1" dirty="0">
                <a:solidFill>
                  <a:schemeClr val="accent1"/>
                </a:solidFill>
              </a:rPr>
              <a:t>с наставником-специалистом по всем темам программы с выполнением заданий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000" i="1" dirty="0">
              <a:solidFill>
                <a:schemeClr val="accent1"/>
              </a:solidFill>
            </a:endParaRP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000" i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None/>
            </a:pPr>
            <a:r>
              <a:rPr lang="ru-RU" sz="1000" i="1" dirty="0">
                <a:solidFill>
                  <a:schemeClr val="accent1"/>
                </a:solidFill>
              </a:rPr>
              <a:t>В арсенале:</a:t>
            </a:r>
          </a:p>
          <a:p>
            <a:pPr marL="179388" indent="-1793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000" i="1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accent1"/>
                </a:solidFill>
              </a:rPr>
              <a:t>Презентации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endParaRPr lang="ru-RU" sz="1000" i="1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accent1"/>
                </a:solidFill>
              </a:rPr>
              <a:t>Теоретические материалы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endParaRPr lang="ru-RU" sz="1000" i="1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accent1"/>
                </a:solidFill>
              </a:rPr>
              <a:t>Памятки для печати или рассылки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endParaRPr lang="ru-RU" sz="1000" i="1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accent1"/>
                </a:solidFill>
              </a:rPr>
              <a:t>Раздаточные материалы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endParaRPr lang="ru-RU" sz="1000" i="1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accent1"/>
                </a:solidFill>
              </a:rPr>
              <a:t>Статьи для портала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endParaRPr lang="ru-RU" sz="1000" i="1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accent1"/>
                </a:solidFill>
              </a:rPr>
              <a:t>Тестовые вопросы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endParaRPr lang="ru-RU" sz="1000" i="1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accent1"/>
                </a:solidFill>
              </a:rPr>
              <a:t>Домашние задания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endParaRPr lang="ru-RU" sz="1000" i="1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accent1"/>
                </a:solidFill>
              </a:rPr>
              <a:t>Ссылки на дополнительные материалы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endParaRPr lang="ru-RU" sz="1000" i="1" dirty="0">
              <a:solidFill>
                <a:schemeClr val="accent1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•"/>
            </a:pPr>
            <a:r>
              <a:rPr lang="ru-RU" sz="1000" i="1" dirty="0">
                <a:solidFill>
                  <a:schemeClr val="accent1"/>
                </a:solidFill>
              </a:rPr>
              <a:t>Анонсы для приглашения и вовлечения сотрудников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8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0" dirty="0"/>
              <a:t>Программа реализуется при </a:t>
            </a:r>
            <a:r>
              <a:rPr lang="ru-RU" i="1" dirty="0"/>
              <a:t> поддержке федерального института развития и крупнейшего в России объединения работодателей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48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i="1" dirty="0"/>
              <a:t>По итогам апробации получена позитивная обратная связь от корпоративного сектора и представителей большого бизнеса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19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Показатели Программы будут достигнуты в течение следующего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DAF4E-319C-43CF-A191-27A03EF954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643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ru-RU" dirty="0"/>
              <a:t>РОИВ - региональные органы исполнительной власти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DE03-F6DB-C04A-B21D-8F5693651F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1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609" y="1596630"/>
            <a:ext cx="6858000" cy="619445"/>
          </a:xfrm>
        </p:spPr>
        <p:txBody>
          <a:bodyPr anchor="t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9" y="2446229"/>
            <a:ext cx="4093815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6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35783DD-8495-49C1-BEBC-99AF7A298B4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08" userDrawn="1">
          <p15:clr>
            <a:srgbClr val="FBAE40"/>
          </p15:clr>
        </p15:guide>
        <p15:guide id="4" orient="horz" pos="3040" userDrawn="1">
          <p15:clr>
            <a:srgbClr val="FBAE40"/>
          </p15:clr>
        </p15:guide>
        <p15:guide id="5" pos="251" userDrawn="1">
          <p15:clr>
            <a:srgbClr val="FBAE40"/>
          </p15:clr>
        </p15:guide>
        <p15:guide id="6" pos="5498" userDrawn="1">
          <p15:clr>
            <a:srgbClr val="FBAE40"/>
          </p15:clr>
        </p15:guide>
        <p15:guide id="7" pos="1037" userDrawn="1">
          <p15:clr>
            <a:srgbClr val="FBAE40"/>
          </p15:clr>
        </p15:guide>
        <p15:guide id="8" pos="1141" userDrawn="1">
          <p15:clr>
            <a:srgbClr val="FBAE40"/>
          </p15:clr>
        </p15:guide>
        <p15:guide id="9" pos="1938" userDrawn="1">
          <p15:clr>
            <a:srgbClr val="FBAE40"/>
          </p15:clr>
        </p15:guide>
        <p15:guide id="10" pos="2827" userDrawn="1">
          <p15:clr>
            <a:srgbClr val="FBAE40"/>
          </p15:clr>
        </p15:guide>
        <p15:guide id="11" pos="2929" userDrawn="1">
          <p15:clr>
            <a:srgbClr val="FBAE40"/>
          </p15:clr>
        </p15:guide>
        <p15:guide id="12" pos="3714" userDrawn="1">
          <p15:clr>
            <a:srgbClr val="FBAE40"/>
          </p15:clr>
        </p15:guide>
        <p15:guide id="13" pos="3831" userDrawn="1">
          <p15:clr>
            <a:srgbClr val="FBAE40"/>
          </p15:clr>
        </p15:guide>
        <p15:guide id="14" pos="4606" userDrawn="1">
          <p15:clr>
            <a:srgbClr val="FBAE40"/>
          </p15:clr>
        </p15:guide>
        <p15:guide id="15" pos="4717" userDrawn="1">
          <p15:clr>
            <a:srgbClr val="FBAE40"/>
          </p15:clr>
        </p15:guide>
        <p15:guide id="16" pos="20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3399923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677" y="1274268"/>
            <a:ext cx="4330752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8" y="273736"/>
            <a:ext cx="2160381" cy="4752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4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8" y="265070"/>
            <a:ext cx="2169157" cy="47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9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4561188" cy="609600"/>
          </a:xfrm>
        </p:spPr>
        <p:txBody>
          <a:bodyPr anchor="t">
            <a:normAutofit/>
          </a:bodyPr>
          <a:lstStyle>
            <a:lvl1pPr>
              <a:defRPr sz="24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960606"/>
            <a:ext cx="4561188" cy="2314832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0609" y="1596630"/>
            <a:ext cx="6858000" cy="619445"/>
          </a:xfrm>
        </p:spPr>
        <p:txBody>
          <a:bodyPr anchor="t">
            <a:normAutofit/>
          </a:bodyPr>
          <a:lstStyle>
            <a:lvl1pPr algn="l">
              <a:defRPr sz="35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9" y="2446229"/>
            <a:ext cx="4093815" cy="12418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" y="273736"/>
            <a:ext cx="2160381" cy="47528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6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8">
          <p15:clr>
            <a:srgbClr val="FBAE40"/>
          </p15:clr>
        </p15:guide>
        <p15:guide id="4" orient="horz" pos="3040">
          <p15:clr>
            <a:srgbClr val="FBAE40"/>
          </p15:clr>
        </p15:guide>
        <p15:guide id="5" pos="251">
          <p15:clr>
            <a:srgbClr val="FBAE40"/>
          </p15:clr>
        </p15:guide>
        <p15:guide id="6" pos="5498">
          <p15:clr>
            <a:srgbClr val="FBAE40"/>
          </p15:clr>
        </p15:guide>
        <p15:guide id="7" pos="1037">
          <p15:clr>
            <a:srgbClr val="FBAE40"/>
          </p15:clr>
        </p15:guide>
        <p15:guide id="8" pos="1141">
          <p15:clr>
            <a:srgbClr val="FBAE40"/>
          </p15:clr>
        </p15:guide>
        <p15:guide id="9" pos="1938">
          <p15:clr>
            <a:srgbClr val="FBAE40"/>
          </p15:clr>
        </p15:guide>
        <p15:guide id="10" pos="2827">
          <p15:clr>
            <a:srgbClr val="FBAE40"/>
          </p15:clr>
        </p15:guide>
        <p15:guide id="11" pos="2929">
          <p15:clr>
            <a:srgbClr val="FBAE40"/>
          </p15:clr>
        </p15:guide>
        <p15:guide id="12" pos="3714">
          <p15:clr>
            <a:srgbClr val="FBAE40"/>
          </p15:clr>
        </p15:guide>
        <p15:guide id="13" pos="3831">
          <p15:clr>
            <a:srgbClr val="FBAE40"/>
          </p15:clr>
        </p15:guide>
        <p15:guide id="14" pos="4606">
          <p15:clr>
            <a:srgbClr val="FBAE40"/>
          </p15:clr>
        </p15:guide>
        <p15:guide id="15" pos="4717">
          <p15:clr>
            <a:srgbClr val="FBAE40"/>
          </p15:clr>
        </p15:guide>
        <p15:guide id="16" pos="20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F530-0402-2D40-8BF8-8FBB55828CE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F40-0215-844F-BC68-BCBFFD46CC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374" y="1144931"/>
            <a:ext cx="7886700" cy="609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74" y="1960605"/>
            <a:ext cx="4012214" cy="259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F530-0402-2D40-8BF8-8FBB55828CE0}" type="datetimeFigureOut">
              <a:rPr lang="ru-RU" smtClean="0"/>
              <a:pPr/>
              <a:t>11.12.2019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3F40-0215-844F-BC68-BCBFFD46CC5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7BCAF0B-D79B-45C7-8F1E-A424B2C04C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/>
          <a:stretch/>
        </p:blipFill>
        <p:spPr bwMode="auto">
          <a:xfrm>
            <a:off x="6894688" y="240612"/>
            <a:ext cx="576972" cy="5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7" r:id="rId3"/>
    <p:sldLayoutId id="2147483686" r:id="rId4"/>
    <p:sldLayoutId id="2147483688" r:id="rId5"/>
    <p:sldLayoutId id="2147483689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FontTx/>
        <a:buNone/>
        <a:defRPr sz="2400" b="1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49" userDrawn="1">
          <p15:clr>
            <a:srgbClr val="F26B43"/>
          </p15:clr>
        </p15:guide>
        <p15:guide id="4" orient="horz" pos="917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xn--o1aabe.xn--p1ai/" TargetMode="External"/><Relationship Id="rId3" Type="http://schemas.openxmlformats.org/officeDocument/2006/relationships/hyperlink" Target="http://ncfg.ru/" TargetMode="External"/><Relationship Id="rId7" Type="http://schemas.openxmlformats.org/officeDocument/2006/relationships/hyperlink" Target="https://www.minfin.ru/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7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1.wdp"/><Relationship Id="rId3" Type="http://schemas.openxmlformats.org/officeDocument/2006/relationships/image" Target="../media/image29.jpg"/><Relationship Id="rId7" Type="http://schemas.microsoft.com/office/2007/relationships/hdphoto" Target="../media/hdphoto8.wdp"/><Relationship Id="rId12" Type="http://schemas.openxmlformats.org/officeDocument/2006/relationships/image" Target="../media/image34.png"/><Relationship Id="rId17" Type="http://schemas.microsoft.com/office/2007/relationships/hdphoto" Target="../media/hdphoto13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9.wdp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0610" y="1197401"/>
            <a:ext cx="6858000" cy="1671005"/>
          </a:xfrm>
        </p:spPr>
        <p:txBody>
          <a:bodyPr>
            <a:normAutofit/>
          </a:bodyPr>
          <a:lstStyle/>
          <a:p>
            <a:r>
              <a:rPr lang="ru-RU" sz="3400" dirty="0"/>
              <a:t>Повышение финансовой грамотности сотрудников предприятий: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0609" y="3337002"/>
            <a:ext cx="8690263" cy="16136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Улучшает финансовое благополучие работающего населения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Повышает лояльность сотрудников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и эффективность бизнеса</a:t>
            </a:r>
          </a:p>
          <a:p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4104" y="3343572"/>
            <a:ext cx="213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4104" y="4064244"/>
            <a:ext cx="213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63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КОНТАКТЫ: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609" y="2446229"/>
            <a:ext cx="6558511" cy="1887878"/>
          </a:xfrm>
        </p:spPr>
        <p:txBody>
          <a:bodyPr>
            <a:normAutofit/>
          </a:bodyPr>
          <a:lstStyle/>
          <a:p>
            <a:r>
              <a:rPr lang="ru-RU" sz="1800" dirty="0"/>
              <a:t>Зинзирова Валерия, </a:t>
            </a:r>
            <a:br>
              <a:rPr lang="ru-RU" sz="1800" dirty="0"/>
            </a:br>
            <a:r>
              <a:rPr lang="ru-RU" sz="1800" dirty="0"/>
              <a:t>администратор программы</a:t>
            </a:r>
            <a:endParaRPr lang="en-US" sz="1800" dirty="0"/>
          </a:p>
          <a:p>
            <a:endParaRPr lang="ru-RU" sz="1800" dirty="0"/>
          </a:p>
          <a:p>
            <a:r>
              <a:rPr lang="ru-RU" sz="1800" dirty="0"/>
              <a:t>Тел: 	+7 (499) 501 11 73 - офис</a:t>
            </a:r>
            <a:br>
              <a:rPr lang="ru-RU" sz="1800" dirty="0"/>
            </a:br>
            <a:r>
              <a:rPr lang="ru-RU" sz="1800" dirty="0"/>
              <a:t>	+7 (963) 573 76 27 – мобильный</a:t>
            </a:r>
            <a:endParaRPr lang="en-US" sz="1800" dirty="0"/>
          </a:p>
          <a:p>
            <a:r>
              <a:rPr lang="ru-RU" sz="1800" dirty="0"/>
              <a:t>Почта: </a:t>
            </a:r>
            <a:r>
              <a:rPr lang="en-US" sz="1800" dirty="0"/>
              <a:t>zvs@ncfg.ru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3708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2862926"/>
            <a:ext cx="4572000" cy="2280574"/>
          </a:xfrm>
          <a:prstGeom prst="rect">
            <a:avLst/>
          </a:prstGeom>
          <a:gradFill>
            <a:gsLst>
              <a:gs pos="100000">
                <a:schemeClr val="accent5">
                  <a:alpha val="44000"/>
                </a:schemeClr>
              </a:gs>
              <a:gs pos="48000">
                <a:schemeClr val="bg1">
                  <a:alpha val="7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5860F2-04D2-46D5-A3AC-16C6264D0B70}"/>
              </a:ext>
            </a:extLst>
          </p:cNvPr>
          <p:cNvSpPr/>
          <p:nvPr/>
        </p:nvSpPr>
        <p:spPr>
          <a:xfrm>
            <a:off x="296275" y="557496"/>
            <a:ext cx="39504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70% россиян 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постоянно находятся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в состоянии стресса, а треть всего населения </a:t>
            </a:r>
            <a:r>
              <a:rPr lang="en-US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 в состоянии сильного стресса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b="1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~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0% 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стрессов </a:t>
            </a:r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связано с деньгами</a:t>
            </a:r>
            <a:endParaRPr lang="en-US" sz="16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6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и материальным положением, финансовыми проблемами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A6FCFE-5495-4AC7-B22B-6F6876DE9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9886" y="1246874"/>
            <a:ext cx="4211483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dirty="0"/>
              <a:t>Сотрудники в состоянии</a:t>
            </a:r>
            <a:br>
              <a:rPr lang="en-US" sz="1600" dirty="0"/>
            </a:br>
            <a:r>
              <a:rPr lang="ru-RU" sz="1600" dirty="0"/>
              <a:t>финансового стресса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846047" y="1874643"/>
            <a:ext cx="3535809" cy="2267712"/>
          </a:xfrm>
        </p:spPr>
        <p:txBody>
          <a:bodyPr>
            <a:normAutofit/>
          </a:bodyPr>
          <a:lstStyle/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Менее продуктивны на работе и более склонны к прогулам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Имеют больше проблем со здоровьем      чаще болеют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Больше подвержены несчастным случаям</a:t>
            </a:r>
            <a:r>
              <a:rPr lang="en-US" dirty="0">
                <a:solidFill>
                  <a:schemeClr val="accent1"/>
                </a:solidFill>
              </a:rPr>
              <a:t>   </a:t>
            </a:r>
            <a:r>
              <a:rPr lang="ru-RU" dirty="0">
                <a:solidFill>
                  <a:schemeClr val="accent1"/>
                </a:solidFill>
              </a:rPr>
              <a:t> на производстве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Склонны к противоправным действиям</a:t>
            </a:r>
            <a:endParaRPr lang="en-US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Испытывают недовольство работодателем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 властями</a:t>
            </a:r>
          </a:p>
          <a:p>
            <a:pPr marL="171450" indent="-171450"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325935" y="2791341"/>
            <a:ext cx="3258384" cy="1342553"/>
            <a:chOff x="325935" y="2649101"/>
            <a:chExt cx="3258384" cy="134255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325935" y="2649101"/>
              <a:ext cx="1420565" cy="130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0" b="1" spc="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28</a:t>
              </a:r>
            </a:p>
            <a:p>
              <a:endParaRPr lang="en-US" sz="9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Подзаголовок 4"/>
            <p:cNvSpPr txBox="1">
              <a:spLocks/>
            </p:cNvSpPr>
            <p:nvPr/>
          </p:nvSpPr>
          <p:spPr>
            <a:xfrm>
              <a:off x="1497632" y="2855636"/>
              <a:ext cx="2086687" cy="108119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в среднем тратят сотрудники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на решение личных финансовых вопросов,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ru-RU" sz="1000" dirty="0">
                  <a:solidFill>
                    <a:schemeClr val="accent1"/>
                  </a:solidFill>
                </a:rPr>
                <a:t>что ведет к потере производительности всей организации и падению ВРП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343187" y="3622322"/>
              <a:ext cx="14205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ЧАСОВ В МЕСЯЦ</a:t>
              </a:r>
              <a:endParaRPr lang="en-US" sz="9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endParaRPr lang="en-US" sz="900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3" name="Овал 32"/>
          <p:cNvSpPr/>
          <p:nvPr/>
        </p:nvSpPr>
        <p:spPr>
          <a:xfrm>
            <a:off x="1135636" y="1390650"/>
            <a:ext cx="83298" cy="8329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1</a:t>
            </a:r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981581" y="2352040"/>
            <a:ext cx="83298" cy="83298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2</a:t>
            </a:r>
            <a:endParaRPr lang="ru-RU" sz="600" dirty="0">
              <a:solidFill>
                <a:schemeClr val="bg1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96276" y="3978237"/>
            <a:ext cx="4297898" cy="1015664"/>
            <a:chOff x="296276" y="3957917"/>
            <a:chExt cx="4297898" cy="101566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E5860F2-04D2-46D5-A3AC-16C6264D0B70}"/>
                </a:ext>
              </a:extLst>
            </p:cNvPr>
            <p:cNvSpPr/>
            <p:nvPr/>
          </p:nvSpPr>
          <p:spPr>
            <a:xfrm>
              <a:off x="296276" y="3957917"/>
              <a:ext cx="32880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5.000</a:t>
              </a:r>
              <a:r>
                <a:rPr lang="en-US" sz="60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$</a:t>
              </a:r>
              <a:endParaRPr lang="en-US" sz="16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Подзаголовок 4"/>
            <p:cNvSpPr txBox="1">
              <a:spLocks/>
            </p:cNvSpPr>
            <p:nvPr/>
          </p:nvSpPr>
          <p:spPr>
            <a:xfrm>
              <a:off x="2737163" y="4135115"/>
              <a:ext cx="1857011" cy="8384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defPPr>
                <a:defRPr lang="ru-RU"/>
              </a:defPPr>
              <a:lvl1pPr indent="0" defTabSz="6858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000" b="0" i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>
                  <a:latin typeface="Arial" charset="0"/>
                  <a:ea typeface="Arial" charset="0"/>
                  <a:cs typeface="Arial" charset="0"/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>
                  <a:latin typeface="Arial" charset="0"/>
                  <a:ea typeface="Arial" charset="0"/>
                  <a:cs typeface="Arial" charset="0"/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>
                  <a:latin typeface="Arial" charset="0"/>
                  <a:ea typeface="Arial" charset="0"/>
                  <a:cs typeface="Arial" charset="0"/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>
                  <a:latin typeface="Arial" charset="0"/>
                  <a:ea typeface="Arial" charset="0"/>
                  <a:cs typeface="Arial" charset="0"/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ru-RU" b="1" dirty="0">
                  <a:solidFill>
                    <a:schemeClr val="accent2"/>
                  </a:solidFill>
                </a:rPr>
                <a:t>В ГОД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ru-RU" b="1" dirty="0">
                  <a:solidFill>
                    <a:schemeClr val="accent2"/>
                  </a:solidFill>
                </a:rPr>
                <a:t> </a:t>
              </a:r>
              <a:r>
                <a:rPr lang="ru-RU" dirty="0">
                  <a:solidFill>
                    <a:schemeClr val="accent1"/>
                  </a:solidFill>
                </a:rPr>
                <a:t>потеря производительности</a:t>
              </a:r>
            </a:p>
            <a:p>
              <a:r>
                <a:rPr lang="ru-RU" dirty="0">
                  <a:solidFill>
                    <a:schemeClr val="accent1"/>
                  </a:solidFill>
                </a:rPr>
                <a:t>в организациях</a:t>
              </a:r>
            </a:p>
            <a:p>
              <a:r>
                <a:rPr lang="ru-RU" dirty="0">
                  <a:solidFill>
                    <a:schemeClr val="accent1"/>
                  </a:solidFill>
                </a:rPr>
                <a:t>на одного работающего жителя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653865" y="4135115"/>
              <a:ext cx="83298" cy="83298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3</a:t>
              </a:r>
              <a:endParaRPr lang="ru-RU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937204" y="4239564"/>
            <a:ext cx="4280020" cy="553998"/>
            <a:chOff x="4845764" y="4216893"/>
            <a:chExt cx="4280020" cy="553998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9829D39D-075B-49F7-9824-68B5A3289B9A}"/>
                </a:ext>
              </a:extLst>
            </p:cNvPr>
            <p:cNvSpPr/>
            <p:nvPr/>
          </p:nvSpPr>
          <p:spPr>
            <a:xfrm>
              <a:off x="4920629" y="4216893"/>
              <a:ext cx="42051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Согласно доклада Центра демографии и экологии человека Российской</a:t>
              </a:r>
              <a:endParaRPr lang="en-US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академии наук (РАН)</a:t>
              </a:r>
              <a:endParaRPr lang="en-US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Международное онлайн-исследование компании </a:t>
              </a:r>
              <a:r>
                <a:rPr lang="en-US" sz="750" i="1" dirty="0" err="1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GfK</a:t>
              </a:r>
              <a:endParaRPr lang="en-US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ru-RU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Исследование </a:t>
              </a:r>
              <a:r>
                <a:rPr lang="en-US" sz="750" i="1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rPr>
                <a:t>Financial Education and Literacy Advisers (FELA)</a:t>
              </a:r>
              <a:endParaRPr lang="ru-RU" sz="750" i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4845764" y="4278488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1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4845764" y="4485709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2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4845764" y="4616683"/>
              <a:ext cx="110012" cy="110012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3"/>
                  </a:solidFill>
                </a:rPr>
                <a:t>3</a:t>
              </a:r>
              <a:endParaRPr lang="ru-RU" sz="80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67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6"/>
          <a:stretch/>
        </p:blipFill>
        <p:spPr>
          <a:xfrm>
            <a:off x="1" y="0"/>
            <a:ext cx="3092850" cy="51435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rot="10800000">
            <a:off x="3058484" y="4169712"/>
            <a:ext cx="6080169" cy="67598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3058484" y="2708959"/>
            <a:ext cx="6080169" cy="675989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3058485" y="1114577"/>
            <a:ext cx="6080169" cy="807353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4" y="1145059"/>
            <a:ext cx="2243427" cy="18288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Преимущества программы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для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региона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06702" y="1127751"/>
            <a:ext cx="5584898" cy="401574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endParaRPr lang="ru-RU" b="1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Государственное участие</a:t>
            </a:r>
            <a:endParaRPr lang="ru-RU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endParaRPr lang="ru-RU" b="1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endParaRPr lang="ru-RU" b="1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endParaRPr lang="ru-RU" b="1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Социальная ответственность</a:t>
            </a:r>
          </a:p>
          <a:p>
            <a:pPr>
              <a:spcBef>
                <a:spcPts val="200"/>
              </a:spcBef>
            </a:pPr>
            <a:endParaRPr lang="ru-RU" b="1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endParaRPr lang="ru-RU" b="1" dirty="0">
              <a:solidFill>
                <a:schemeClr val="accent1"/>
              </a:solidFill>
            </a:endParaRPr>
          </a:p>
          <a:p>
            <a:pPr>
              <a:spcBef>
                <a:spcPts val="20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Бесплатные мероприятия</a:t>
            </a:r>
          </a:p>
          <a:p>
            <a:pPr lvl="0"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Комплексная программа</a:t>
            </a:r>
          </a:p>
          <a:p>
            <a:pPr lvl="0">
              <a:spcBef>
                <a:spcPts val="200"/>
              </a:spcBef>
            </a:pPr>
            <a:endParaRPr lang="ru-RU" b="1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ru-RU" b="1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endParaRPr lang="ru-RU" dirty="0">
              <a:solidFill>
                <a:schemeClr val="accent1"/>
              </a:solidFill>
            </a:endParaRPr>
          </a:p>
          <a:p>
            <a:pPr lvl="0">
              <a:spcBef>
                <a:spcPts val="200"/>
              </a:spcBef>
            </a:pPr>
            <a:r>
              <a:rPr lang="ru-RU" b="1" dirty="0">
                <a:solidFill>
                  <a:schemeClr val="accent1"/>
                </a:solidFill>
              </a:rPr>
              <a:t>Создание инфраструктуры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51" y="273736"/>
            <a:ext cx="2160381" cy="47528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2723194" y="1208462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723194" y="2004384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723194" y="2726578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723194" y="3456046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723194" y="4197778"/>
            <a:ext cx="619858" cy="6198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04000"/>
                    </a14:imgEffect>
                    <a14:imgEffect>
                      <a14:brightnessContrast bright="-10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5761" y="2082800"/>
            <a:ext cx="385011" cy="385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68" y="2820667"/>
            <a:ext cx="380512" cy="380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09" y="3573449"/>
            <a:ext cx="356382" cy="356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95" y="4298422"/>
            <a:ext cx="369956" cy="36995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2827027" y="2814652"/>
            <a:ext cx="396706" cy="43499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859574" y="1336574"/>
            <a:ext cx="390626" cy="390626"/>
            <a:chOff x="2859574" y="1336574"/>
            <a:chExt cx="390626" cy="39062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100000"/>
                      </a14:imgEffect>
                      <a14:imgEffect>
                        <a14:brightnessContrast contrast="-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574" y="1336574"/>
              <a:ext cx="390626" cy="390626"/>
            </a:xfrm>
            <a:prstGeom prst="rect">
              <a:avLst/>
            </a:prstGeom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2904978" y="1428258"/>
              <a:ext cx="293822" cy="0"/>
            </a:xfrm>
            <a:prstGeom prst="line">
              <a:avLst/>
            </a:prstGeom>
            <a:ln w="12700">
              <a:solidFill>
                <a:srgbClr val="C483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904978" y="1505061"/>
              <a:ext cx="293822" cy="0"/>
            </a:xfrm>
            <a:prstGeom prst="line">
              <a:avLst/>
            </a:prstGeom>
            <a:ln w="12700">
              <a:solidFill>
                <a:srgbClr val="C483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77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3"/>
          <a:stretch/>
        </p:blipFill>
        <p:spPr>
          <a:xfrm>
            <a:off x="1" y="0"/>
            <a:ext cx="3741238" cy="5143500"/>
          </a:xfrm>
          <a:prstGeom prst="rect">
            <a:avLst/>
          </a:prstGeom>
        </p:spPr>
      </p:pic>
      <p:sp>
        <p:nvSpPr>
          <p:cNvPr id="24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28656"/>
            <a:ext cx="2076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Увеличение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налоговых отчислений предприятий-участников Программы и рост ВРП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320" y="4028656"/>
            <a:ext cx="2011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Увеличение </a:t>
            </a: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социальной</a:t>
            </a:r>
            <a:endParaRPr lang="en-US" sz="1200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ответственности </a:t>
            </a: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регионального </a:t>
            </a:r>
          </a:p>
          <a:p>
            <a:pPr marL="0" indent="0" algn="ctr"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бизнеса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848" y="4028656"/>
            <a:ext cx="22574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spcBef>
                <a:spcPts val="1100"/>
              </a:spcBef>
              <a:buNone/>
            </a:pP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Рост </a:t>
            </a:r>
            <a:b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бюджетной обеспеченности населения </a:t>
            </a:r>
            <a:b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200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и рейтинга финансовой грамотности региона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940779" y="1161757"/>
            <a:ext cx="3203221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615962" y="3592396"/>
            <a:ext cx="6528037" cy="287230"/>
          </a:xfrm>
          <a:prstGeom prst="rect">
            <a:avLst/>
          </a:prstGeom>
          <a:gradFill>
            <a:gsLst>
              <a:gs pos="43000">
                <a:schemeClr val="accent5">
                  <a:alpha val="63000"/>
                </a:schemeClr>
              </a:gs>
              <a:gs pos="100000">
                <a:schemeClr val="bg1"/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09088" y="1161757"/>
            <a:ext cx="3203221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373" y="411480"/>
            <a:ext cx="2432735" cy="26746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Что дают программы повышения финансовой грамотности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рабочем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месте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регионам-участникам?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2319" y="1172175"/>
            <a:ext cx="3161682" cy="2434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r>
              <a:rPr lang="ru-RU" b="1" dirty="0">
                <a:solidFill>
                  <a:schemeClr val="accent1"/>
                </a:solidFill>
              </a:rPr>
              <a:t>СОТРУДНИКУ</a:t>
            </a:r>
          </a:p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endParaRPr lang="ru-RU" b="1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Высвобождение времени </a:t>
            </a:r>
            <a:br>
              <a:rPr lang="ru-RU" sz="1100" dirty="0">
                <a:solidFill>
                  <a:schemeClr val="accent1"/>
                </a:solidFill>
              </a:rPr>
            </a:br>
            <a:r>
              <a:rPr lang="ru-RU" sz="1100" dirty="0">
                <a:solidFill>
                  <a:schemeClr val="accent1"/>
                </a:solidFill>
              </a:rPr>
              <a:t>затраченных на  решение личных финансовых проблем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Ощущение финансовой защищенности государством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100" dirty="0">
                <a:solidFill>
                  <a:schemeClr val="accent1"/>
                </a:solidFill>
              </a:rPr>
              <a:t>Снижение тревожности </a:t>
            </a:r>
            <a:br>
              <a:rPr lang="ru-RU" sz="1100" dirty="0">
                <a:solidFill>
                  <a:schemeClr val="accent1"/>
                </a:solidFill>
              </a:rPr>
            </a:br>
            <a:r>
              <a:rPr lang="ru-RU" sz="1100" dirty="0">
                <a:solidFill>
                  <a:schemeClr val="accent1"/>
                </a:solidFill>
              </a:rPr>
              <a:t>и улучшение здоровья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2760428" y="1199539"/>
            <a:ext cx="3051881" cy="2642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9450" indent="-99450" defTabSz="68580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  <a:defRPr sz="12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0" indent="0">
              <a:buNone/>
            </a:pPr>
            <a:r>
              <a:rPr lang="ru-RU" b="1" dirty="0"/>
              <a:t>КОМПАНИИ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sz="1100" dirty="0"/>
              <a:t>Увеличение производительности труда</a:t>
            </a:r>
          </a:p>
          <a:p>
            <a:endParaRPr lang="ru-RU" sz="1100" dirty="0"/>
          </a:p>
          <a:p>
            <a:r>
              <a:rPr lang="ru-RU" sz="1100" dirty="0"/>
              <a:t>Уменьшение «текучки», «больничных»</a:t>
            </a:r>
          </a:p>
          <a:p>
            <a:endParaRPr lang="ru-RU" sz="1100" dirty="0"/>
          </a:p>
          <a:p>
            <a:r>
              <a:rPr lang="ru-RU" sz="1100" dirty="0"/>
              <a:t>Снижение количества трудовых конфликтов</a:t>
            </a:r>
          </a:p>
          <a:p>
            <a:endParaRPr lang="ru-RU" sz="1100" dirty="0"/>
          </a:p>
          <a:p>
            <a:r>
              <a:rPr lang="ru-RU" sz="1100" dirty="0"/>
              <a:t>Снижение вычетов из зарплаты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C7D18916-BB12-4061-B12A-6803B44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557" y="3592396"/>
            <a:ext cx="27388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88900" indent="-88900">
              <a:buFont typeface="Arial" charset="0"/>
              <a:buChar char="•"/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spcBef>
                <a:spcPts val="800"/>
              </a:spcBef>
              <a:buNone/>
            </a:pPr>
            <a:r>
              <a:rPr lang="ru-RU" sz="1400" b="1" i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КОМПЛЕКСНЫЙ РЕЗУЛЬТАТ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273736"/>
            <a:ext cx="2160381" cy="475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23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3588987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5860434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8139752" y="4022643"/>
            <a:ext cx="37714" cy="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25920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8AD9D7-7E46-45E7-BC34-C5980B382C15}"/>
              </a:ext>
            </a:extLst>
          </p:cNvPr>
          <p:cNvSpPr/>
          <p:nvPr/>
        </p:nvSpPr>
        <p:spPr>
          <a:xfrm>
            <a:off x="5552740" y="3098977"/>
            <a:ext cx="3601474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D2B8EB-C899-4994-958D-3C6130913C43}"/>
              </a:ext>
            </a:extLst>
          </p:cNvPr>
          <p:cNvSpPr/>
          <p:nvPr/>
        </p:nvSpPr>
        <p:spPr>
          <a:xfrm>
            <a:off x="5542526" y="927435"/>
            <a:ext cx="3601474" cy="287230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F2DDC3-E06C-426E-B76B-2B0C25CA7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422" y="1677958"/>
            <a:ext cx="1731611" cy="2410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296478-757B-41DB-A641-639191645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827" y="2710932"/>
            <a:ext cx="1686059" cy="230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7D82FE-A636-4AFC-8D6F-75AFAF80E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3" y="3489744"/>
            <a:ext cx="2701369" cy="1521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522" y="824723"/>
            <a:ext cx="5171077" cy="790968"/>
          </a:xfrm>
        </p:spPr>
        <p:txBody>
          <a:bodyPr>
            <a:normAutofit/>
          </a:bodyPr>
          <a:lstStyle/>
          <a:p>
            <a:r>
              <a:rPr lang="ru-RU" dirty="0"/>
              <a:t>Что внутри: все построено на житейских ситуациях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02459-5A7D-4DDB-87D1-E68BA016B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343" y="2319236"/>
            <a:ext cx="2613829" cy="1472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0A0F-1804-418D-8168-23598841A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314" y="1706527"/>
            <a:ext cx="2613829" cy="1472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5">
            <a:extLst>
              <a:ext uri="{FF2B5EF4-FFF2-40B4-BE49-F238E27FC236}">
                <a16:creationId xmlns:a16="http://schemas.microsoft.com/office/drawing/2014/main" id="{A9BE8781-47F6-4A17-BD86-105E0D56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985" y="1182861"/>
            <a:ext cx="3265946" cy="19643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99450" indent="-994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Личное финансовое планирование</a:t>
            </a:r>
          </a:p>
          <a:p>
            <a:pPr marL="99450" indent="-994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Управление семейным бюджетом</a:t>
            </a:r>
          </a:p>
          <a:p>
            <a:pPr marL="99450" indent="-994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Управление кредитной нагрузкой</a:t>
            </a:r>
          </a:p>
          <a:p>
            <a:pPr marL="99450" indent="-994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Планирование сбережений и инвестиций</a:t>
            </a:r>
          </a:p>
          <a:p>
            <a:pPr marL="99450" indent="-994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Защита прав потребителя финансовых услуг</a:t>
            </a:r>
          </a:p>
          <a:p>
            <a:pPr marL="99450" indent="-994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Риски и финансовая безопасность</a:t>
            </a:r>
          </a:p>
          <a:p>
            <a:pPr marL="99450" indent="-994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Пенсионное обеспечение</a:t>
            </a:r>
          </a:p>
          <a:p>
            <a:pPr marL="99450" indent="-994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Страхование базовых рисков семьи</a:t>
            </a:r>
          </a:p>
          <a:p>
            <a:pPr marL="99450" indent="-994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288A854-E47A-4F37-9EAF-DDEA37DAD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391" y="880888"/>
            <a:ext cx="3015692" cy="38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35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БАЗОВЫЕ ТЕМЫ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0CCC54C-086F-481D-A69B-5FE49C408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291" y="3052430"/>
            <a:ext cx="3015692" cy="38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35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ФОРМАТЫ ПРОВЕДЕНИЯ</a:t>
            </a:r>
          </a:p>
        </p:txBody>
      </p:sp>
      <p:sp>
        <p:nvSpPr>
          <p:cNvPr id="15" name="Содержимое 5">
            <a:extLst>
              <a:ext uri="{FF2B5EF4-FFF2-40B4-BE49-F238E27FC236}">
                <a16:creationId xmlns:a16="http://schemas.microsoft.com/office/drawing/2014/main" id="{97087453-C664-47CB-AEEF-5A7A525FCE1B}"/>
              </a:ext>
            </a:extLst>
          </p:cNvPr>
          <p:cNvSpPr txBox="1">
            <a:spLocks/>
          </p:cNvSpPr>
          <p:nvPr/>
        </p:nvSpPr>
        <p:spPr>
          <a:xfrm>
            <a:off x="5496391" y="3375476"/>
            <a:ext cx="3501800" cy="15368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450" indent="-9945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Очные мероприятия на территории работодателя</a:t>
            </a:r>
          </a:p>
          <a:p>
            <a:pPr marL="99450" indent="-9945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Дистанционные вебинары (живые и в записи)</a:t>
            </a:r>
          </a:p>
          <a:p>
            <a:pPr marL="99450" indent="-9945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Информационная рассылка или публикации на внутренних ресурсах </a:t>
            </a:r>
          </a:p>
          <a:p>
            <a:pPr marL="99450" indent="-9945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Занятия с наставником в небольших группах</a:t>
            </a:r>
          </a:p>
          <a:p>
            <a:pPr marL="99450" indent="-9945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dirty="0">
                <a:solidFill>
                  <a:schemeClr val="accent1"/>
                </a:solidFill>
              </a:rPr>
              <a:t>Индивидуальные консультации сотрудников</a:t>
            </a:r>
          </a:p>
          <a:p>
            <a:pPr marL="99450" indent="-9945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  <a:p>
            <a:pPr marL="99450" indent="-9945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9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8179924" y="2761465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400" u="sng" kern="0" dirty="0" err="1">
                <a:solidFill>
                  <a:schemeClr val="accent5"/>
                </a:solidFill>
                <a:latin typeface="Arial Nova Light" panose="020B0304020202020204" pitchFamily="34" charset="0"/>
                <a:hlinkClick r:id="rId3"/>
              </a:rPr>
              <a:t>ncfg.ru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059" y="1514577"/>
            <a:ext cx="8568264" cy="9120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100" kern="0" dirty="0">
                <a:solidFill>
                  <a:schemeClr val="accent1"/>
                </a:solidFill>
              </a:rPr>
              <a:t>Проект </a:t>
            </a:r>
            <a:r>
              <a:rPr lang="ru-RU" sz="1100" b="1" kern="0" dirty="0">
                <a:solidFill>
                  <a:schemeClr val="accent1"/>
                </a:solidFill>
              </a:rPr>
              <a:t>«Содействие повышению уровня финансовой грамотности населения и развитию финансового образования в Российской Федерации» </a:t>
            </a:r>
            <a:r>
              <a:rPr lang="ru-RU" sz="1100" kern="0" dirty="0">
                <a:solidFill>
                  <a:schemeClr val="accent1"/>
                </a:solidFill>
              </a:rPr>
              <a:t>реализуется Министерством финансов Российской Федерации совместно с Всемирным банком. Целью проекта является повышение финансовой грамотности российских граждан, содействие формированию у населения разумного финансового поведения, обоснованных решений, ответственного отношения к личным финансам, повышение эффективности защиты их интересов как потребителей финансовых услуг</a:t>
            </a:r>
            <a:endParaRPr lang="ru-RU" sz="1100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2" y="2643334"/>
            <a:ext cx="2027652" cy="44608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7" y="2576416"/>
            <a:ext cx="522485" cy="511249"/>
          </a:xfrm>
          <a:prstGeom prst="rect">
            <a:avLst/>
          </a:prstGeom>
        </p:spPr>
      </p:pic>
      <p:pic>
        <p:nvPicPr>
          <p:cNvPr id="21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990" y="947636"/>
            <a:ext cx="518173" cy="566940"/>
          </a:xfrm>
          <a:prstGeom prst="rect">
            <a:avLst/>
          </a:prstGeom>
          <a:noFill/>
        </p:spPr>
      </p:pic>
      <p:sp>
        <p:nvSpPr>
          <p:cNvPr id="23" name="Объект 4"/>
          <p:cNvSpPr txBox="1">
            <a:spLocks/>
          </p:cNvSpPr>
          <p:nvPr/>
        </p:nvSpPr>
        <p:spPr>
          <a:xfrm>
            <a:off x="420624" y="3147762"/>
            <a:ext cx="2623730" cy="1704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 defTabSz="6858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000" dirty="0">
                <a:solidFill>
                  <a:schemeClr val="accent1"/>
                </a:solidFill>
              </a:rPr>
              <a:t>Общероссийская организация, представляющая интересы деловых кругов как в России, так и на международном уровне. </a:t>
            </a:r>
            <a:r>
              <a:rPr lang="ru-RU" sz="1000" b="1" dirty="0">
                <a:solidFill>
                  <a:schemeClr val="accent1"/>
                </a:solidFill>
              </a:rPr>
              <a:t>РСПП</a:t>
            </a:r>
            <a:r>
              <a:rPr lang="ru-RU" sz="1000" dirty="0">
                <a:solidFill>
                  <a:schemeClr val="accent1"/>
                </a:solidFill>
              </a:rPr>
              <a:t> объединяет тысячи крупнейших российских компаний</a:t>
            </a:r>
            <a:r>
              <a:rPr lang="en-US" sz="1000" dirty="0">
                <a:solidFill>
                  <a:schemeClr val="accent1"/>
                </a:solidFill>
              </a:rPr>
              <a:t> – </a:t>
            </a:r>
            <a:r>
              <a:rPr lang="ru-RU" sz="1000" dirty="0">
                <a:solidFill>
                  <a:schemeClr val="accent1"/>
                </a:solidFill>
              </a:rPr>
              <a:t>представителей промышленных, научных, финансовых и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ru-RU" sz="1000" dirty="0">
                <a:solidFill>
                  <a:schemeClr val="accent1"/>
                </a:solidFill>
              </a:rPr>
              <a:t>коммерческих организаций во всех регионах России</a:t>
            </a:r>
          </a:p>
        </p:txBody>
      </p:sp>
      <p:sp>
        <p:nvSpPr>
          <p:cNvPr id="24" name="Объект 4"/>
          <p:cNvSpPr txBox="1">
            <a:spLocks/>
          </p:cNvSpPr>
          <p:nvPr/>
        </p:nvSpPr>
        <p:spPr>
          <a:xfrm>
            <a:off x="6152272" y="3167041"/>
            <a:ext cx="2749916" cy="16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indent="0" defTabSz="6858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>
                <a:latin typeface="Arial" charset="0"/>
                <a:ea typeface="Arial" charset="0"/>
                <a:cs typeface="Arial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ru-RU" sz="1100" b="1" dirty="0">
                <a:solidFill>
                  <a:schemeClr val="accent1"/>
                </a:solidFill>
              </a:rPr>
              <a:t>Объединение уникальных специалистов по финансовой грамотности </a:t>
            </a:r>
            <a:r>
              <a:rPr lang="ru-RU" sz="1100" dirty="0">
                <a:solidFill>
                  <a:schemeClr val="accent1"/>
                </a:solidFill>
              </a:rPr>
              <a:t>(более 15 000,  включая консультантов-методистов, экспертов-практиков, преподавателей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и финансовых советников), ведущих свою деятельность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на базе 14 региональных отделений (в Москве,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  <a:r>
              <a:rPr lang="ru-RU" sz="1100" dirty="0">
                <a:solidFill>
                  <a:schemeClr val="accent1"/>
                </a:solidFill>
              </a:rPr>
              <a:t>Санкт-Петербурге, Барнауле, Екатеринбурге, и др.)</a:t>
            </a:r>
          </a:p>
          <a:p>
            <a:endParaRPr lang="ru-RU" sz="1100" dirty="0">
              <a:solidFill>
                <a:schemeClr val="accent1"/>
              </a:solidFill>
            </a:endParaRPr>
          </a:p>
          <a:p>
            <a:endParaRPr lang="ru-RU" sz="1100" dirty="0">
              <a:solidFill>
                <a:schemeClr val="accent1"/>
              </a:solidFill>
            </a:endParaRPr>
          </a:p>
          <a:p>
            <a:endParaRPr lang="ru-RU" sz="1100" dirty="0">
              <a:solidFill>
                <a:schemeClr val="accent1"/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>
            <a:off x="416418" y="947636"/>
            <a:ext cx="0" cy="14789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416418" y="2597543"/>
            <a:ext cx="0" cy="216042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>
            <a:off x="3044354" y="2636398"/>
            <a:ext cx="10602" cy="21648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1125828" y="1218003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450"/>
              </a:spcBef>
            </a:pPr>
            <a:r>
              <a:rPr lang="en-US" sz="135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7"/>
              </a:rPr>
              <a:t>minfin.ru</a:t>
            </a:r>
            <a:endParaRPr lang="ru-RU" sz="135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6" name="Содержимое 5">
            <a:extLst>
              <a:ext uri="{FF2B5EF4-FFF2-40B4-BE49-F238E27FC236}">
                <a16:creationId xmlns:a16="http://schemas.microsoft.com/office/drawing/2014/main" id="{79411D57-5D79-4AFD-94D8-2C1298741CFB}"/>
              </a:ext>
            </a:extLst>
          </p:cNvPr>
          <p:cNvSpPr txBox="1">
            <a:spLocks/>
          </p:cNvSpPr>
          <p:nvPr/>
        </p:nvSpPr>
        <p:spPr bwMode="auto">
          <a:xfrm>
            <a:off x="1339638" y="2734331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40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8"/>
              </a:rPr>
              <a:t>рспп.рф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2118B8C-621D-4048-8C11-99035FC9764E}"/>
              </a:ext>
            </a:extLst>
          </p:cNvPr>
          <p:cNvCxnSpPr>
            <a:cxnSpLocks/>
          </p:cNvCxnSpPr>
          <p:nvPr/>
        </p:nvCxnSpPr>
        <p:spPr>
          <a:xfrm>
            <a:off x="6042773" y="2636398"/>
            <a:ext cx="10602" cy="216481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D0C238-2B31-F54D-B086-3FB8F829D3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4040" y="2597543"/>
            <a:ext cx="516718" cy="537666"/>
          </a:xfrm>
          <a:prstGeom prst="rect">
            <a:avLst/>
          </a:prstGeom>
        </p:spPr>
      </p:pic>
      <p:sp>
        <p:nvSpPr>
          <p:cNvPr id="22" name="Содержимое 5">
            <a:extLst>
              <a:ext uri="{FF2B5EF4-FFF2-40B4-BE49-F238E27FC236}">
                <a16:creationId xmlns:a16="http://schemas.microsoft.com/office/drawing/2014/main" id="{520C8F3C-3B56-8546-B1F7-51390794C1A3}"/>
              </a:ext>
            </a:extLst>
          </p:cNvPr>
          <p:cNvSpPr txBox="1">
            <a:spLocks/>
          </p:cNvSpPr>
          <p:nvPr/>
        </p:nvSpPr>
        <p:spPr bwMode="auto">
          <a:xfrm>
            <a:off x="4075197" y="2761464"/>
            <a:ext cx="1592023" cy="3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400" u="sng" kern="0" dirty="0">
                <a:solidFill>
                  <a:schemeClr val="accent5"/>
                </a:solidFill>
                <a:latin typeface="Arial Nova Light" panose="020B0304020202020204" pitchFamily="34" charset="0"/>
                <a:hlinkClick r:id="rId8"/>
              </a:rPr>
              <a:t>моногорода.рф</a:t>
            </a:r>
            <a:endParaRPr lang="ru-RU" sz="1400" u="sng" kern="0" dirty="0">
              <a:solidFill>
                <a:schemeClr val="accent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5D63D0-9C7A-CD4E-9FA4-F890FCE92B19}"/>
              </a:ext>
            </a:extLst>
          </p:cNvPr>
          <p:cNvSpPr/>
          <p:nvPr/>
        </p:nvSpPr>
        <p:spPr>
          <a:xfrm>
            <a:off x="3058380" y="3119092"/>
            <a:ext cx="28569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solidFill>
                  <a:srgbClr val="2642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Фонд развития моногородов</a:t>
            </a:r>
            <a:r>
              <a:rPr lang="ru-RU" sz="1000" dirty="0">
                <a:solidFill>
                  <a:srgbClr val="26426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был создан в 2014 году госкорпорацией ВЭБ.РФ для реализации задачи развития российских моногородов. Миссия фонда - содействие в развитии инфраструктуры и диверсификации экономики городов для стабилизации социально-экономического развития. Помимо поддержки роста экономики, в моногородах проходит работа по развитию инфраструктуры, созданию комфортных условий жизни.</a:t>
            </a:r>
            <a:endParaRPr lang="ru-RU" sz="1000" dirty="0">
              <a:solidFill>
                <a:srgbClr val="26426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833" y="1019216"/>
            <a:ext cx="6918376" cy="790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РЕЗУЛЬТАТЫ АПРОБАЦИИ ПРОГРАММЫ</a:t>
            </a:r>
          </a:p>
        </p:txBody>
      </p:sp>
      <p:sp>
        <p:nvSpPr>
          <p:cNvPr id="3" name="Содержимое 5">
            <a:extLst>
              <a:ext uri="{FF2B5EF4-FFF2-40B4-BE49-F238E27FC236}">
                <a16:creationId xmlns:a16="http://schemas.microsoft.com/office/drawing/2014/main" id="{089AFE60-84C4-473F-984F-78EFF0A0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244" y="1618431"/>
            <a:ext cx="3165988" cy="3206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 </a:t>
            </a:r>
            <a:r>
              <a:rPr lang="en-US" sz="1400" dirty="0">
                <a:solidFill>
                  <a:schemeClr val="accent1"/>
                </a:solidFill>
              </a:rPr>
              <a:t>&gt; 600 </a:t>
            </a:r>
            <a:r>
              <a:rPr lang="ru-RU" sz="1400" dirty="0">
                <a:solidFill>
                  <a:schemeClr val="accent1"/>
                </a:solidFill>
              </a:rPr>
              <a:t>человек </a:t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18 городов (включая моногорода)</a:t>
            </a:r>
          </a:p>
          <a:p>
            <a:pPr>
              <a:spcBef>
                <a:spcPts val="0"/>
              </a:spcBef>
              <a:buClr>
                <a:schemeClr val="accent5"/>
              </a:buClr>
              <a:buSzPct val="85000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en-US" sz="1400" dirty="0">
                <a:solidFill>
                  <a:schemeClr val="accent1"/>
                </a:solidFill>
              </a:rPr>
              <a:t>90% </a:t>
            </a:r>
            <a:r>
              <a:rPr lang="ru-RU" sz="1400" dirty="0">
                <a:solidFill>
                  <a:schemeClr val="accent1"/>
                </a:solidFill>
              </a:rPr>
              <a:t>- «</a:t>
            </a:r>
            <a:r>
              <a:rPr lang="ru-RU" sz="1400" i="1" dirty="0">
                <a:solidFill>
                  <a:schemeClr val="accent1"/>
                </a:solidFill>
              </a:rPr>
              <a:t>полезно</a:t>
            </a:r>
            <a:r>
              <a:rPr lang="ru-RU" sz="1400" dirty="0">
                <a:solidFill>
                  <a:schemeClr val="accent1"/>
                </a:solidFill>
              </a:rPr>
              <a:t>»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85% - «</a:t>
            </a:r>
            <a:r>
              <a:rPr lang="ru-RU" sz="1400" i="1" dirty="0">
                <a:solidFill>
                  <a:schemeClr val="accent1"/>
                </a:solidFill>
              </a:rPr>
              <a:t>просто и понятно</a:t>
            </a:r>
            <a:r>
              <a:rPr lang="ru-RU" sz="1400" dirty="0">
                <a:solidFill>
                  <a:schemeClr val="accent1"/>
                </a:solidFill>
              </a:rPr>
              <a:t>»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en-US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r>
              <a:rPr lang="ru-RU" sz="1400" dirty="0">
                <a:solidFill>
                  <a:schemeClr val="accent1"/>
                </a:solidFill>
              </a:rPr>
              <a:t>от 60 до 95% - «</a:t>
            </a:r>
            <a:r>
              <a:rPr lang="ru-RU" sz="1400" i="1" dirty="0">
                <a:solidFill>
                  <a:schemeClr val="accent1"/>
                </a:solidFill>
              </a:rPr>
              <a:t>готовы рекомендовать </a:t>
            </a:r>
            <a:br>
              <a:rPr lang="ru-RU" sz="1400" i="1" dirty="0">
                <a:solidFill>
                  <a:schemeClr val="accent1"/>
                </a:solidFill>
              </a:rPr>
            </a:br>
            <a:r>
              <a:rPr lang="ru-RU" sz="1400" i="1" dirty="0">
                <a:solidFill>
                  <a:schemeClr val="accent1"/>
                </a:solidFill>
              </a:rPr>
              <a:t>программу коллегам</a:t>
            </a:r>
            <a:r>
              <a:rPr lang="ru-RU" sz="1400" dirty="0">
                <a:solidFill>
                  <a:schemeClr val="accent1"/>
                </a:solidFill>
              </a:rPr>
              <a:t>»</a:t>
            </a: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  <a:p>
            <a:pPr marL="99450" indent="-99450">
              <a:spcBef>
                <a:spcPts val="0"/>
              </a:spcBef>
              <a:buClr>
                <a:schemeClr val="accent5"/>
              </a:buClr>
              <a:buSzPct val="85000"/>
              <a:buFont typeface="Wingdings" charset="2"/>
              <a:buChar char="§"/>
            </a:pP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60FCC2-30BA-4166-B748-7B49660DD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2014"/>
          <a:stretch/>
        </p:blipFill>
        <p:spPr>
          <a:xfrm>
            <a:off x="2178812" y="1675671"/>
            <a:ext cx="1043401" cy="358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A15840-1413-4D26-9A07-CA3F2BC1E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16" y="1722167"/>
            <a:ext cx="1222513" cy="26503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5B366F6-0171-40F8-82E3-18A2A710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66" y="1716222"/>
            <a:ext cx="1222514" cy="2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8D7BE1-92F0-954B-B979-4BDE39E4ED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95" y="2379891"/>
            <a:ext cx="672121" cy="6502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B9851E-A7F4-1F41-94DC-BE07EABFFA8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31" y="2379891"/>
            <a:ext cx="672121" cy="650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7D5405-68E5-0E46-8020-39FDB6BC589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34" y="2379891"/>
            <a:ext cx="672121" cy="6502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5BFBE9-93A5-F840-9DBA-FBDF6C1A52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11" y="2379891"/>
            <a:ext cx="672121" cy="6502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82F6EE-9505-EB4C-9935-68995AA1D4A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99" y="2379891"/>
            <a:ext cx="672121" cy="6502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B8228C-B724-304B-A166-26164A3A50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74" y="2379891"/>
            <a:ext cx="672121" cy="6502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0BCCB8-4CF2-D94F-91C4-9E92D43828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67" y="2382145"/>
            <a:ext cx="672121" cy="6502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81C1AAB-9CEB-C241-A8CE-4C680F65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82" y="2381962"/>
            <a:ext cx="672121" cy="6502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5BC5503-23C7-1243-8CC8-DF9A134528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1" y="2379891"/>
            <a:ext cx="672121" cy="650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11BA3F0-290D-BC41-AB05-5496B683CFE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396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7" y="2379891"/>
            <a:ext cx="672121" cy="65028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A99CB73-5DAD-E143-9767-D91E6332F98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25" y="3195743"/>
            <a:ext cx="672121" cy="67212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DC1F735-1C11-4548-B408-02A22D7168F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10" y="3201907"/>
            <a:ext cx="672121" cy="67212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418BC48-F25A-D241-8050-9BA0B1D4AF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51" y="4045761"/>
            <a:ext cx="672120" cy="67212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5DDC2A4-A4B5-1247-A255-88E5EB6CDB0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07" y="4045761"/>
            <a:ext cx="672120" cy="67212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28837C3-F0B1-2749-80DF-3600CD00C5E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88" y="4045761"/>
            <a:ext cx="672120" cy="67212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5A99802-05EA-A444-B893-B0643258A89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61" y="4045761"/>
            <a:ext cx="672120" cy="67212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818169A-D3EC-BA4D-B825-84D9D91A570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43" y="4045761"/>
            <a:ext cx="672120" cy="67212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FB3EB08-4AA5-0D41-90CE-BAFC960739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13" y="3221491"/>
            <a:ext cx="672121" cy="65028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E1B7FE6-1A20-974A-B7AF-4E29CE16407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85" y="3221491"/>
            <a:ext cx="672121" cy="65028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C20424B-197C-8B4E-B08B-449F81BFF07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52" y="3221491"/>
            <a:ext cx="672121" cy="65028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8EC915E-4AA0-1B4F-A5FE-670069B3C14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97" y="3221491"/>
            <a:ext cx="672121" cy="65028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FC9C6B36-1992-CD4D-91F5-0AFA044E0B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49" y="3223745"/>
            <a:ext cx="672121" cy="65028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D8E94F4-5DFA-9449-A55F-F1EA716FFE8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00" y="3223562"/>
            <a:ext cx="672121" cy="65028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5C689AE-B23D-1849-9A77-09AF77A8FD8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3" y="3221491"/>
            <a:ext cx="672121" cy="65028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473E808-6DF2-8542-8A15-6BF1D254AE5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9" y="3221491"/>
            <a:ext cx="672121" cy="65028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EF755D9-5C83-724A-AC23-9A0BB0BC0C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19" y="4065242"/>
            <a:ext cx="672121" cy="65028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1EA4E3CC-4419-764E-A4D6-5F9CAFFFC0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55" y="4067496"/>
            <a:ext cx="672121" cy="65028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7C3D81B-2742-0343-AF1B-64C76ED4517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06" y="4067313"/>
            <a:ext cx="672121" cy="65028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50CD363-A370-084B-93FE-CA6BCF88C19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9" y="4065242"/>
            <a:ext cx="672121" cy="65028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2A08345B-1057-CC48-8548-AD814F07B8C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5" y="4065242"/>
            <a:ext cx="672121" cy="65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9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076483" y="2858927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191" y="1422477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91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8" y="265070"/>
            <a:ext cx="2169157" cy="47721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0E59C1-48A4-480F-8A06-5D4090C5F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74" y="253695"/>
            <a:ext cx="476178" cy="465938"/>
          </a:xfrm>
          <a:prstGeom prst="rect">
            <a:avLst/>
          </a:prstGeom>
        </p:spPr>
      </p:pic>
      <p:pic>
        <p:nvPicPr>
          <p:cNvPr id="17" name="Picture 4" descr="http://www.minfin.ru/common/v3/img/m-logo.png">
            <a:extLst>
              <a:ext uri="{FF2B5EF4-FFF2-40B4-BE49-F238E27FC236}">
                <a16:creationId xmlns:a16="http://schemas.microsoft.com/office/drawing/2014/main" id="{323FC96B-57BC-47A9-A16B-FF3BC32E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7435" y="240612"/>
            <a:ext cx="449774" cy="49210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076483" y="2123202"/>
            <a:ext cx="6064808" cy="532241"/>
          </a:xfrm>
          <a:prstGeom prst="rect">
            <a:avLst/>
          </a:prstGeom>
          <a:gradFill>
            <a:gsLst>
              <a:gs pos="100000">
                <a:schemeClr val="accent5">
                  <a:alpha val="63000"/>
                </a:schemeClr>
              </a:gs>
              <a:gs pos="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29879" y="2980458"/>
            <a:ext cx="4277330" cy="2656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</a:pPr>
            <a:r>
              <a:rPr lang="en-US" sz="1400" b="1" dirty="0">
                <a:solidFill>
                  <a:schemeClr val="accent2"/>
                </a:solidFill>
              </a:rPr>
              <a:t>&gt;</a:t>
            </a:r>
            <a:r>
              <a:rPr lang="ru-RU" sz="1400" b="1" dirty="0">
                <a:solidFill>
                  <a:schemeClr val="accent2"/>
                </a:solidFill>
              </a:rPr>
              <a:t> 40 </a:t>
            </a:r>
            <a:r>
              <a:rPr lang="ru-RU" b="1" dirty="0">
                <a:solidFill>
                  <a:srgbClr val="26426A"/>
                </a:solidFill>
              </a:rPr>
              <a:t>РЕГИОНОВ-УЧАСТНИКОВ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79191" y="3849028"/>
            <a:ext cx="6064808" cy="532241"/>
          </a:xfrm>
          <a:prstGeom prst="rect">
            <a:avLst/>
          </a:prstGeom>
          <a:gradFill>
            <a:gsLst>
              <a:gs pos="0">
                <a:schemeClr val="accent5">
                  <a:alpha val="63000"/>
                </a:schemeClr>
              </a:gs>
              <a:gs pos="26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4380265" y="2298266"/>
            <a:ext cx="3731987" cy="27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</a:rPr>
              <a:t>&gt;</a:t>
            </a:r>
            <a:r>
              <a:rPr lang="ru-RU" sz="1400" b="1" dirty="0">
                <a:solidFill>
                  <a:schemeClr val="accent2"/>
                </a:solidFill>
              </a:rPr>
              <a:t> 500 </a:t>
            </a:r>
            <a:r>
              <a:rPr lang="ru-RU" b="1" dirty="0">
                <a:solidFill>
                  <a:srgbClr val="26426A"/>
                </a:solidFill>
              </a:rPr>
              <a:t>КОМПАНИЙ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4124952" y="3997616"/>
            <a:ext cx="3731987" cy="383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1/3</a:t>
            </a:r>
            <a:r>
              <a:rPr lang="en-US" b="1" dirty="0">
                <a:solidFill>
                  <a:srgbClr val="26426A"/>
                </a:solidFill>
              </a:rPr>
              <a:t> </a:t>
            </a:r>
            <a:r>
              <a:rPr lang="ru-RU" b="1" dirty="0">
                <a:solidFill>
                  <a:srgbClr val="26426A"/>
                </a:solidFill>
              </a:rPr>
              <a:t>ВСЕЙ АКТИВНОСТИ - В МОНОГОРОДАХ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4124952" y="1559910"/>
            <a:ext cx="4174830" cy="322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</a:pPr>
            <a:r>
              <a:rPr lang="en-US" sz="1400" b="1" dirty="0">
                <a:solidFill>
                  <a:schemeClr val="accent2"/>
                </a:solidFill>
              </a:rPr>
              <a:t>&gt; </a:t>
            </a:r>
            <a:r>
              <a:rPr lang="ru-RU" sz="1400" b="1" dirty="0">
                <a:solidFill>
                  <a:schemeClr val="accent2"/>
                </a:solidFill>
              </a:rPr>
              <a:t>14 000 </a:t>
            </a:r>
            <a:r>
              <a:rPr lang="ru-RU" b="1" dirty="0">
                <a:solidFill>
                  <a:srgbClr val="26426A"/>
                </a:solidFill>
              </a:rPr>
              <a:t>МЕРОПРИЯТИЙ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354710" y="1005820"/>
            <a:ext cx="3770242" cy="377024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5"/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EF89D0-23D1-E14E-9956-0CDAE441B4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048" r="16175"/>
          <a:stretch/>
        </p:blipFill>
        <p:spPr>
          <a:xfrm>
            <a:off x="766916" y="1807711"/>
            <a:ext cx="2905654" cy="21153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F3AB55F-610B-514E-90E0-B4B3C11A43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173" y="217831"/>
            <a:ext cx="516718" cy="53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6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/>
          <a:stretch/>
        </p:blipFill>
        <p:spPr>
          <a:xfrm>
            <a:off x="0" y="1447800"/>
            <a:ext cx="9141291" cy="36957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09438" y="2390767"/>
            <a:ext cx="1229032" cy="1229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212938" y="2390767"/>
            <a:ext cx="1229032" cy="1229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965107" y="2390767"/>
            <a:ext cx="1229032" cy="1229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672551" y="2410171"/>
            <a:ext cx="1229032" cy="1229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512982" y="2390767"/>
            <a:ext cx="1229032" cy="1229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101600" dist="1143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Фабрика">
            <a:extLst>
              <a:ext uri="{FF2B5EF4-FFF2-40B4-BE49-F238E27FC236}">
                <a16:creationId xmlns:a16="http://schemas.microsoft.com/office/drawing/2014/main" id="{63B559AC-614E-443C-B33F-949B244143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99000"/>
                    </a14:imgEffect>
                    <a14:imgEffect>
                      <a14:brightnessContrast bright="53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8" y="2706154"/>
            <a:ext cx="617822" cy="617822"/>
          </a:xfrm>
          <a:prstGeom prst="rect">
            <a:avLst/>
          </a:prstGeom>
        </p:spPr>
      </p:pic>
      <p:pic>
        <p:nvPicPr>
          <p:cNvPr id="7" name="Рисунок 6" descr="Здание">
            <a:extLst>
              <a:ext uri="{FF2B5EF4-FFF2-40B4-BE49-F238E27FC236}">
                <a16:creationId xmlns:a16="http://schemas.microsoft.com/office/drawing/2014/main" id="{35AE1951-41DF-468F-8FB2-110C4D62ADB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99000"/>
                    </a14:imgEffect>
                    <a14:imgEffect>
                      <a14:brightnessContrast bright="53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6" y="2744710"/>
            <a:ext cx="553708" cy="553708"/>
          </a:xfrm>
          <a:prstGeom prst="rect">
            <a:avLst/>
          </a:prstGeom>
          <a:noFill/>
        </p:spPr>
      </p:pic>
      <p:pic>
        <p:nvPicPr>
          <p:cNvPr id="16" name="Рисунок 15" descr="Ежедневный календарь">
            <a:extLst>
              <a:ext uri="{FF2B5EF4-FFF2-40B4-BE49-F238E27FC236}">
                <a16:creationId xmlns:a16="http://schemas.microsoft.com/office/drawing/2014/main" id="{EAC4988F-6668-4B88-974B-F30E8272F9F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99000"/>
                    </a14:imgEffect>
                    <a14:imgEffect>
                      <a14:brightnessContrast bright="53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82" y="2610621"/>
            <a:ext cx="821452" cy="821452"/>
          </a:xfrm>
          <a:prstGeom prst="rect">
            <a:avLst/>
          </a:prstGeom>
        </p:spPr>
      </p:pic>
      <p:pic>
        <p:nvPicPr>
          <p:cNvPr id="18" name="Рисунок 17" descr="Классная комната">
            <a:extLst>
              <a:ext uri="{FF2B5EF4-FFF2-40B4-BE49-F238E27FC236}">
                <a16:creationId xmlns:a16="http://schemas.microsoft.com/office/drawing/2014/main" id="{718E6F70-1A00-465A-AE20-049C2019180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99000"/>
                    </a14:imgEffect>
                    <a14:imgEffect>
                      <a14:brightnessContrast bright="53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51" y="2630214"/>
            <a:ext cx="771774" cy="771774"/>
          </a:xfrm>
          <a:prstGeom prst="rect">
            <a:avLst/>
          </a:prstGeom>
        </p:spPr>
      </p:pic>
      <p:pic>
        <p:nvPicPr>
          <p:cNvPr id="20" name="Рисунок 19" descr="Измерительный прибор">
            <a:extLst>
              <a:ext uri="{FF2B5EF4-FFF2-40B4-BE49-F238E27FC236}">
                <a16:creationId xmlns:a16="http://schemas.microsoft.com/office/drawing/2014/main" id="{D9532964-4288-4409-94A8-91148C82213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99000"/>
                    </a14:imgEffect>
                    <a14:imgEffect>
                      <a14:brightnessContrast bright="53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61" y="2572775"/>
            <a:ext cx="739676" cy="734363"/>
          </a:xfrm>
          <a:prstGeom prst="rect">
            <a:avLst/>
          </a:prstGeom>
        </p:spPr>
      </p:pic>
      <p:sp>
        <p:nvSpPr>
          <p:cNvPr id="23" name="Содержимое 5">
            <a:extLst>
              <a:ext uri="{FF2B5EF4-FFF2-40B4-BE49-F238E27FC236}">
                <a16:creationId xmlns:a16="http://schemas.microsoft.com/office/drawing/2014/main" id="{44F7A948-2411-4BA1-BEBF-94BB08020E17}"/>
              </a:ext>
            </a:extLst>
          </p:cNvPr>
          <p:cNvSpPr txBox="1">
            <a:spLocks/>
          </p:cNvSpPr>
          <p:nvPr/>
        </p:nvSpPr>
        <p:spPr bwMode="auto">
          <a:xfrm>
            <a:off x="1923594" y="3746575"/>
            <a:ext cx="1754665" cy="121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Определяем </a:t>
            </a:r>
            <a:b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перечень </a:t>
            </a:r>
            <a:b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значимых </a:t>
            </a:r>
            <a:b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для региона работодателей</a:t>
            </a:r>
          </a:p>
        </p:txBody>
      </p:sp>
      <p:sp>
        <p:nvSpPr>
          <p:cNvPr id="26" name="Содержимое 5">
            <a:extLst>
              <a:ext uri="{FF2B5EF4-FFF2-40B4-BE49-F238E27FC236}">
                <a16:creationId xmlns:a16="http://schemas.microsoft.com/office/drawing/2014/main" id="{BA9B02D4-1B7C-49D3-A889-E5FDC614D56B}"/>
              </a:ext>
            </a:extLst>
          </p:cNvPr>
          <p:cNvSpPr txBox="1">
            <a:spLocks/>
          </p:cNvSpPr>
          <p:nvPr/>
        </p:nvSpPr>
        <p:spPr bwMode="auto">
          <a:xfrm>
            <a:off x="7267412" y="3746576"/>
            <a:ext cx="1739821" cy="1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Измеряем </a:t>
            </a:r>
            <a:b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результаты </a:t>
            </a:r>
            <a:b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 формируем </a:t>
            </a:r>
            <a:b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отчеты, </a:t>
            </a:r>
            <a:b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1200" kern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т.ч</a:t>
            </a: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для РОИВ</a:t>
            </a:r>
          </a:p>
        </p:txBody>
      </p:sp>
      <p:sp>
        <p:nvSpPr>
          <p:cNvPr id="24" name="Содержимое 5">
            <a:extLst>
              <a:ext uri="{FF2B5EF4-FFF2-40B4-BE49-F238E27FC236}">
                <a16:creationId xmlns:a16="http://schemas.microsoft.com/office/drawing/2014/main" id="{6EAEC6BC-3BEB-4B3E-9046-B4F1010F9150}"/>
              </a:ext>
            </a:extLst>
          </p:cNvPr>
          <p:cNvSpPr txBox="1">
            <a:spLocks/>
          </p:cNvSpPr>
          <p:nvPr/>
        </p:nvSpPr>
        <p:spPr bwMode="auto">
          <a:xfrm>
            <a:off x="5590325" y="3746576"/>
            <a:ext cx="1417316" cy="47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Проводим мероприятия</a:t>
            </a:r>
          </a:p>
        </p:txBody>
      </p:sp>
      <p:sp>
        <p:nvSpPr>
          <p:cNvPr id="25" name="Содержимое 5">
            <a:extLst>
              <a:ext uri="{FF2B5EF4-FFF2-40B4-BE49-F238E27FC236}">
                <a16:creationId xmlns:a16="http://schemas.microsoft.com/office/drawing/2014/main" id="{29A34065-AC3C-4CC6-B987-C37C6956D124}"/>
              </a:ext>
            </a:extLst>
          </p:cNvPr>
          <p:cNvSpPr txBox="1">
            <a:spLocks/>
          </p:cNvSpPr>
          <p:nvPr/>
        </p:nvSpPr>
        <p:spPr bwMode="auto">
          <a:xfrm>
            <a:off x="3811203" y="3746576"/>
            <a:ext cx="1553361" cy="1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Определяем график </a:t>
            </a:r>
            <a:b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проведения мероприятий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73" y="1145059"/>
            <a:ext cx="8199464" cy="6096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запустить программу в регионе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170" y="3737432"/>
            <a:ext cx="1573480" cy="140606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Представители Программы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посещают регион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проводят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круглый стол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 РОИВ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бизнес-ассоциациями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0" name="Дуга 59"/>
          <p:cNvSpPr/>
          <p:nvPr/>
        </p:nvSpPr>
        <p:spPr>
          <a:xfrm rot="18949423">
            <a:off x="1182951" y="2021594"/>
            <a:ext cx="1415004" cy="1415004"/>
          </a:xfrm>
          <a:prstGeom prst="arc">
            <a:avLst/>
          </a:prstGeom>
          <a:ln w="127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 rot="18949423">
            <a:off x="2970739" y="2021594"/>
            <a:ext cx="1415004" cy="1415004"/>
          </a:xfrm>
          <a:prstGeom prst="arc">
            <a:avLst/>
          </a:prstGeom>
          <a:ln w="127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18949423">
            <a:off x="4747950" y="2021594"/>
            <a:ext cx="1415004" cy="1415004"/>
          </a:xfrm>
          <a:prstGeom prst="arc">
            <a:avLst/>
          </a:prstGeom>
          <a:ln w="127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18949423">
            <a:off x="6470556" y="2021594"/>
            <a:ext cx="1415004" cy="1415004"/>
          </a:xfrm>
          <a:prstGeom prst="arc">
            <a:avLst/>
          </a:prstGeom>
          <a:ln w="12700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05ECAF7-947B-4082-AD6B-58FFCE7780B4}"/>
              </a:ext>
            </a:extLst>
          </p:cNvPr>
          <p:cNvGrpSpPr/>
          <p:nvPr/>
        </p:nvGrpSpPr>
        <p:grpSpPr>
          <a:xfrm>
            <a:off x="2451752" y="2517373"/>
            <a:ext cx="735457" cy="1186729"/>
            <a:chOff x="4751864" y="1478683"/>
            <a:chExt cx="1858438" cy="2879982"/>
          </a:xfrm>
        </p:grpSpPr>
        <p:pic>
          <p:nvPicPr>
            <p:cNvPr id="32" name="Рисунок 31" descr="Список">
              <a:extLst>
                <a:ext uri="{FF2B5EF4-FFF2-40B4-BE49-F238E27FC236}">
                  <a16:creationId xmlns:a16="http://schemas.microsoft.com/office/drawing/2014/main" id="{6E111A28-0B83-48F0-8D2C-9D7246468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299000"/>
                      </a14:imgEffect>
                      <a14:imgEffect>
                        <a14:brightnessContrast bright="53000" contrast="6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402" y="1478683"/>
              <a:ext cx="1573425" cy="1573424"/>
            </a:xfrm>
            <a:prstGeom prst="rect">
              <a:avLst/>
            </a:prstGeom>
          </p:spPr>
        </p:pic>
        <p:pic>
          <p:nvPicPr>
            <p:cNvPr id="33" name="Рисунок 32" descr="Рукопожатие">
              <a:extLst>
                <a:ext uri="{FF2B5EF4-FFF2-40B4-BE49-F238E27FC236}">
                  <a16:creationId xmlns:a16="http://schemas.microsoft.com/office/drawing/2014/main" id="{DF572AE2-4FF6-45F6-83FE-A5265B4BC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100000"/>
                      </a14:imgEffect>
                      <a14:imgEffect>
                        <a14:colorTemperature colorTemp="11500"/>
                      </a14:imgEffect>
                      <a14:imgEffect>
                        <a14:saturation sat="299000"/>
                      </a14:imgEffect>
                      <a14:imgEffect>
                        <a14:brightnessContrast bright="53000" contrast="6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864" y="2500228"/>
              <a:ext cx="1858438" cy="1858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371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42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71ABDC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1053</Words>
  <Application>Microsoft Macintosh PowerPoint</Application>
  <PresentationFormat>Экран (16:9)</PresentationFormat>
  <Paragraphs>203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Arial Nova Light</vt:lpstr>
      <vt:lpstr>Calibri</vt:lpstr>
      <vt:lpstr>Times New Roman</vt:lpstr>
      <vt:lpstr>Wingdings</vt:lpstr>
      <vt:lpstr>Тема Office</vt:lpstr>
      <vt:lpstr>Повышение финансовой грамотности сотрудников предприятий:</vt:lpstr>
      <vt:lpstr>Сотрудники в состоянии финансового стресса</vt:lpstr>
      <vt:lpstr>Преимущества программы  для региона</vt:lpstr>
      <vt:lpstr>Что дают программы повышения финансовой грамотности на рабочем месте  регионам-участникам?</vt:lpstr>
      <vt:lpstr>Что внутри: все построено на житейских ситуациях</vt:lpstr>
      <vt:lpstr>Презентация PowerPoint</vt:lpstr>
      <vt:lpstr>РЕЗУЛЬТАТЫ АПРОБАЦИИ ПРОГРАММЫ</vt:lpstr>
      <vt:lpstr>Презентация PowerPoint</vt:lpstr>
      <vt:lpstr>Как запустить программу в регионе </vt:lpstr>
      <vt:lpstr>КОНТАКТЫ: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Microsoft Office User</cp:lastModifiedBy>
  <cp:revision>215</cp:revision>
  <dcterms:created xsi:type="dcterms:W3CDTF">2018-04-02T17:49:50Z</dcterms:created>
  <dcterms:modified xsi:type="dcterms:W3CDTF">2019-12-11T11:55:53Z</dcterms:modified>
</cp:coreProperties>
</file>