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8" autoAdjust="0"/>
    <p:restoredTop sz="94660"/>
  </p:normalViewPr>
  <p:slideViewPr>
    <p:cSldViewPr>
      <p:cViewPr varScale="1">
        <p:scale>
          <a:sx n="107" d="100"/>
          <a:sy n="107" d="100"/>
        </p:scale>
        <p:origin x="-20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567435418509123E-2"/>
          <c:y val="5.4818250117033819E-2"/>
          <c:w val="0.87776935695538061"/>
          <c:h val="0.8413593543901729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контрактов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75030988942146E-2"/>
                  <c:y val="0.20831022252417949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FF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694608983813579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FF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501032964738202E-3"/>
                  <c:y val="0.12608250310674021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FF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5002065929476404E-3"/>
                  <c:y val="3.1063805113254836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FF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2013 год -работа по 94- ФЗ</c:v>
                </c:pt>
                <c:pt idx="1">
                  <c:v>2014 год- работа по 44-ФЗ</c:v>
                </c:pt>
                <c:pt idx="2">
                  <c:v>2015 год - работа по 44-ФЗ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247</c:v>
                </c:pt>
                <c:pt idx="1">
                  <c:v>91</c:v>
                </c:pt>
                <c:pt idx="2">
                  <c:v>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обоснований НМЦК</c:v>
                </c:pt>
              </c:strCache>
            </c:strRef>
          </c:tx>
          <c:spPr>
            <a:solidFill>
              <a:schemeClr val="accent5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1472987751531059E-2"/>
                  <c:y val="1.641908583260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1.460317524198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222222222222224E-3"/>
                  <c:y val="5.47619071574387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2013 год -работа по 94- ФЗ</c:v>
                </c:pt>
                <c:pt idx="1">
                  <c:v>2014 год- работа по 44-ФЗ</c:v>
                </c:pt>
                <c:pt idx="2">
                  <c:v>2015 год - работа по 44-ФЗ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91</c:v>
                </c:pt>
                <c:pt idx="2">
                  <c:v>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отчетов об исполнении и экспертиз</c:v>
                </c:pt>
              </c:strCache>
            </c:strRef>
          </c:tx>
          <c:spPr>
            <a:solidFill>
              <a:schemeClr val="accent5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-1.4166666666666668E-3"/>
                  <c:y val="1.4571122997111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6061E-3"/>
                  <c:y val="8.031732009887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4920639072893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2013 год -работа по 94- ФЗ</c:v>
                </c:pt>
                <c:pt idx="1">
                  <c:v>2014 год- работа по 44-ФЗ</c:v>
                </c:pt>
                <c:pt idx="2">
                  <c:v>2015 год - работа по 44-ФЗ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179</c:v>
                </c:pt>
                <c:pt idx="2">
                  <c:v>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250048"/>
        <c:axId val="65251584"/>
        <c:axId val="63873024"/>
      </c:bar3DChart>
      <c:catAx>
        <c:axId val="6525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65251584"/>
        <c:crosses val="autoZero"/>
        <c:auto val="1"/>
        <c:lblAlgn val="ctr"/>
        <c:lblOffset val="100"/>
        <c:noMultiLvlLbl val="0"/>
      </c:catAx>
      <c:valAx>
        <c:axId val="65251584"/>
        <c:scaling>
          <c:orientation val="minMax"/>
          <c:max val="25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250048"/>
        <c:crosses val="autoZero"/>
        <c:crossBetween val="between"/>
        <c:majorUnit val="50"/>
        <c:minorUnit val="10"/>
      </c:valAx>
      <c:serAx>
        <c:axId val="63873024"/>
        <c:scaling>
          <c:orientation val="minMax"/>
        </c:scaling>
        <c:delete val="1"/>
        <c:axPos val="b"/>
        <c:majorTickMark val="out"/>
        <c:minorTickMark val="none"/>
        <c:tickLblPos val="nextTo"/>
        <c:crossAx val="6525158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76943405511811025"/>
          <c:y val="0.71369583799444358"/>
          <c:w val="0.20213899825021869"/>
          <c:h val="0.286304162005556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дел за год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</c:v>
                </c:pt>
                <c:pt idx="1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выигранных дел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64</c:v>
                </c:pt>
                <c:pt idx="1">
                  <c:v>49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проигранных дел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90976"/>
        <c:axId val="21025536"/>
        <c:axId val="0"/>
      </c:bar3DChart>
      <c:catAx>
        <c:axId val="20990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025536"/>
        <c:crosses val="autoZero"/>
        <c:auto val="1"/>
        <c:lblAlgn val="ctr"/>
        <c:lblOffset val="100"/>
        <c:noMultiLvlLbl val="0"/>
      </c:catAx>
      <c:valAx>
        <c:axId val="2102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9909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Входящая корреспонденция</c:v>
                </c:pt>
                <c:pt idx="1">
                  <c:v>Исходящая корреспонденция</c:v>
                </c:pt>
                <c:pt idx="2">
                  <c:v>Обращения граждан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4273</c:v>
                </c:pt>
                <c:pt idx="1">
                  <c:v>2148</c:v>
                </c:pt>
                <c:pt idx="2">
                  <c:v>456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Входящая корреспонденция</c:v>
                </c:pt>
                <c:pt idx="1">
                  <c:v>Исходящая корреспонденция</c:v>
                </c:pt>
                <c:pt idx="2">
                  <c:v>Обращения граждан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4172</c:v>
                </c:pt>
                <c:pt idx="1">
                  <c:v>1977</c:v>
                </c:pt>
                <c:pt idx="2">
                  <c:v>462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Входящая корреспонденция</c:v>
                </c:pt>
                <c:pt idx="1">
                  <c:v>Исходящая корреспонденция</c:v>
                </c:pt>
                <c:pt idx="2">
                  <c:v>Обращения граждан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4442</c:v>
                </c:pt>
                <c:pt idx="1">
                  <c:v>1983</c:v>
                </c:pt>
                <c:pt idx="2">
                  <c:v>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382656"/>
        <c:axId val="21123072"/>
        <c:axId val="0"/>
      </c:bar3DChart>
      <c:catAx>
        <c:axId val="65382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21123072"/>
        <c:crosses val="autoZero"/>
        <c:auto val="1"/>
        <c:lblAlgn val="ctr"/>
        <c:lblOffset val="100"/>
        <c:noMultiLvlLbl val="0"/>
      </c:catAx>
      <c:valAx>
        <c:axId val="2112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382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Государственные гражданские служащие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Работники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Переходящие на 2016 год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51104"/>
        <c:axId val="21152896"/>
        <c:axId val="0"/>
      </c:bar3DChart>
      <c:catAx>
        <c:axId val="21151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152896"/>
        <c:crosses val="autoZero"/>
        <c:auto val="1"/>
        <c:lblAlgn val="ctr"/>
        <c:lblOffset val="100"/>
        <c:noMultiLvlLbl val="0"/>
      </c:catAx>
      <c:valAx>
        <c:axId val="21152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1511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Присвоение классных чинов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(2016) год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Присвоение классных чинов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64448"/>
        <c:axId val="22274432"/>
        <c:axId val="0"/>
      </c:bar3DChart>
      <c:catAx>
        <c:axId val="22264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274432"/>
        <c:crosses val="autoZero"/>
        <c:auto val="1"/>
        <c:lblAlgn val="ctr"/>
        <c:lblOffset val="100"/>
        <c:noMultiLvlLbl val="0"/>
      </c:catAx>
      <c:valAx>
        <c:axId val="222744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264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53532173364425"/>
          <c:y val="5.7814312700061342E-2"/>
          <c:w val="0.48283464566929135"/>
          <c:h val="0.55614802059480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конкурсов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На 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Зачислено в резерв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На 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612224"/>
        <c:axId val="22615168"/>
        <c:axId val="0"/>
      </c:bar3DChart>
      <c:catAx>
        <c:axId val="22612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anchor="t" anchorCtr="0"/>
          <a:lstStyle/>
          <a:p>
            <a:pPr>
              <a:defRPr sz="1200"/>
            </a:pPr>
            <a:endParaRPr lang="ru-RU"/>
          </a:p>
        </c:txPr>
        <c:crossAx val="22615168"/>
        <c:crosses val="autoZero"/>
        <c:auto val="1"/>
        <c:lblAlgn val="ctr"/>
        <c:lblOffset val="100"/>
        <c:noMultiLvlLbl val="0"/>
      </c:catAx>
      <c:valAx>
        <c:axId val="2261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6122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Конкурсы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2516744270316134E-2"/>
                  <c:y val="-8.7753664121673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3424969333116E-2"/>
                  <c:y val="-9.9491608812113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Назначено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17090392823305E-2"/>
                  <c:y val="6.4282836381453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688364006823445E-2"/>
                  <c:y val="-8.7753664121673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646144"/>
        <c:axId val="23028864"/>
        <c:axId val="0"/>
      </c:bar3DChart>
      <c:catAx>
        <c:axId val="22646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028864"/>
        <c:crosses val="autoZero"/>
        <c:auto val="1"/>
        <c:lblAlgn val="ctr"/>
        <c:lblOffset val="100"/>
        <c:noMultiLvlLbl val="0"/>
      </c:catAx>
      <c:valAx>
        <c:axId val="23028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646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0.30287</cdr:x>
      <cdr:y>0.49205</cdr:y>
    </cdr:from>
    <cdr:to>
      <cdr:x>0.3385</cdr:x>
      <cdr:y>0.54672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944216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0.42758</cdr:x>
      <cdr:y>0.23691</cdr:y>
    </cdr:from>
    <cdr:to>
      <cdr:x>0.51666</cdr:x>
      <cdr:y>0.29158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93610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14" y="1837566"/>
            <a:ext cx="2418842" cy="24208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59832" y="1052736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Министерство природных ресурсов, экологии и благоустройства</a:t>
            </a:r>
            <a:endParaRPr lang="ru-RU" sz="3200" dirty="0">
              <a:latin typeface="Times New Roman"/>
              <a:cs typeface="Times New Roman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gray">
          <a:xfrm>
            <a:off x="761627" y="5229200"/>
            <a:ext cx="7266757" cy="88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2400" dirty="0" smtClean="0">
              <a:latin typeface="+mj-lt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627635" y="3798532"/>
            <a:ext cx="7200800" cy="187220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Итоги работы </a:t>
            </a:r>
            <a:b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Отдела по общим вопросам  </a:t>
            </a:r>
            <a:b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2015 году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0405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заключенных контрактов с 2013 года по 2015 год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763688" y="68579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14039993"/>
              </p:ext>
            </p:extLst>
          </p:nvPr>
        </p:nvGraphicFramePr>
        <p:xfrm>
          <a:off x="0" y="-243408"/>
          <a:ext cx="9144000" cy="6957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1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62735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Дела, рассматриваемые с участием министерства за 2014-2015 гг.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064896" cy="6048672"/>
          </a:xfrm>
        </p:spPr>
        <p:txBody>
          <a:bodyPr/>
          <a:lstStyle/>
          <a:p>
            <a:r>
              <a:rPr lang="ru-RU" dirty="0"/>
              <a:t>Количество обрабатываемой корреспонденции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53847658"/>
              </p:ext>
            </p:extLst>
          </p:nvPr>
        </p:nvGraphicFramePr>
        <p:xfrm>
          <a:off x="611560" y="1412776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19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764704"/>
            <a:ext cx="4101852" cy="64807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6609639"/>
              </p:ext>
            </p:extLst>
          </p:nvPr>
        </p:nvGraphicFramePr>
        <p:xfrm>
          <a:off x="395536" y="1700808"/>
          <a:ext cx="4102100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499992" y="908720"/>
            <a:ext cx="4114800" cy="72008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Количество присвоенных классных чинов</a:t>
            </a:r>
            <a:endParaRPr lang="ru-RU" sz="2000" dirty="0"/>
          </a:p>
        </p:txBody>
      </p:sp>
      <p:graphicFrame>
        <p:nvGraphicFramePr>
          <p:cNvPr id="15" name="Объект 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82675624"/>
              </p:ext>
            </p:extLst>
          </p:nvPr>
        </p:nvGraphicFramePr>
        <p:xfrm>
          <a:off x="4644008" y="1988840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86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Конкурсы на замещение вакантной должности ГГС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41775" cy="59774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резерв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15001527"/>
              </p:ext>
            </p:extLst>
          </p:nvPr>
        </p:nvGraphicFramePr>
        <p:xfrm>
          <a:off x="4644008" y="2060848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8198504"/>
              </p:ext>
            </p:extLst>
          </p:nvPr>
        </p:nvGraphicFramePr>
        <p:xfrm>
          <a:off x="395536" y="1988840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31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</TotalTime>
  <Words>61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Итоги работы  Отдела по общим вопросам   в 2015 году</vt:lpstr>
      <vt:lpstr>Статистика заключенных контрактов с 2013 года по 2015 год</vt:lpstr>
      <vt:lpstr>Дела, рассматриваемые с участием министерства за 2014-2015 гг.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Семина Юлия Дмитриевна</dc:creator>
  <cp:lastModifiedBy>Глазунов А.С.</cp:lastModifiedBy>
  <cp:revision>16</cp:revision>
  <dcterms:created xsi:type="dcterms:W3CDTF">2016-02-03T08:46:57Z</dcterms:created>
  <dcterms:modified xsi:type="dcterms:W3CDTF">2016-02-11T10:52:00Z</dcterms:modified>
</cp:coreProperties>
</file>