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324" r:id="rId2"/>
    <p:sldId id="322" r:id="rId3"/>
    <p:sldId id="311" r:id="rId4"/>
    <p:sldId id="293" r:id="rId5"/>
    <p:sldId id="312" r:id="rId6"/>
    <p:sldId id="295" r:id="rId7"/>
    <p:sldId id="296" r:id="rId8"/>
    <p:sldId id="313" r:id="rId9"/>
    <p:sldId id="297" r:id="rId10"/>
    <p:sldId id="314" r:id="rId11"/>
    <p:sldId id="298" r:id="rId12"/>
    <p:sldId id="299" r:id="rId13"/>
    <p:sldId id="315" r:id="rId14"/>
    <p:sldId id="300" r:id="rId15"/>
    <p:sldId id="316" r:id="rId16"/>
    <p:sldId id="301" r:id="rId17"/>
    <p:sldId id="317" r:id="rId18"/>
    <p:sldId id="302" r:id="rId19"/>
    <p:sldId id="307" r:id="rId20"/>
    <p:sldId id="318" r:id="rId21"/>
    <p:sldId id="303" r:id="rId22"/>
    <p:sldId id="319" r:id="rId23"/>
    <p:sldId id="304" r:id="rId24"/>
    <p:sldId id="320" r:id="rId25"/>
    <p:sldId id="306" r:id="rId26"/>
    <p:sldId id="321" r:id="rId27"/>
    <p:sldId id="305" r:id="rId28"/>
    <p:sldId id="323" r:id="rId29"/>
    <p:sldId id="276" r:id="rId30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2" userDrawn="1">
          <p15:clr>
            <a:srgbClr val="A4A3A4"/>
          </p15:clr>
        </p15:guide>
        <p15:guide id="2" pos="1587" userDrawn="1">
          <p15:clr>
            <a:srgbClr val="A4A3A4"/>
          </p15:clr>
        </p15:guide>
        <p15:guide id="3" orient="horz" pos="1195" userDrawn="1">
          <p15:clr>
            <a:srgbClr val="A4A3A4"/>
          </p15:clr>
        </p15:guide>
        <p15:guide id="4" orient="horz" pos="1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99" autoAdjust="0"/>
  </p:normalViewPr>
  <p:slideViewPr>
    <p:cSldViewPr snapToGrid="0">
      <p:cViewPr varScale="1">
        <p:scale>
          <a:sx n="103" d="100"/>
          <a:sy n="103" d="100"/>
        </p:scale>
        <p:origin x="172" y="60"/>
      </p:cViewPr>
      <p:guideLst>
        <p:guide orient="horz" pos="872"/>
        <p:guide pos="1587"/>
        <p:guide orient="horz" pos="1195"/>
        <p:guide orient="horz" pos="1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0273F-1C08-4669-9B01-65C7E728B271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FED7-BF61-4C77-A0D9-20A4761B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9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3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6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6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0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8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1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72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9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8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35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15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30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85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39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7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96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4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2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3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3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7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1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ED7-BF61-4C77-A0D9-20A4761B29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9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9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7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B08B-F830-4F24-9115-6AF4349B6F1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jpe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10" Type="http://schemas.openxmlformats.org/officeDocument/2006/relationships/image" Target="../media/image35.jp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3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jpg"/><Relationship Id="rId10" Type="http://schemas.openxmlformats.org/officeDocument/2006/relationships/image" Target="../media/image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.png"/><Relationship Id="rId4" Type="http://schemas.openxmlformats.org/officeDocument/2006/relationships/image" Target="../media/image70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F031-6C5F-428F-AFD1-2C90E80A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19" y="1532012"/>
            <a:ext cx="4410296" cy="1665689"/>
          </a:xfrm>
        </p:spPr>
        <p:txBody>
          <a:bodyPr anchor="t">
            <a:noAutofit/>
          </a:bodyPr>
          <a:lstStyle/>
          <a:p>
            <a:pPr algn="l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b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НАЦИОНАЛЬНЫХ ПРОЕКТОВ </a:t>
            </a:r>
            <a:b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D88C84-04B9-4420-B7FA-F03D21DBE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19" y="4019162"/>
            <a:ext cx="3870806" cy="302877"/>
          </a:xfrm>
        </p:spPr>
        <p:txBody>
          <a:bodyPr>
            <a:normAutofit/>
          </a:bodyPr>
          <a:lstStyle/>
          <a:p>
            <a:pPr algn="l"/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ПОЛИЩУК Юлия Дмитриевна</a:t>
            </a:r>
          </a:p>
          <a:p>
            <a:pPr algn="l"/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8CAD04E-CF19-4E07-ADFD-1227087E5716}"/>
              </a:ext>
            </a:extLst>
          </p:cNvPr>
          <p:cNvCxnSpPr>
            <a:cxnSpLocks/>
          </p:cNvCxnSpPr>
          <p:nvPr/>
        </p:nvCxnSpPr>
        <p:spPr>
          <a:xfrm>
            <a:off x="757570" y="3775099"/>
            <a:ext cx="36615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70" y="618857"/>
            <a:ext cx="1316053" cy="5347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2619" y="3088900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КАЛУЖСКОЙ ОБЛАСТИ</a:t>
            </a:r>
            <a:endParaRPr lang="ru-RU" sz="24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29B7FBA-181F-4531-9427-CDC7BE646D27}"/>
              </a:ext>
            </a:extLst>
          </p:cNvPr>
          <p:cNvSpPr txBox="1">
            <a:spLocks/>
          </p:cNvSpPr>
          <p:nvPr/>
        </p:nvSpPr>
        <p:spPr>
          <a:xfrm>
            <a:off x="672619" y="4581331"/>
            <a:ext cx="3870806" cy="30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декабря 2019</a:t>
            </a:r>
          </a:p>
          <a:p>
            <a:pPr algn="l"/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8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(8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42253"/>
            <a:ext cx="717784" cy="7221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3494AC-D16F-4F30-9344-605B354F1064}"/>
              </a:ext>
            </a:extLst>
          </p:cNvPr>
          <p:cNvSpPr txBox="1"/>
          <p:nvPr/>
        </p:nvSpPr>
        <p:spPr>
          <a:xfrm>
            <a:off x="1526059" y="1143000"/>
            <a:ext cx="660689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11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(8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42253"/>
            <a:ext cx="717784" cy="7221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школа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9227C5-2E09-433A-A186-F34561204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4167085"/>
            <a:ext cx="372165" cy="37194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596" y="1455827"/>
            <a:ext cx="431741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126787"/>
            <a:ext cx="431469" cy="43069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3528911"/>
            <a:ext cx="369254" cy="30767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854559"/>
            <a:ext cx="431484" cy="31576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53660" y="219542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Успех каждого ребёнка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281333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семей, имеющих детей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6226" y="349777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образовательная среда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3FDA01-52CC-4612-B749-FE3ABD81EA39}"/>
              </a:ext>
            </a:extLst>
          </p:cNvPr>
          <p:cNvSpPr txBox="1"/>
          <p:nvPr/>
        </p:nvSpPr>
        <p:spPr>
          <a:xfrm>
            <a:off x="1966860" y="422712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будущего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68FD89-E869-40CA-84B8-84E68B491275}"/>
              </a:ext>
            </a:extLst>
          </p:cNvPr>
          <p:cNvSpPr txBox="1"/>
          <p:nvPr/>
        </p:nvSpPr>
        <p:spPr>
          <a:xfrm>
            <a:off x="3795660" y="2114781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2067DA-BA79-46F3-8BAF-C387AF4DE1C0}"/>
              </a:ext>
            </a:extLst>
          </p:cNvPr>
          <p:cNvSpPr txBox="1"/>
          <p:nvPr/>
        </p:nvSpPr>
        <p:spPr>
          <a:xfrm>
            <a:off x="3784320" y="2767584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24DE1-D6E2-48AE-8F86-113AF8519BFE}"/>
              </a:ext>
            </a:extLst>
          </p:cNvPr>
          <p:cNvSpPr txBox="1"/>
          <p:nvPr/>
        </p:nvSpPr>
        <p:spPr>
          <a:xfrm>
            <a:off x="3795660" y="3465233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28B11B-DDB9-4A34-9745-4984E949D4A1}"/>
              </a:ext>
            </a:extLst>
          </p:cNvPr>
          <p:cNvSpPr txBox="1"/>
          <p:nvPr/>
        </p:nvSpPr>
        <p:spPr>
          <a:xfrm>
            <a:off x="3795660" y="4135879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63864-C2E2-42B2-A05B-4681C3DEF50B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8EB8C5-5705-48DE-933E-AD10DF03DB54}"/>
              </a:ext>
            </a:extLst>
          </p:cNvPr>
          <p:cNvSpPr txBox="1"/>
          <p:nvPr/>
        </p:nvSpPr>
        <p:spPr>
          <a:xfrm>
            <a:off x="5361542" y="148771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(выкуп) новых школ; обновление материально-технической базы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7E000F-38AA-4ECD-A0FB-0F8C59DDAC44}"/>
              </a:ext>
            </a:extLst>
          </p:cNvPr>
          <p:cNvSpPr txBox="1"/>
          <p:nvPr/>
        </p:nvSpPr>
        <p:spPr>
          <a:xfrm>
            <a:off x="5348342" y="2202075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детей;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Кванториум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IT-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куб; проект «Билет в будущее»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E795A9-4FC6-48CB-96E4-2100F4191826}"/>
              </a:ext>
            </a:extLst>
          </p:cNvPr>
          <p:cNvSpPr txBox="1"/>
          <p:nvPr/>
        </p:nvSpPr>
        <p:spPr>
          <a:xfrm>
            <a:off x="5361542" y="2816274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Психолого-педагогическое сопровождение семей с детьми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F835D-923A-4400-9ECC-72B8E171C1DC}"/>
              </a:ext>
            </a:extLst>
          </p:cNvPr>
          <p:cNvSpPr txBox="1"/>
          <p:nvPr/>
        </p:nvSpPr>
        <p:spPr>
          <a:xfrm>
            <a:off x="5361542" y="3364796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целевой модели цифровой образовательной среды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21C4C1-ECBE-4B30-9E46-08E1DC1A5C7B}"/>
              </a:ext>
            </a:extLst>
          </p:cNvPr>
          <p:cNvSpPr txBox="1"/>
          <p:nvPr/>
        </p:nvSpPr>
        <p:spPr>
          <a:xfrm>
            <a:off x="5337192" y="4170480"/>
            <a:ext cx="196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профессионального мастерства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59775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12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(8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42253"/>
            <a:ext cx="717784" cy="7221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2705" y="1610095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Молодые профессионалы (Повышение конкурентоспособности российского высшего образования)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44" y="1672192"/>
            <a:ext cx="432350" cy="4297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926" y="4095935"/>
            <a:ext cx="369254" cy="36793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799266"/>
            <a:ext cx="431484" cy="42635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281333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возможности для каждого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66860" y="409493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активность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F68B04-9B90-4195-A06A-C1B566C603A1}"/>
              </a:ext>
            </a:extLst>
          </p:cNvPr>
          <p:cNvSpPr txBox="1"/>
          <p:nvPr/>
        </p:nvSpPr>
        <p:spPr>
          <a:xfrm>
            <a:off x="3799609" y="1676423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2952BC-94BC-4354-935F-EA3F22C2E468}"/>
              </a:ext>
            </a:extLst>
          </p:cNvPr>
          <p:cNvSpPr txBox="1"/>
          <p:nvPr/>
        </p:nvSpPr>
        <p:spPr>
          <a:xfrm>
            <a:off x="3782459" y="2806758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E433AC-03DD-40C9-8937-38D02F9E16CD}"/>
              </a:ext>
            </a:extLst>
          </p:cNvPr>
          <p:cNvSpPr txBox="1"/>
          <p:nvPr/>
        </p:nvSpPr>
        <p:spPr>
          <a:xfrm>
            <a:off x="3799609" y="3991899"/>
            <a:ext cx="157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Аникеев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Сергеевич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17FDB-2364-49C4-B95E-805C7DD61A06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256DB7-D764-43AA-9696-41F15B663640}"/>
              </a:ext>
            </a:extLst>
          </p:cNvPr>
          <p:cNvSpPr txBox="1"/>
          <p:nvPr/>
        </p:nvSpPr>
        <p:spPr>
          <a:xfrm>
            <a:off x="5327708" y="1626317"/>
            <a:ext cx="196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Демонстрационные экзамены как форма итоговой аттестации в СПО; оснащение мастерских в СПО; участие в конкурсе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Skills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78AC37-D3F2-4BF1-ACF5-B76E3625C324}"/>
              </a:ext>
            </a:extLst>
          </p:cNvPr>
          <p:cNvSpPr txBox="1"/>
          <p:nvPr/>
        </p:nvSpPr>
        <p:spPr>
          <a:xfrm>
            <a:off x="5327708" y="2756462"/>
            <a:ext cx="206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дополнительного образования и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проф.переподготовки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обеспечения непрерывного образования всех категорий граждан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2CDF75-54DC-4666-A0E2-50494C968234}"/>
              </a:ext>
            </a:extLst>
          </p:cNvPr>
          <p:cNvSpPr txBox="1"/>
          <p:nvPr/>
        </p:nvSpPr>
        <p:spPr>
          <a:xfrm>
            <a:off x="5348341" y="3914955"/>
            <a:ext cx="2193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молодежи в волонтерскую деятельность; поддержка участия молодежи в общественных инициативах и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203393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13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БЕЗОПАСНЫЕ И КАЧЕСТВЕННЫЕ АВТОМОБИЛЬНЫЕ ДОРОГИ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71076"/>
            <a:ext cx="717784" cy="6644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2A18AD0-D809-4955-9E39-A00CD3A8C22C}"/>
              </a:ext>
            </a:extLst>
          </p:cNvPr>
          <p:cNvSpPr txBox="1"/>
          <p:nvPr/>
        </p:nvSpPr>
        <p:spPr>
          <a:xfrm>
            <a:off x="1526059" y="1143000"/>
            <a:ext cx="7390222" cy="4000500"/>
          </a:xfrm>
          <a:prstGeom prst="rect">
            <a:avLst/>
          </a:prstGeom>
          <a:noFill/>
        </p:spPr>
        <p:txBody>
          <a:bodyPr wrap="square" numCol="2" rtlCol="0">
            <a:normAutofit fontScale="92500" lnSpcReduction="10000"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автомобильных дорог регионального значения, соответствующих нормативным требованиям, в их общей протяженности не менее чем до 50% (относительно их протяженности по состоянию на 31 декабря 2017г.)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доли автомобильных дорог федерального и регионального значения, работающих в режиме перегрузки, в их общей протяженности на 10% по сравнению с 2017г.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количества мест концентрации ДТП (аварийно-опасных участков) на дорожной сети в два раза по сравнению с 2017 г.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в результате ДТП в 3,5 раза по сравнению с 2017г. – до уровня, не превышающего четырех человек на 100 тыс. населения (к 2030г. – стремление к нулевому уровню смертности)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Реестра новых и наилучших технологий, материалов и технологических решений повторного применения и доведение доли контрактов на осуществление дорожной деятельности в рамках нацпроекта, предусматривающих   использование новых технологий и материалов, включенных в Реестр, до 80% к концу 2024г.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Доведение доли контрактов на осуществление дорожной деятельности  в рамках национального проекта, предусматривающих выполнение работ на принципах контракта жизненного цикла , предусматривающего объединение в один контракт различных видов дорожных работ, до 70% к концу 2024 г. в общем объеме новых государственных контрактов на выполнение работ по капитальному ремонту, ремонту и содержанию автомобильных дорог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автомобильных дорог Минобороны России, соответствующих нормативным требованиям, до 60% к концу 2024 г.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3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14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БЕЗОПАСНЫЕ И КАЧЕСТВЕННЫЕ АВТОМОБИЛЬНЫЕ ДОРОГИ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71076"/>
            <a:ext cx="717784" cy="6644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сеть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1456809"/>
            <a:ext cx="432350" cy="43003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532912"/>
            <a:ext cx="431469" cy="33988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15" y="3662676"/>
            <a:ext cx="356038" cy="43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Владимировна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66860" y="244432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Общесистемные меры развития дорожного хозяйства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47746" y="371195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 дорожного движения </a:t>
            </a:r>
          </a:p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 </a:t>
            </a:r>
          </a:p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Денисов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Александрович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0C4C70-32DB-4B63-98DE-D2DD044A2986}"/>
              </a:ext>
            </a:extLst>
          </p:cNvPr>
          <p:cNvSpPr txBox="1"/>
          <p:nvPr/>
        </p:nvSpPr>
        <p:spPr>
          <a:xfrm>
            <a:off x="3782460" y="2507751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Владимировна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D712B7-5313-46E7-B7B3-582E9D423E20}"/>
              </a:ext>
            </a:extLst>
          </p:cNvPr>
          <p:cNvSpPr txBox="1"/>
          <p:nvPr/>
        </p:nvSpPr>
        <p:spPr>
          <a:xfrm>
            <a:off x="3795660" y="3633043"/>
            <a:ext cx="143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 Владимирович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CEE401-D26F-48C0-833C-EE3DAA94A010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C4BDBC-68F3-44E8-B83D-0281493D33B7}"/>
              </a:ext>
            </a:extLst>
          </p:cNvPr>
          <p:cNvSpPr txBox="1"/>
          <p:nvPr/>
        </p:nvSpPr>
        <p:spPr>
          <a:xfrm>
            <a:off x="5478966" y="14558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Приведение в нормативное состояние дорожной сети, снижение количества мест концентрации ДТП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52E258-C676-45C0-8073-7E24AA2FFB4B}"/>
              </a:ext>
            </a:extLst>
          </p:cNvPr>
          <p:cNvSpPr txBox="1"/>
          <p:nvPr/>
        </p:nvSpPr>
        <p:spPr>
          <a:xfrm>
            <a:off x="5470793" y="2531158"/>
            <a:ext cx="196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цифровых технологий организации дорожного движения и контроля за соблюдением ПДД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1AEF1A-8E51-4C0A-BBD1-AECAA1C20605}"/>
              </a:ext>
            </a:extLst>
          </p:cNvPr>
          <p:cNvSpPr txBox="1"/>
          <p:nvPr/>
        </p:nvSpPr>
        <p:spPr>
          <a:xfrm>
            <a:off x="5409937" y="3600408"/>
            <a:ext cx="1966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повышения безопасности: участников дорожного движения: образовательные программы для детей, обучение первой помощи, закупка автомобилей скорой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мед.помощи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15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ЖИЛЬЁ И ГОРОДСКАЯ СРЕДА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32" y="171076"/>
            <a:ext cx="631113" cy="6644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266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6EC495-C12E-41D5-8DAE-F73BA72374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5B6742E-0F3A-4B95-AD97-730F90EB621D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671F4-D300-44EC-B1F9-7A8A32012D14}"/>
              </a:ext>
            </a:extLst>
          </p:cNvPr>
          <p:cNvSpPr txBox="1"/>
          <p:nvPr/>
        </p:nvSpPr>
        <p:spPr>
          <a:xfrm>
            <a:off x="1526058" y="1143000"/>
            <a:ext cx="74482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доступным жильем семей со средним достатком, в том числе создание возможностей для приобретения (строительства) ими жилья с использованием ипотечного кредита, ставка по которому должна быть менее 8 %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жилищного строительства не менее чем до 120 млн. кв. м в год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Кардинальное повышение комфортности городской среды, повышение индекса качества городской среды на 30 %, сокращение в соответствии с этим индексом количества городов с неблагоприятной средой в два раза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устойчивого сокращения непригодного для проживания жилищного фонда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3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16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ЖИЛЬЁ И ГОРОДСКАЯ СРЕДА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32" y="171076"/>
            <a:ext cx="631113" cy="6644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266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Жильё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848" y="1455827"/>
            <a:ext cx="429237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638806"/>
            <a:ext cx="431469" cy="41162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601" y="3920351"/>
            <a:ext cx="431484" cy="39213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40650" y="259662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комфортной городской среды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69450" y="2655230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387536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устойчивого сокращения непригодного для проживания жилищного фонда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2460" y="3838688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6EC495-C12E-41D5-8DAE-F73BA72374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5B6742E-0F3A-4B95-AD97-730F90EB621D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AC9718-81BF-4D4C-B9E2-C422D62A6514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6D0725-8352-49C4-AF44-77DF1E88A775}"/>
              </a:ext>
            </a:extLst>
          </p:cNvPr>
          <p:cNvSpPr txBox="1"/>
          <p:nvPr/>
        </p:nvSpPr>
        <p:spPr>
          <a:xfrm>
            <a:off x="5478966" y="1455827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жилищного строительства, увеличение объемов введенного жилья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7CC83F-EB36-468B-9E67-193C470AB980}"/>
              </a:ext>
            </a:extLst>
          </p:cNvPr>
          <p:cNvSpPr txBox="1"/>
          <p:nvPr/>
        </p:nvSpPr>
        <p:spPr>
          <a:xfrm>
            <a:off x="5470793" y="2531158"/>
            <a:ext cx="196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Кардинальное повышение комфортности городской среды, сокращение  количества городов с неблагоприятной средой в два раза, а также создание механизма прямого участия.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6913E4-865B-4E83-A2C0-2F16DE178D1A}"/>
              </a:ext>
            </a:extLst>
          </p:cNvPr>
          <p:cNvSpPr txBox="1"/>
          <p:nvPr/>
        </p:nvSpPr>
        <p:spPr>
          <a:xfrm>
            <a:off x="5478966" y="3817583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Расселение аварийного жилищного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23088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17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 (7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32" y="220775"/>
            <a:ext cx="631113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0AC04A-F8C8-405E-817C-DCEAD05696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2A8435-FFC8-4304-84D7-187665C20100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786537-0055-41EA-B6D3-A7087E07537E}"/>
              </a:ext>
            </a:extLst>
          </p:cNvPr>
          <p:cNvSpPr txBox="1"/>
          <p:nvPr/>
        </p:nvSpPr>
        <p:spPr>
          <a:xfrm>
            <a:off x="1526058" y="1143001"/>
            <a:ext cx="7617942" cy="388862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обращение с отходами производства и потребления, включая ликвидацию всех выявленных на 1 января 2018 г. несанкционированных свалок в границах городов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Кардинальное снижение уровня загрязнения атмосферного воздуха в крупных промышленных центрах, в том числе уменьшение не менее чем на 20 % совокупного объема выбросов загрязняющих веществ в атмосферный воздух в наиболее загрязненных городах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питьевой воды для населения, в том числе для жителей населенных пунктов, не оборудованных современными системами централизованного водоснабжения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Экологическое оздоровление водных объектов, включая реку Волгу, и сохранение уникальных водных систем, включая озера Байкал и Телецкое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биологического разнообразия, в том числе посредством создания не менее 24 новых особо охраняемых природных территорий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баланса выбытия и воспроизводства лесов в соотношении 100% к 2024 году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9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18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 (7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32" y="220775"/>
            <a:ext cx="631113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уникальных водных объектов Калужской области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1467275"/>
            <a:ext cx="432350" cy="4091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322229"/>
            <a:ext cx="431469" cy="42835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399" y="4074284"/>
            <a:ext cx="369254" cy="30696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97" y="3196432"/>
            <a:ext cx="425474" cy="43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Артамонова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Олеговна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53660" y="234423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лесов Калужской области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95660" y="2335201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Кобозев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 Васильевич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46226" y="304196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биологического разнообразия и развитие экологического туризма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69450" y="3185293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Антохина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Варвара Анатольевна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6226" y="4099658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Чистый воздух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8C4B7C-227C-4C0B-86E3-988511741A85}"/>
              </a:ext>
            </a:extLst>
          </p:cNvPr>
          <p:cNvSpPr txBox="1"/>
          <p:nvPr/>
        </p:nvSpPr>
        <p:spPr>
          <a:xfrm>
            <a:off x="3773168" y="3980450"/>
            <a:ext cx="159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Антохина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Варвара Анатольевна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0AC04A-F8C8-405E-817C-DCEAD05696A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2A8435-FFC8-4304-84D7-187665C20100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BC518D-B2C6-44FD-BDDC-F04F303D6BAF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E333D3-C5DE-428D-B115-83DB41FE66E0}"/>
              </a:ext>
            </a:extLst>
          </p:cNvPr>
          <p:cNvSpPr txBox="1"/>
          <p:nvPr/>
        </p:nvSpPr>
        <p:spPr>
          <a:xfrm>
            <a:off x="5478966" y="14558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водных экосистем Калужской области и восстановление природных комплексов водных объектов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531A41-5F37-460A-85E4-08F44185D960}"/>
              </a:ext>
            </a:extLst>
          </p:cNvPr>
          <p:cNvSpPr txBox="1"/>
          <p:nvPr/>
        </p:nvSpPr>
        <p:spPr>
          <a:xfrm>
            <a:off x="5471885" y="2288409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баланса выбытия и воспроизводства лесов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4CFEFB-D7F9-490F-8AA6-1B4D48AAEB5F}"/>
              </a:ext>
            </a:extLst>
          </p:cNvPr>
          <p:cNvSpPr txBox="1"/>
          <p:nvPr/>
        </p:nvSpPr>
        <p:spPr>
          <a:xfrm>
            <a:off x="5478966" y="3903506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 профилактике загрязнения воздуха в Калужской области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26A5EC-6967-492B-8D2A-FAB143881C7F}"/>
              </a:ext>
            </a:extLst>
          </p:cNvPr>
          <p:cNvSpPr txBox="1"/>
          <p:nvPr/>
        </p:nvSpPr>
        <p:spPr>
          <a:xfrm>
            <a:off x="5471885" y="3074434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особо охраняемых природных территорий Калужской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9645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19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 (7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32" y="220775"/>
            <a:ext cx="631113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Чистая вода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9227C5-2E09-433A-A186-F34561204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317" y="3626538"/>
            <a:ext cx="372165" cy="39761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351" y="1455827"/>
            <a:ext cx="290232" cy="432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658" y="2464187"/>
            <a:ext cx="431484" cy="43045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47746" y="261981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Чистая страна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3FDA01-52CC-4612-B749-FE3ABD81EA39}"/>
              </a:ext>
            </a:extLst>
          </p:cNvPr>
          <p:cNvSpPr txBox="1"/>
          <p:nvPr/>
        </p:nvSpPr>
        <p:spPr>
          <a:xfrm>
            <a:off x="1939477" y="3559506"/>
            <a:ext cx="1604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комплексной отрасли по обращению с ТКО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2E194D-E137-4329-8073-57453650AE17}"/>
              </a:ext>
            </a:extLst>
          </p:cNvPr>
          <p:cNvSpPr txBox="1"/>
          <p:nvPr/>
        </p:nvSpPr>
        <p:spPr>
          <a:xfrm>
            <a:off x="3782460" y="2505175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95DF94-4A83-4C8E-A2D0-AC8665811C8A}"/>
              </a:ext>
            </a:extLst>
          </p:cNvPr>
          <p:cNvSpPr txBox="1"/>
          <p:nvPr/>
        </p:nvSpPr>
        <p:spPr>
          <a:xfrm>
            <a:off x="3782460" y="3629764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Егор Олегович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C4F4738-34E6-489D-92F9-4466561B0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3"/>
          <a:stretch/>
        </p:blipFill>
        <p:spPr>
          <a:xfrm>
            <a:off x="169690" y="1204586"/>
            <a:ext cx="720000" cy="75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147352-2512-40E3-9AB8-B73ECEE23311}"/>
              </a:ext>
            </a:extLst>
          </p:cNvPr>
          <p:cNvSpPr txBox="1"/>
          <p:nvPr/>
        </p:nvSpPr>
        <p:spPr>
          <a:xfrm>
            <a:off x="118946" y="2076533"/>
            <a:ext cx="111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Мазур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2FE12C-1AB0-4A89-BD3D-D521636EBB75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A2CCAC-EFC3-43C9-93AE-CC4DB1E36C10}"/>
              </a:ext>
            </a:extLst>
          </p:cNvPr>
          <p:cNvSpPr txBox="1"/>
          <p:nvPr/>
        </p:nvSpPr>
        <p:spPr>
          <a:xfrm>
            <a:off x="5478966" y="1455827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питьевой воды для населения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171991-53A0-4A6E-A2E7-095BD2CE6539}"/>
              </a:ext>
            </a:extLst>
          </p:cNvPr>
          <p:cNvSpPr txBox="1"/>
          <p:nvPr/>
        </p:nvSpPr>
        <p:spPr>
          <a:xfrm>
            <a:off x="5472462" y="2479205"/>
            <a:ext cx="196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в КО к 2024 году всех выявленных на 1 января 2018 несанкционированных свалок в границах городов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F33087-1323-454A-82C0-E6760CBF2945}"/>
              </a:ext>
            </a:extLst>
          </p:cNvPr>
          <p:cNvSpPr txBox="1"/>
          <p:nvPr/>
        </p:nvSpPr>
        <p:spPr>
          <a:xfrm>
            <a:off x="5478966" y="3624060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обращение с отходами производства и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360496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111874"/>
            <a:ext cx="6724912" cy="78203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УКАЗА ПРЕЗИДЕНТА ОТ 7 МАЯ 2018 ГОДА № 204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национальных целях и стратегических задачах развития Российской Федерации на период до 024 года)</a:t>
            </a:r>
          </a:p>
        </p:txBody>
      </p:sp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0AFA8B5-717F-4AAE-B8A9-E9B8795DD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 b="1703"/>
          <a:stretch>
            <a:fillRect/>
          </a:stretch>
        </p:blipFill>
        <p:spPr>
          <a:xfrm>
            <a:off x="8175322" y="67102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4FFA5C-64AC-437C-A71C-929E98E3B0AC}"/>
              </a:ext>
            </a:extLst>
          </p:cNvPr>
          <p:cNvSpPr/>
          <p:nvPr/>
        </p:nvSpPr>
        <p:spPr>
          <a:xfrm>
            <a:off x="202301" y="1013288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устойчивого естественного роста численности населения Российской Федерации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0BA4461-FBE8-4BFA-9236-51EE3C0E0C2A}"/>
              </a:ext>
            </a:extLst>
          </p:cNvPr>
          <p:cNvSpPr/>
          <p:nvPr/>
        </p:nvSpPr>
        <p:spPr>
          <a:xfrm>
            <a:off x="202301" y="2392672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в два раза уровня бедности </a:t>
            </a:r>
            <a:br>
              <a:rPr lang="ru-RU" dirty="0"/>
            </a:br>
            <a:r>
              <a:rPr lang="ru-RU" dirty="0"/>
              <a:t>в Российской Федерации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BA3420-7C54-41C6-9AD3-14D02C594136}"/>
              </a:ext>
            </a:extLst>
          </p:cNvPr>
          <p:cNvSpPr/>
          <p:nvPr/>
        </p:nvSpPr>
        <p:spPr>
          <a:xfrm>
            <a:off x="202301" y="3771626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ускоренного внедрения цифровых технологий в экономике и социальной сфере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F6DE6C-17E0-4293-9AA3-41CA4495BCEC}"/>
              </a:ext>
            </a:extLst>
          </p:cNvPr>
          <p:cNvSpPr/>
          <p:nvPr/>
        </p:nvSpPr>
        <p:spPr>
          <a:xfrm>
            <a:off x="5733541" y="1013717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устойчивого роста реальных доходов граждан, а также роста уровня пенсионного обеспечения выше уровня инфляции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A74958-5607-4323-8484-3FC9170CCA4D}"/>
              </a:ext>
            </a:extLst>
          </p:cNvPr>
          <p:cNvSpPr/>
          <p:nvPr/>
        </p:nvSpPr>
        <p:spPr>
          <a:xfrm>
            <a:off x="5733541" y="2392672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Ускорение технологического развития Российской Федерации, увеличение количества организаций, осуществляющих технологические инновации, до 50 процентов от их общего числа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E4C318-47F9-4EDC-A276-5B2EC966E0AB}"/>
              </a:ext>
            </a:extLst>
          </p:cNvPr>
          <p:cNvSpPr/>
          <p:nvPr/>
        </p:nvSpPr>
        <p:spPr>
          <a:xfrm>
            <a:off x="5734000" y="3768591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Создание в базовых отраслях экономики, прежде всего в обрабатывающей промышленности и агропромышленном комплексе, высокопроизводительного экспортно-ориентированного сектора, развивающегося на основе современных технологий и обеспеченного высококвалифицированными кадрами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4E03BA-031E-4F8C-BF5B-39456D76691B}"/>
              </a:ext>
            </a:extLst>
          </p:cNvPr>
          <p:cNvSpPr/>
          <p:nvPr/>
        </p:nvSpPr>
        <p:spPr>
          <a:xfrm>
            <a:off x="2967921" y="1013717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Повышение ожидаемой продолжительности жизни до 78 лет </a:t>
            </a:r>
            <a:br>
              <a:rPr lang="ru-RU" sz="1600" dirty="0"/>
            </a:br>
            <a:r>
              <a:rPr lang="ru-RU" sz="1600" dirty="0"/>
              <a:t>(к 2030 году - до 80 лет)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E549300-3C0A-48CD-9078-F056484FCF55}"/>
              </a:ext>
            </a:extLst>
          </p:cNvPr>
          <p:cNvSpPr/>
          <p:nvPr/>
        </p:nvSpPr>
        <p:spPr>
          <a:xfrm>
            <a:off x="2967921" y="2392672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жилищных условий не менее 5 млн. семей ежегодно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745C8-E80E-42B0-B2EA-EAA72EE61018}"/>
              </a:ext>
            </a:extLst>
          </p:cNvPr>
          <p:cNvSpPr/>
          <p:nvPr/>
        </p:nvSpPr>
        <p:spPr>
          <a:xfrm>
            <a:off x="2953258" y="3771626"/>
            <a:ext cx="252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Вхождение Российской Федерации в число пяти крупнейших экономик мира, обеспечение темпов экономического роста выше мировых при сохранении макроэкономической стабильности, в том числе инфляции на уровне, не превышающем 4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91692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20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ЭКОНОМИКА 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04" y="220775"/>
            <a:ext cx="567768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1"/>
          <a:stretch/>
        </p:blipFill>
        <p:spPr>
          <a:xfrm>
            <a:off x="289690" y="1204586"/>
            <a:ext cx="720000" cy="78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85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Денисов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Александрович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C82BCE-C1D1-4640-BDB2-A0B4DAB113FD}"/>
              </a:ext>
            </a:extLst>
          </p:cNvPr>
          <p:cNvSpPr txBox="1"/>
          <p:nvPr/>
        </p:nvSpPr>
        <p:spPr>
          <a:xfrm>
            <a:off x="118946" y="3993056"/>
            <a:ext cx="1266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4C0E605-4FB6-41FB-9797-02FD7C9CF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C6FD38-DDA7-430D-BFCD-3AE0DB2B8244}"/>
              </a:ext>
            </a:extLst>
          </p:cNvPr>
          <p:cNvSpPr txBox="1"/>
          <p:nvPr/>
        </p:nvSpPr>
        <p:spPr>
          <a:xfrm>
            <a:off x="1526058" y="1143000"/>
            <a:ext cx="74482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внутренних затрат на развитие цифровой экономики за счет всех источников (по доле в ВВП) не менее чем в 3 раза по сравнению с 2017 годом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устойчивой и безопасной информационно-телекоммуникационной инфраструктуры высокоскоростной передачи, обработки и хранения больших объемов данных, доступной для всех организаций и домохозяйств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преимущественно отечественного программного обеспечения государственными органами, органами местного самоуправления и организациями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5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80897" y="986499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21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ЭКОНОМИКА 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04" y="220775"/>
            <a:ext cx="567768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1"/>
          <a:stretch/>
        </p:blipFill>
        <p:spPr>
          <a:xfrm>
            <a:off x="289690" y="1204586"/>
            <a:ext cx="720000" cy="78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85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Денисов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Александрович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47746" y="95836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37404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</a:t>
            </a:r>
            <a:r>
              <a:rPr lang="ru-RU" sz="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9227C5-2E09-433A-A186-F34561204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80" y="3342616"/>
            <a:ext cx="372165" cy="37269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95" y="1402870"/>
            <a:ext cx="432350" cy="43053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009" y="2764805"/>
            <a:ext cx="369254" cy="33730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779" y="2111147"/>
            <a:ext cx="431484" cy="431846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806643" y="1389789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Проскурнин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Николаевич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832682" y="893904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2016710" y="211154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 для цифровой экономики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66860" y="270419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</a:t>
            </a:r>
            <a:r>
              <a:rPr lang="ru-RU" sz="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3FDA01-52CC-4612-B749-FE3ABD81EA39}"/>
              </a:ext>
            </a:extLst>
          </p:cNvPr>
          <p:cNvSpPr txBox="1"/>
          <p:nvPr/>
        </p:nvSpPr>
        <p:spPr>
          <a:xfrm>
            <a:off x="1974083" y="328833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Цифровое государственное управление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E09DFD-4A75-4177-A12F-3FEC3B7081AE}"/>
              </a:ext>
            </a:extLst>
          </p:cNvPr>
          <p:cNvSpPr txBox="1"/>
          <p:nvPr/>
        </p:nvSpPr>
        <p:spPr>
          <a:xfrm>
            <a:off x="3836649" y="2649698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Проскурнин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Николаевич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FDB93B-A71B-4762-AA30-B8CB5047888E}"/>
              </a:ext>
            </a:extLst>
          </p:cNvPr>
          <p:cNvSpPr txBox="1"/>
          <p:nvPr/>
        </p:nvSpPr>
        <p:spPr>
          <a:xfrm>
            <a:off x="3832682" y="3264293"/>
            <a:ext cx="141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Проскурнин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Николаевич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5CC1EC-5455-4D95-8742-F9ABABBA56C5}"/>
              </a:ext>
            </a:extLst>
          </p:cNvPr>
          <p:cNvSpPr txBox="1"/>
          <p:nvPr/>
        </p:nvSpPr>
        <p:spPr>
          <a:xfrm>
            <a:off x="3806643" y="4015839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Проскурнин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Николаевич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C82BCE-C1D1-4640-BDB2-A0B4DAB113FD}"/>
              </a:ext>
            </a:extLst>
          </p:cNvPr>
          <p:cNvSpPr txBox="1"/>
          <p:nvPr/>
        </p:nvSpPr>
        <p:spPr>
          <a:xfrm>
            <a:off x="118946" y="3993056"/>
            <a:ext cx="1266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4C0E605-4FB6-41FB-9797-02FD7C9CFC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D800CD-CC12-44A2-B344-4B60A21E1DF8}"/>
              </a:ext>
            </a:extLst>
          </p:cNvPr>
          <p:cNvSpPr txBox="1"/>
          <p:nvPr/>
        </p:nvSpPr>
        <p:spPr>
          <a:xfrm>
            <a:off x="3822337" y="2093693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Проскурнин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Николаевич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E4964D-2C9A-44F0-BB2C-F167FA4163CF}"/>
              </a:ext>
            </a:extLst>
          </p:cNvPr>
          <p:cNvSpPr txBox="1"/>
          <p:nvPr/>
        </p:nvSpPr>
        <p:spPr>
          <a:xfrm>
            <a:off x="1974083" y="4031316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технологии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89E21-6DF3-4DA7-B097-B7F7944C3E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020" y="4030867"/>
            <a:ext cx="457200" cy="3815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9BBEAD6-E27F-48A5-949E-F0F8F6BF28D8}"/>
              </a:ext>
            </a:extLst>
          </p:cNvPr>
          <p:cNvSpPr txBox="1"/>
          <p:nvPr/>
        </p:nvSpPr>
        <p:spPr>
          <a:xfrm>
            <a:off x="5526971" y="910198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C77CE0-1E92-4BC6-88EC-C7B0D95D0894}"/>
              </a:ext>
            </a:extLst>
          </p:cNvPr>
          <p:cNvSpPr txBox="1"/>
          <p:nvPr/>
        </p:nvSpPr>
        <p:spPr>
          <a:xfrm>
            <a:off x="5337362" y="1294014"/>
            <a:ext cx="2131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сетевой ИТ-инфраструктуры, приобретение оборудования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C92755-52C0-4B84-A82C-763ED9E5F400}"/>
              </a:ext>
            </a:extLst>
          </p:cNvPr>
          <p:cNvSpPr txBox="1"/>
          <p:nvPr/>
        </p:nvSpPr>
        <p:spPr>
          <a:xfrm>
            <a:off x="5324162" y="1997462"/>
            <a:ext cx="2144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условий для подготовки кадров, владеющих цифровыми технологиями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CE6115-4AC0-46A0-9069-D0E87DCDE62B}"/>
              </a:ext>
            </a:extLst>
          </p:cNvPr>
          <p:cNvSpPr txBox="1"/>
          <p:nvPr/>
        </p:nvSpPr>
        <p:spPr>
          <a:xfrm>
            <a:off x="5337361" y="2533143"/>
            <a:ext cx="2349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и установка средств защиты информации, обеспечение безопасности ИТ-систем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7241B7-E83B-4677-95BB-52521B7EA6EC}"/>
              </a:ext>
            </a:extLst>
          </p:cNvPr>
          <p:cNvSpPr txBox="1"/>
          <p:nvPr/>
        </p:nvSpPr>
        <p:spPr>
          <a:xfrm>
            <a:off x="5337361" y="3187806"/>
            <a:ext cx="262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 модернизация ИТ-систем, обеспечивающих государственное управление и оказание государственных и муниципальных услуг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45B440-727A-4E06-BDB7-0E7B81D889B1}"/>
              </a:ext>
            </a:extLst>
          </p:cNvPr>
          <p:cNvSpPr txBox="1"/>
          <p:nvPr/>
        </p:nvSpPr>
        <p:spPr>
          <a:xfrm>
            <a:off x="5337361" y="3993056"/>
            <a:ext cx="267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развития современных цифровых технологий, в том числе «сквозных». </a:t>
            </a:r>
          </a:p>
        </p:txBody>
      </p:sp>
    </p:spTree>
    <p:extLst>
      <p:ext uri="{BB962C8B-B14F-4D97-AF65-F5344CB8AC3E}">
        <p14:creationId xmlns:p14="http://schemas.microsoft.com/office/powerpoint/2010/main" val="175659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22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КООПЕРАЦИЯ И ЭКСПОРТ (4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2" y="220775"/>
            <a:ext cx="521591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D57271E-582E-42E4-B1AD-A3A4F2DBEBA4}"/>
              </a:ext>
            </a:extLst>
          </p:cNvPr>
          <p:cNvSpPr txBox="1"/>
          <p:nvPr/>
        </p:nvSpPr>
        <p:spPr>
          <a:xfrm>
            <a:off x="1526058" y="1143000"/>
            <a:ext cx="7448251" cy="39857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объема экспорта несырьевых неэнергетических товаров в размере 250 млрд. долларов США в год, в том числе продукции машиностроения - 50 млрд. долларов США в год и продукции агропромышленного комплекса - 45 млрд. долларов США в год, а также объема экспорта оказываемых услуг в размере 100 млрд. долларов США в год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в обрабатывающей промышленности, сельском хозяйстве, сфере услуг глобальных конкурентоспособных несырьевых секторов, общая доля экспорта товаров (работ, услуг) которых составит не менее 20 процентов ВВП страны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доли экспорта продукции обрабатывающей промышленности, сельскохозяйственной продукции и услуг в ВВП страны на 20%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эффективной системы разделения труда и производственной кооперации в рамках Евразийского экономического союза в целях увеличения объема торговли между государствами - членами Союза не менее чем в полтора раза и обеспечения роста объема накопленных взаимных инвестиций в полтора раза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торговли между Россией и государствами - членами Союза не менее чем в 1,5 раза и обеспечение роста объема накопленных взаимных инвестиций в 1,5 раза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экспорта продукции агропромышленного комплекса в 2 раза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6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23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КООПЕРАЦИЯ И ЭКСПОРТ (4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2" y="220775"/>
            <a:ext cx="521591" cy="565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Промышленный экспорт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626" y="1455827"/>
            <a:ext cx="429681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757" y="2126134"/>
            <a:ext cx="358539" cy="432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103" y="3466748"/>
            <a:ext cx="361632" cy="432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31" y="2796441"/>
            <a:ext cx="403406" cy="43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66860" y="2083601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меры развития международной кооперации и экспорта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95660" y="214935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281333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услуг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2460" y="2776655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6226" y="3497779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продукции агропромышленного комплекса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8C4B7C-227C-4C0B-86E3-988511741A85}"/>
              </a:ext>
            </a:extLst>
          </p:cNvPr>
          <p:cNvSpPr txBox="1"/>
          <p:nvPr/>
        </p:nvSpPr>
        <p:spPr>
          <a:xfrm>
            <a:off x="3775026" y="3415717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5D81B5-52A0-44A2-B1C4-CE5194FC655D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7E0825-87BB-44BF-AA5C-BE4CB4CCFC66}"/>
              </a:ext>
            </a:extLst>
          </p:cNvPr>
          <p:cNvSpPr txBox="1"/>
          <p:nvPr/>
        </p:nvSpPr>
        <p:spPr>
          <a:xfrm>
            <a:off x="5361542" y="148771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программы повышения конкурентоспособности промышленных предприятий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5A986-77A6-4D39-B4BC-F19EEE5481E2}"/>
              </a:ext>
            </a:extLst>
          </p:cNvPr>
          <p:cNvSpPr txBox="1"/>
          <p:nvPr/>
        </p:nvSpPr>
        <p:spPr>
          <a:xfrm>
            <a:off x="5368976" y="2132186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регионального экспортного стандарта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E64B58-5B60-438B-A7AF-C3E4FF0CD8BE}"/>
              </a:ext>
            </a:extLst>
          </p:cNvPr>
          <p:cNvSpPr txBox="1"/>
          <p:nvPr/>
        </p:nvSpPr>
        <p:spPr>
          <a:xfrm>
            <a:off x="5361542" y="2717593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поддержка предприятий-экспортёров услуг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ECA069-ED78-4937-A0AB-3F9D47112CE7}"/>
              </a:ext>
            </a:extLst>
          </p:cNvPr>
          <p:cNvSpPr txBox="1"/>
          <p:nvPr/>
        </p:nvSpPr>
        <p:spPr>
          <a:xfrm>
            <a:off x="5368976" y="3303795"/>
            <a:ext cx="19668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корпоративных программ повышения конкурентоспособности предприятий агропромышленного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99552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24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122677"/>
            <a:ext cx="6648528" cy="74691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МАЛОЕ И СРЕДНЕЕ ПРЕДПРИНИМАТЕЛЬСТВО И ПОДДЕРЖКА ИНДИВИДУАЛЬНОЙ ПРЕДПРИНИМАТЕЛЬСКОЙ ИНИЦИАТИВЫ 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87" y="240154"/>
            <a:ext cx="513400" cy="5262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BED2309-58A2-4043-9A10-A00618196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01D408-09F0-44B5-9979-DB6800E749E3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AD3502-C840-40F5-BEDA-C3EDF5407AE7}"/>
              </a:ext>
            </a:extLst>
          </p:cNvPr>
          <p:cNvSpPr txBox="1"/>
          <p:nvPr/>
        </p:nvSpPr>
        <p:spPr>
          <a:xfrm>
            <a:off x="1526058" y="1143000"/>
            <a:ext cx="74482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численности занятых в сфере малого и среднего предпринимательства, включая индивидуальных предпринимателей до 25 млн. человек к концу 2024 г.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малого и среднего предпринимательства в ВВП до 32,5% к концу 2024 г.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экспорта субъектов малого и среднего предпринимательства, включая индивидуальных предпринимателей, в общем объеме несырьевого экспорта до 10% к концу 2024 г.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1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25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122677"/>
            <a:ext cx="6648528" cy="746911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МАЛОЕ И СРЕДНЕЕ ПРЕДПРИНИМАТЕЛЬСТВО И ПОДДЕРЖКА ИНДИВИДУАЛЬНОЙ ПРЕДПРИНИМАТЕЛЬСКОЙ ИНИЦИАТИВЫ 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687" y="240154"/>
            <a:ext cx="513400" cy="5262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системы поддержки фермеров и развитие сельскохозяйственной кооперации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9227C5-2E09-433A-A186-F34561204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4167196"/>
            <a:ext cx="372165" cy="3717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74" y="1455827"/>
            <a:ext cx="430585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126657"/>
            <a:ext cx="431469" cy="43095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3497455"/>
            <a:ext cx="369254" cy="37058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797085"/>
            <a:ext cx="431484" cy="43071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Громов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Леонид Сергеевич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66860" y="2083601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условий ведения предпринимательской деятельности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95660" y="214935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273008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доступа субъектов МСП к финансовым ресурсам, в том числе к льготному финансированию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2460" y="2776655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6226" y="3497779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Акселерация субъектов малого и среднего предпринимательства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8C4B7C-227C-4C0B-86E3-988511741A85}"/>
              </a:ext>
            </a:extLst>
          </p:cNvPr>
          <p:cNvSpPr txBox="1"/>
          <p:nvPr/>
        </p:nvSpPr>
        <p:spPr>
          <a:xfrm>
            <a:off x="3775026" y="3538308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3FDA01-52CC-4612-B749-FE3ABD81EA39}"/>
              </a:ext>
            </a:extLst>
          </p:cNvPr>
          <p:cNvSpPr txBox="1"/>
          <p:nvPr/>
        </p:nvSpPr>
        <p:spPr>
          <a:xfrm>
            <a:off x="1966860" y="422712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предпринимательства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78AF0E-5640-430F-A1BD-3E5230B802A6}"/>
              </a:ext>
            </a:extLst>
          </p:cNvPr>
          <p:cNvSpPr txBox="1"/>
          <p:nvPr/>
        </p:nvSpPr>
        <p:spPr>
          <a:xfrm>
            <a:off x="3795659" y="4297244"/>
            <a:ext cx="155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BED2309-58A2-4043-9A10-A00618196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01D408-09F0-44B5-9979-DB6800E749E3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2A59B6-22E4-4527-987A-5837EA6EB669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F4A52-058F-4A32-947A-B4E6A39F4E02}"/>
              </a:ext>
            </a:extLst>
          </p:cNvPr>
          <p:cNvSpPr txBox="1"/>
          <p:nvPr/>
        </p:nvSpPr>
        <p:spPr>
          <a:xfrm>
            <a:off x="5361542" y="148771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Грантовая поддержка фермерских хозяйств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313CC9-2A1C-4C3C-BCBC-2CA61050433E}"/>
              </a:ext>
            </a:extLst>
          </p:cNvPr>
          <p:cNvSpPr txBox="1"/>
          <p:nvPr/>
        </p:nvSpPr>
        <p:spPr>
          <a:xfrm>
            <a:off x="5348342" y="1855819"/>
            <a:ext cx="196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имущественной поддержки субъектам МСП; привлечение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физ.лиц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регистрации в качестве самозанятых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0F795D-9963-4704-8CB8-23CFDBA2718C}"/>
              </a:ext>
            </a:extLst>
          </p:cNvPr>
          <p:cNvSpPr txBox="1"/>
          <p:nvPr/>
        </p:nvSpPr>
        <p:spPr>
          <a:xfrm>
            <a:off x="5361542" y="2717593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Фин.поддержка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МСП путём предоставления микрозаймов и поручительств ГФПП КО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C467C0-EB7A-4839-98D2-A65B78420818}"/>
              </a:ext>
            </a:extLst>
          </p:cNvPr>
          <p:cNvSpPr txBox="1"/>
          <p:nvPr/>
        </p:nvSpPr>
        <p:spPr>
          <a:xfrm>
            <a:off x="5368976" y="3303795"/>
            <a:ext cx="196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МСП в моногородах; развитие экспорта; расширение доступа субъектов МСП к инфраструктуре поддержки предпринимательства, в том числе центры «Мой бизнес»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ED1D7-2DA0-4603-A73E-68FA43E1D4E5}"/>
              </a:ext>
            </a:extLst>
          </p:cNvPr>
          <p:cNvSpPr txBox="1"/>
          <p:nvPr/>
        </p:nvSpPr>
        <p:spPr>
          <a:xfrm>
            <a:off x="5348342" y="4220300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информирование и обучение населения основам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090802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26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ПРОИЗВОДИТЕЛЬНОСТИ ТРУДА И ПОДДЕРЖКА ЗАНЯТОСТИ 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2" y="240154"/>
            <a:ext cx="521591" cy="5262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4DA1418-3C48-419F-AC0A-15937EFE3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8C419D4-5022-404B-8E8D-44ACABD871D7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92CB85-AF2F-4134-9DDC-0005F210FD0E}"/>
              </a:ext>
            </a:extLst>
          </p:cNvPr>
          <p:cNvSpPr txBox="1"/>
          <p:nvPr/>
        </p:nvSpPr>
        <p:spPr>
          <a:xfrm>
            <a:off x="1526058" y="1143000"/>
            <a:ext cx="74989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производительности труда на средних и крупных предприятиях базовых несырьевых отраслей экономики не ниже 5% в год в 2024 г.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привлеченных к участию в реализации национального проекта субъектов Российской Федерации с 16 регионов в 2018 г. до 85 регионов в 2024 г.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средних и крупных предприятий базовых несырьевых отраслей экономики, вовлеченных в реализацию национального проекта со 100 предприятий в 2018 г. до 10 тыс. в 2024 г.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7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27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ПРОИЗВОДИТЕЛЬНОСТИ ТРУДА И ПОДДЕРЖКА ЗАНЯТОСТИ 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2" y="240154"/>
            <a:ext cx="521591" cy="5262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занятости: трудоустройство, обучение, развитие инфраструктуры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1456049"/>
            <a:ext cx="432350" cy="43155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92" y="2558963"/>
            <a:ext cx="431469" cy="41358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3771490"/>
            <a:ext cx="429157" cy="43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Коновалов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Вячеславович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53660" y="250722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меры по повышению производительности труда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82460" y="2572975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66860" y="361912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Адресная поддержка повышения производительности труда на предприятиях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1297" y="3751704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Лисняк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Васильевич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4DA1418-3C48-419F-AC0A-15937EFE3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8C419D4-5022-404B-8E8D-44ACABD871D7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Владимир Игоревич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D4C58-7CAE-4BEB-8F8F-5FB60F69096D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0B285A-77B0-40B2-BD24-FA3AA7F9B561}"/>
              </a:ext>
            </a:extLst>
          </p:cNvPr>
          <p:cNvSpPr txBox="1"/>
          <p:nvPr/>
        </p:nvSpPr>
        <p:spPr>
          <a:xfrm>
            <a:off x="5478965" y="1455827"/>
            <a:ext cx="196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и модернизация центров занятости; обучение работников предприятий-участников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DAFBB2-632D-4012-8A31-C648D3F4E4B4}"/>
              </a:ext>
            </a:extLst>
          </p:cNvPr>
          <p:cNvSpPr txBox="1"/>
          <p:nvPr/>
        </p:nvSpPr>
        <p:spPr>
          <a:xfrm>
            <a:off x="5470793" y="2442146"/>
            <a:ext cx="196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«Лидеры производительности», акселератор экспортного роста; субсидии фонда развития промышленности предприятиям-участникам проекта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4DB842-6D2B-4BBD-AE0E-F8224FA30DBE}"/>
              </a:ext>
            </a:extLst>
          </p:cNvPr>
          <p:cNvSpPr txBox="1"/>
          <p:nvPr/>
        </p:nvSpPr>
        <p:spPr>
          <a:xfrm>
            <a:off x="5409937" y="3754156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методик бережливого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276441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28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6822016" cy="647292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 РЕАЛИЗАЦИИ НАЦИОНАЛЬНЫХ ПРОЕКТОВ </a:t>
            </a:r>
            <a:b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МУНИЦИПАЛЬНЫХ РАЙОНОВ И ГОРОДСКИХ ОКРУГОВ КАЛУЖСКОЙ ОБЛАСТИ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EBF45A5C-F370-4CBF-A1F2-251F42C9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2" y="995263"/>
            <a:ext cx="8585735" cy="39183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фокусе – цели Указа</a:t>
            </a:r>
          </a:p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работа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лучших практик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граждан и бизнеса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внебюджетных источников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Регулярное взаимодействие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рисками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Синхронизация проектов, государственных и муниципальных программ, бюджета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со СМИ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мотивации за достижение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8813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9144000" cy="47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AE7043-FB8D-479A-B594-1F236EB79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94" y="464049"/>
            <a:ext cx="1316053" cy="53478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127AACB-E67E-4FD1-B0A9-8E46CB660262}"/>
              </a:ext>
            </a:extLst>
          </p:cNvPr>
          <p:cNvSpPr txBox="1">
            <a:spLocks/>
          </p:cNvSpPr>
          <p:nvPr/>
        </p:nvSpPr>
        <p:spPr>
          <a:xfrm>
            <a:off x="69682" y="3506781"/>
            <a:ext cx="4874547" cy="117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офис Калужской области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+7 4842 27 99 92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pmo@adm.kaluga.ru</a:t>
            </a:r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8C2FD8-3AEB-4ADC-B18A-082A6CC846A4}"/>
              </a:ext>
            </a:extLst>
          </p:cNvPr>
          <p:cNvSpPr txBox="1">
            <a:spLocks/>
          </p:cNvSpPr>
          <p:nvPr/>
        </p:nvSpPr>
        <p:spPr>
          <a:xfrm>
            <a:off x="2366852" y="1705033"/>
            <a:ext cx="4410296" cy="1665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</a:t>
            </a:r>
          </a:p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</a:t>
            </a:r>
            <a:b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91480B3-7251-4014-8EF1-5F04DA4E3932}"/>
              </a:ext>
            </a:extLst>
          </p:cNvPr>
          <p:cNvSpPr txBox="1">
            <a:spLocks/>
          </p:cNvSpPr>
          <p:nvPr/>
        </p:nvSpPr>
        <p:spPr>
          <a:xfrm>
            <a:off x="4199771" y="3483787"/>
            <a:ext cx="4874547" cy="117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ПОЛИЩУК Юлия Дмитриевна</a:t>
            </a:r>
            <a:endParaRPr lang="en-US" sz="13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Проектного офиса Калужской области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+7 961 124 1000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Polishuk_ud@adm.kaluga.ru</a:t>
            </a:r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3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ДЕМОГРАФИЯ 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89" y="112704"/>
            <a:ext cx="781200" cy="781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13FE0-3622-4985-BF73-89027AF04143}"/>
              </a:ext>
            </a:extLst>
          </p:cNvPr>
          <p:cNvSpPr txBox="1"/>
          <p:nvPr/>
        </p:nvSpPr>
        <p:spPr>
          <a:xfrm>
            <a:off x="1526059" y="1143000"/>
            <a:ext cx="660689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ожидаемой продолжительности здоровой жизни до 67 лет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суммарного коэффициента рождаемости до 1,7 детей на 1 женщину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граждан, ведущих здоровый образ жизни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 55% доли граждан, систематически занимающихся физической культурой и спортом</a:t>
            </a:r>
          </a:p>
        </p:txBody>
      </p:sp>
    </p:spTree>
    <p:extLst>
      <p:ext uri="{BB962C8B-B14F-4D97-AF65-F5344CB8AC3E}">
        <p14:creationId xmlns:p14="http://schemas.microsoft.com/office/powerpoint/2010/main" val="216774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4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ДЕМОГРАФИЯ (5 региональных проектов)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89" y="112704"/>
            <a:ext cx="781200" cy="781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025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поддержка семей при рождении детей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9227C5-2E09-433A-A186-F34561204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4137056"/>
            <a:ext cx="372165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1455827"/>
            <a:ext cx="432350" cy="432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126134"/>
            <a:ext cx="431469" cy="432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3466748"/>
            <a:ext cx="369254" cy="43200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796441"/>
            <a:ext cx="431484" cy="43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147177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Коновалов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Вячеславович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BBDF104-B99D-4D09-9DF0-E8FFA61CCF83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66860" y="2083601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занятости женщин — создание условий </a:t>
            </a:r>
            <a:br>
              <a:rPr lang="ru-RU" sz="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образования для детей в возрасте до трех лет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795660" y="2149352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Коновалов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Вячеславович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281333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общественного здоровья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2460" y="2776655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6226" y="34977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Старшее поколение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8C4B7C-227C-4C0B-86E3-988511741A85}"/>
              </a:ext>
            </a:extLst>
          </p:cNvPr>
          <p:cNvSpPr txBox="1"/>
          <p:nvPr/>
        </p:nvSpPr>
        <p:spPr>
          <a:xfrm>
            <a:off x="3775026" y="3415717"/>
            <a:ext cx="14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Коновалов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Вячеславович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3FDA01-52CC-4612-B749-FE3ABD81EA39}"/>
              </a:ext>
            </a:extLst>
          </p:cNvPr>
          <p:cNvSpPr txBox="1"/>
          <p:nvPr/>
        </p:nvSpPr>
        <p:spPr>
          <a:xfrm>
            <a:off x="1966860" y="422712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– норма жизни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78AF0E-5640-430F-A1BD-3E5230B802A6}"/>
              </a:ext>
            </a:extLst>
          </p:cNvPr>
          <p:cNvSpPr txBox="1"/>
          <p:nvPr/>
        </p:nvSpPr>
        <p:spPr>
          <a:xfrm>
            <a:off x="3784510" y="4152194"/>
            <a:ext cx="155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Алексей Юрьевич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5F1A34-CC0A-4E25-8A6D-D70E6D6013CC}"/>
              </a:ext>
            </a:extLst>
          </p:cNvPr>
          <p:cNvSpPr txBox="1"/>
          <p:nvPr/>
        </p:nvSpPr>
        <p:spPr>
          <a:xfrm>
            <a:off x="5361542" y="1487717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финансовой поддержки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семей с детьми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72F48F-9F8A-49E1-BFDD-A0B172D37584}"/>
              </a:ext>
            </a:extLst>
          </p:cNvPr>
          <p:cNvSpPr txBox="1"/>
          <p:nvPr/>
        </p:nvSpPr>
        <p:spPr>
          <a:xfrm>
            <a:off x="5361542" y="2120664"/>
            <a:ext cx="1966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Детские сады; обучение мам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D2C8A6-A51E-47E0-9CCF-2B84C97F09CF}"/>
              </a:ext>
            </a:extLst>
          </p:cNvPr>
          <p:cNvSpPr txBox="1"/>
          <p:nvPr/>
        </p:nvSpPr>
        <p:spPr>
          <a:xfrm>
            <a:off x="5361542" y="2816274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Пропаганда здорового образа жизни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6DE8BC-E996-418C-A246-8A0B5E304C02}"/>
              </a:ext>
            </a:extLst>
          </p:cNvPr>
          <p:cNvSpPr txBox="1"/>
          <p:nvPr/>
        </p:nvSpPr>
        <p:spPr>
          <a:xfrm>
            <a:off x="5361542" y="3324950"/>
            <a:ext cx="196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людей предпенсионного возраста, здоровье людей пожилого возраста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ED9F3-538C-4812-86AC-8CCBA65260F8}"/>
              </a:ext>
            </a:extLst>
          </p:cNvPr>
          <p:cNvSpPr txBox="1"/>
          <p:nvPr/>
        </p:nvSpPr>
        <p:spPr>
          <a:xfrm>
            <a:off x="5337192" y="4170480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 оснащение спортивных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42623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5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 (7 региональных проектов)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165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ображение выглядит как объек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88C1F265-1DD1-403B-AFCA-8458C017B9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16" y="109905"/>
            <a:ext cx="781200" cy="781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E63AA1C-B9BB-462C-9274-EF10B68A566A}"/>
              </a:ext>
            </a:extLst>
          </p:cNvPr>
          <p:cNvSpPr txBox="1"/>
          <p:nvPr/>
        </p:nvSpPr>
        <p:spPr>
          <a:xfrm>
            <a:off x="1526058" y="1143000"/>
            <a:ext cx="7419257" cy="377057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населения трудоспособного возраста до 350 случаев на 100 тыс. населения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от болезней системы кровообращения до 450 случаев на 100 тыс. населения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от новообразований, в том числе от злокачественных, до 185 случаев на 100 тыс. населения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младенческой смертности до 4,5 случая на 1 тыс. родившихся детей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кадрового дефицита в медицинских организациях, оказывающих первичную медико-санитарную помощь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экспорта медицинских услуг не менее чем в четыре раза по сравнению с 2017 годом (до 1 млрд. долларов США в год)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охвата всех граждан профилактическими медицинскими осмотрами не реже одного раза в год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оптимальной доступности для населения (в том числе для жителей населенных пунктов, расположенных в отдаленных местностях) медицинских организаций, оказывающих первичную медико-санитарную помощь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работы медицинских организаций, оказывающих первичную медико-санитарную помощь, сокращение времени ожидания в очереди при обращении граждан в указанные медицинские организации, упрощение процедуры записи на прием к врачу</a:t>
            </a:r>
          </a:p>
        </p:txBody>
      </p:sp>
    </p:spTree>
    <p:extLst>
      <p:ext uri="{BB962C8B-B14F-4D97-AF65-F5344CB8AC3E}">
        <p14:creationId xmlns:p14="http://schemas.microsoft.com/office/powerpoint/2010/main" val="239796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6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 (7 региональных проектов)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165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60355" y="142724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оказания первичной медико-санитарной помощи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1504289"/>
            <a:ext cx="432350" cy="3350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2325073"/>
            <a:ext cx="431469" cy="4316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1A84326-B415-401A-9321-D40011290B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716" y="4159623"/>
            <a:ext cx="369254" cy="373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92" y="3242431"/>
            <a:ext cx="431484" cy="43148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66860" y="234300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Борьба с сердечно-сосудистыми заболеваниями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53660" y="325876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Борьба с онкологическими заболеваниями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2460" y="3247588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5B0AF39-A400-4377-A525-35A82F269EE9}"/>
              </a:ext>
            </a:extLst>
          </p:cNvPr>
          <p:cNvSpPr txBox="1"/>
          <p:nvPr/>
        </p:nvSpPr>
        <p:spPr>
          <a:xfrm>
            <a:off x="1948084" y="402063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детского здравоохранения, включая создание современной инфраструктуры оказания медицинской помощи детям</a:t>
            </a:r>
          </a:p>
        </p:txBody>
      </p:sp>
      <p:pic>
        <p:nvPicPr>
          <p:cNvPr id="3" name="Рисунок 2" descr="Изображение выглядит как объек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88C1F265-1DD1-403B-AFCA-8458C017B9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16" y="109905"/>
            <a:ext cx="781200" cy="781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77F3543-5225-4D27-B6AC-CC20BD3C5036}"/>
              </a:ext>
            </a:extLst>
          </p:cNvPr>
          <p:cNvSpPr txBox="1"/>
          <p:nvPr/>
        </p:nvSpPr>
        <p:spPr>
          <a:xfrm>
            <a:off x="3782460" y="1498124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D8C959-B837-4394-A942-03570466ABF9}"/>
              </a:ext>
            </a:extLst>
          </p:cNvPr>
          <p:cNvSpPr txBox="1"/>
          <p:nvPr/>
        </p:nvSpPr>
        <p:spPr>
          <a:xfrm>
            <a:off x="3789155" y="2372856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B7456D-2BCD-4C2C-A753-119F4B69961A}"/>
              </a:ext>
            </a:extLst>
          </p:cNvPr>
          <p:cNvSpPr txBox="1"/>
          <p:nvPr/>
        </p:nvSpPr>
        <p:spPr>
          <a:xfrm>
            <a:off x="3803094" y="4122320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BF5207-2A1A-40DE-A8EC-27253DC61557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86EE86-3FFC-4CFD-BD68-7CAC17E58638}"/>
              </a:ext>
            </a:extLst>
          </p:cNvPr>
          <p:cNvSpPr txBox="1"/>
          <p:nvPr/>
        </p:nvSpPr>
        <p:spPr>
          <a:xfrm>
            <a:off x="5470603" y="136449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Диспансеризации,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проф.осмотры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ФАПы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сан.авиация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бережливая поликлиника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8204D8-5F33-4835-A6D4-D4F83204AF15}"/>
              </a:ext>
            </a:extLst>
          </p:cNvPr>
          <p:cNvSpPr txBox="1"/>
          <p:nvPr/>
        </p:nvSpPr>
        <p:spPr>
          <a:xfrm>
            <a:off x="5470793" y="2411029"/>
            <a:ext cx="196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оборудованием сосудистых центров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88E119-1C98-4BF9-A7DD-578CCA32F308}"/>
              </a:ext>
            </a:extLst>
          </p:cNvPr>
          <p:cNvSpPr txBox="1"/>
          <p:nvPr/>
        </p:nvSpPr>
        <p:spPr>
          <a:xfrm>
            <a:off x="5464098" y="2965539"/>
            <a:ext cx="196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 онкологических заболеваний современными препаратами; открытие новых амбулаторных отделений для выявления и лечения онкологических заболеваний на базе больниц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A584E2-CCF4-4641-8B41-700C6FB22B4C}"/>
              </a:ext>
            </a:extLst>
          </p:cNvPr>
          <p:cNvSpPr txBox="1"/>
          <p:nvPr/>
        </p:nvSpPr>
        <p:spPr>
          <a:xfrm>
            <a:off x="5464098" y="4028197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Диспансеризация; реконструкция и оснащение поликлиник; обучение кадров</a:t>
            </a:r>
          </a:p>
        </p:txBody>
      </p:sp>
    </p:spTree>
    <p:extLst>
      <p:ext uri="{BB962C8B-B14F-4D97-AF65-F5344CB8AC3E}">
        <p14:creationId xmlns:p14="http://schemas.microsoft.com/office/powerpoint/2010/main" val="314909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7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 (7 региональных проектов)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11233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147177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цифрового контура в здравоохранении на основе единой государственной информационной системы здравоохранения (ЕГИСЗ)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701" y="1796393"/>
            <a:ext cx="432350" cy="36020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701" y="2772901"/>
            <a:ext cx="361455" cy="432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055717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31413" y="2779991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экспорта медицинских услуг в Калужской области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785247" y="1751943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pic>
        <p:nvPicPr>
          <p:cNvPr id="49" name="Рисунок 48" descr="Изображение выглядит как объек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E3BB66D-B226-46AB-A2FA-99FEC25E5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16" y="109905"/>
            <a:ext cx="781200" cy="781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1ECC5EA-26F8-4977-BEA0-AD727BA5E284}"/>
              </a:ext>
            </a:extLst>
          </p:cNvPr>
          <p:cNvSpPr txBox="1"/>
          <p:nvPr/>
        </p:nvSpPr>
        <p:spPr>
          <a:xfrm>
            <a:off x="3742366" y="2791902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71CDF5-529D-4B5D-A12E-07540396C73F}"/>
              </a:ext>
            </a:extLst>
          </p:cNvPr>
          <p:cNvSpPr txBox="1"/>
          <p:nvPr/>
        </p:nvSpPr>
        <p:spPr>
          <a:xfrm>
            <a:off x="118946" y="3993056"/>
            <a:ext cx="1165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566455F-52CC-43D7-8768-4317FDD253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701" y="3882834"/>
            <a:ext cx="372165" cy="3712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424E7B0-3DB3-4AE6-ACD1-1B12F073FA3D}"/>
              </a:ext>
            </a:extLst>
          </p:cNvPr>
          <p:cNvSpPr txBox="1"/>
          <p:nvPr/>
        </p:nvSpPr>
        <p:spPr>
          <a:xfrm>
            <a:off x="1966860" y="38026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медицинских организаций системы здравоохранения современными квалифицированными кадрами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DCC180-9424-47A7-BB54-657B12B07221}"/>
              </a:ext>
            </a:extLst>
          </p:cNvPr>
          <p:cNvSpPr txBox="1"/>
          <p:nvPr/>
        </p:nvSpPr>
        <p:spPr>
          <a:xfrm>
            <a:off x="3785247" y="3868417"/>
            <a:ext cx="168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Николаевич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3C22C-8463-4F86-9608-D42B205D929F}"/>
              </a:ext>
            </a:extLst>
          </p:cNvPr>
          <p:cNvSpPr txBox="1"/>
          <p:nvPr/>
        </p:nvSpPr>
        <p:spPr>
          <a:xfrm>
            <a:off x="5604016" y="1080099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C280E6-74A0-427B-AA50-17FBCB1D94CA}"/>
              </a:ext>
            </a:extLst>
          </p:cNvPr>
          <p:cNvSpPr txBox="1"/>
          <p:nvPr/>
        </p:nvSpPr>
        <p:spPr>
          <a:xfrm>
            <a:off x="5486400" y="164732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информационной системы здравоохранения. Личный кабинет «Моё здоровье» на портале </a:t>
            </a:r>
            <a:r>
              <a:rPr lang="ru-RU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гос.услуг</a:t>
            </a: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запись ко врачу, электронные медицинские карты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E204C0-90F8-4E58-902A-CD78F14E8B0F}"/>
              </a:ext>
            </a:extLst>
          </p:cNvPr>
          <p:cNvSpPr txBox="1"/>
          <p:nvPr/>
        </p:nvSpPr>
        <p:spPr>
          <a:xfrm>
            <a:off x="5470793" y="2828458"/>
            <a:ext cx="196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экспортной активности медицинских организаций, обучение медицинских кадров работе с нерезидентами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AE3AD2-AB44-41B8-A91D-927B9F6F318C}"/>
              </a:ext>
            </a:extLst>
          </p:cNvPr>
          <p:cNvSpPr txBox="1"/>
          <p:nvPr/>
        </p:nvSpPr>
        <p:spPr>
          <a:xfrm>
            <a:off x="5470793" y="3804236"/>
            <a:ext cx="196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привлечения и поддержки медицинских кадров в регион, в том числе на сельском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12055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8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12704"/>
            <a:ext cx="717784" cy="781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280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0051D99-7C28-4EBE-9C45-93B86452878B}"/>
              </a:ext>
            </a:extLst>
          </p:cNvPr>
          <p:cNvSpPr txBox="1"/>
          <p:nvPr/>
        </p:nvSpPr>
        <p:spPr>
          <a:xfrm>
            <a:off x="1526059" y="1143000"/>
            <a:ext cx="66068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национального проекта: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на 15 % числа посещений организаций культуры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числа обращений к цифровым ресурсам в сфере культуры в 5 раз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9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15">
            <a:extLst>
              <a:ext uri="{FF2B5EF4-FFF2-40B4-BE49-F238E27FC236}">
                <a16:creationId xmlns:a16="http://schemas.microsoft.com/office/drawing/2014/main" id="{764CBB4F-9B06-4A72-99A8-35E9C4F5C403}"/>
              </a:ext>
            </a:extLst>
          </p:cNvPr>
          <p:cNvSpPr/>
          <p:nvPr/>
        </p:nvSpPr>
        <p:spPr>
          <a:xfrm>
            <a:off x="2169362" y="1017047"/>
            <a:ext cx="2667320" cy="20792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/>
            <a:endPara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7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874"/>
            <a:ext cx="8132955" cy="78203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07219" y="-1191"/>
            <a:ext cx="0" cy="62104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15871" y="214944"/>
            <a:ext cx="629959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07A90B06-949E-4F68-B05E-69F770AB9DEF}" type="slidenum">
              <a:rPr lang="ru-RU" sz="9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9</a:t>
            </a:fld>
            <a:endParaRPr lang="ru-RU" sz="9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970CB4B-1924-4E55-9F1C-7400030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90" y="229922"/>
            <a:ext cx="7886700" cy="518437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 (3 региональных проекта)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F95E39-ABDA-4C92-ACE7-0F720DC9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97" y="112704"/>
            <a:ext cx="717784" cy="781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AB42AD-B09F-4E60-B674-01CD64B7F39C}"/>
              </a:ext>
            </a:extLst>
          </p:cNvPr>
          <p:cNvSpPr txBox="1"/>
          <p:nvPr/>
        </p:nvSpPr>
        <p:spPr>
          <a:xfrm>
            <a:off x="118946" y="9536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D5F3FE-EB77-4FA8-A44D-2114286B6E31}"/>
              </a:ext>
            </a:extLst>
          </p:cNvPr>
          <p:cNvSpPr txBox="1"/>
          <p:nvPr/>
        </p:nvSpPr>
        <p:spPr>
          <a:xfrm>
            <a:off x="118947" y="3604181"/>
            <a:ext cx="9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комитет</a:t>
            </a:r>
          </a:p>
        </p:txBody>
      </p:sp>
      <p:pic>
        <p:nvPicPr>
          <p:cNvPr id="71" name="Рисунок 70" descr="Изображение выглядит как человек, мужчина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6A82B-6BC1-4696-9017-1CA31D229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90" y="120458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276CA6D-4600-4CA4-B0A0-E54017F57288}"/>
              </a:ext>
            </a:extLst>
          </p:cNvPr>
          <p:cNvSpPr txBox="1"/>
          <p:nvPr/>
        </p:nvSpPr>
        <p:spPr>
          <a:xfrm>
            <a:off x="118946" y="2076533"/>
            <a:ext cx="102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Горобцов Константин Михайлович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862A60-6759-42AE-B58D-13C9BD01A4D0}"/>
              </a:ext>
            </a:extLst>
          </p:cNvPr>
          <p:cNvSpPr txBox="1"/>
          <p:nvPr/>
        </p:nvSpPr>
        <p:spPr>
          <a:xfrm>
            <a:off x="118946" y="3993056"/>
            <a:ext cx="1280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E5A930-E448-41A8-A2BB-6E419B4E212F}"/>
              </a:ext>
            </a:extLst>
          </p:cNvPr>
          <p:cNvSpPr txBox="1"/>
          <p:nvPr/>
        </p:nvSpPr>
        <p:spPr>
          <a:xfrm>
            <a:off x="1966860" y="180370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915C90-538C-45CE-A4E2-39A0935FED25}"/>
              </a:ext>
            </a:extLst>
          </p:cNvPr>
          <p:cNvSpPr txBox="1"/>
          <p:nvPr/>
        </p:nvSpPr>
        <p:spPr>
          <a:xfrm>
            <a:off x="1953660" y="216314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качественно нового уровня развития инфраструктуры культуры («Культурная среда»)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049DE0-B6C1-45DA-914C-1B1D491BB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0" y="2744348"/>
            <a:ext cx="720859" cy="7200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70EA99-E78A-4B35-B197-D42940B59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159" y="2147196"/>
            <a:ext cx="426139" cy="43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6C4EC2-BB4D-4063-9C77-7EF48C78E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912" y="3253720"/>
            <a:ext cx="406633" cy="432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398699F-A9C5-4491-AFBA-3FC091548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486" y="4360243"/>
            <a:ext cx="431484" cy="32418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1944677-CB24-49E7-8E5C-905D585DBF54}"/>
              </a:ext>
            </a:extLst>
          </p:cNvPr>
          <p:cNvSpPr txBox="1"/>
          <p:nvPr/>
        </p:nvSpPr>
        <p:spPr>
          <a:xfrm>
            <a:off x="3782460" y="2163141"/>
            <a:ext cx="143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Лычкина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Алексеева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A60218-E063-4182-9A9E-57233F832DFF}"/>
              </a:ext>
            </a:extLst>
          </p:cNvPr>
          <p:cNvSpPr txBox="1"/>
          <p:nvPr/>
        </p:nvSpPr>
        <p:spPr>
          <a:xfrm>
            <a:off x="3795660" y="1747086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CAA167-D778-4C95-9A3D-F03870045D79}"/>
              </a:ext>
            </a:extLst>
          </p:cNvPr>
          <p:cNvSpPr txBox="1"/>
          <p:nvPr/>
        </p:nvSpPr>
        <p:spPr>
          <a:xfrm>
            <a:off x="1976152" y="304859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реализации творческого потенциала нации («Творческие люди»)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2592903-0781-485B-971F-9C11CAF4011B}"/>
              </a:ext>
            </a:extLst>
          </p:cNvPr>
          <p:cNvSpPr txBox="1"/>
          <p:nvPr/>
        </p:nvSpPr>
        <p:spPr>
          <a:xfrm>
            <a:off x="3804952" y="3094763"/>
            <a:ext cx="143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Оксюта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Викторовна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9E46A65-0E07-4D2A-A6EF-594E5C8AACB5}"/>
              </a:ext>
            </a:extLst>
          </p:cNvPr>
          <p:cNvSpPr txBox="1"/>
          <p:nvPr/>
        </p:nvSpPr>
        <p:spPr>
          <a:xfrm>
            <a:off x="1976152" y="39340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услуг и формирование информационного пространства в сфере культуры 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(«Цифровая культура»)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9F81367-E510-4C14-A6BB-C8DD33C9E585}"/>
              </a:ext>
            </a:extLst>
          </p:cNvPr>
          <p:cNvSpPr txBox="1"/>
          <p:nvPr/>
        </p:nvSpPr>
        <p:spPr>
          <a:xfrm>
            <a:off x="3804952" y="4180832"/>
            <a:ext cx="1415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Оксюта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Викторовна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62ED7-ABC8-4700-9344-45CB88238B0B}"/>
              </a:ext>
            </a:extLst>
          </p:cNvPr>
          <p:cNvSpPr txBox="1"/>
          <p:nvPr/>
        </p:nvSpPr>
        <p:spPr>
          <a:xfrm>
            <a:off x="3782460" y="1019170"/>
            <a:ext cx="143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Суслов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Александрович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50A3BE-B038-4F40-BC6A-AA98D029F612}"/>
              </a:ext>
            </a:extLst>
          </p:cNvPr>
          <p:cNvSpPr txBox="1"/>
          <p:nvPr/>
        </p:nvSpPr>
        <p:spPr>
          <a:xfrm>
            <a:off x="1990404" y="1049649"/>
            <a:ext cx="11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направления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0A62E0-1A6A-45B7-9737-2BE6EA424CF2}"/>
              </a:ext>
            </a:extLst>
          </p:cNvPr>
          <p:cNvSpPr txBox="1"/>
          <p:nvPr/>
        </p:nvSpPr>
        <p:spPr>
          <a:xfrm>
            <a:off x="5243122" y="1802160"/>
            <a:ext cx="170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12D605-BE23-4CE5-8B76-78EDE6A7F2CC}"/>
              </a:ext>
            </a:extLst>
          </p:cNvPr>
          <p:cNvSpPr txBox="1"/>
          <p:nvPr/>
        </p:nvSpPr>
        <p:spPr>
          <a:xfrm>
            <a:off x="5145264" y="209234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/ ремонт учреждений культуры; закупка инструментов; модельные библиотеки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7D9D17-9270-49D5-A877-A9E76759FEF0}"/>
              </a:ext>
            </a:extLst>
          </p:cNvPr>
          <p:cNvSpPr txBox="1"/>
          <p:nvPr/>
        </p:nvSpPr>
        <p:spPr>
          <a:xfrm>
            <a:off x="5111568" y="2918391"/>
            <a:ext cx="196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педагогического состава учреждений культуры; грантовая поддержка творческих коллективов; волонтёры культуры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E35E1D-A1BB-42E1-9BA3-A345B8F56C60}"/>
              </a:ext>
            </a:extLst>
          </p:cNvPr>
          <p:cNvSpPr txBox="1"/>
          <p:nvPr/>
        </p:nvSpPr>
        <p:spPr>
          <a:xfrm>
            <a:off x="5145264" y="4124330"/>
            <a:ext cx="196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виртуальных концертных залов, цифровые гиды</a:t>
            </a:r>
          </a:p>
        </p:txBody>
      </p:sp>
    </p:spTree>
    <p:extLst>
      <p:ext uri="{BB962C8B-B14F-4D97-AF65-F5344CB8AC3E}">
        <p14:creationId xmlns:p14="http://schemas.microsoft.com/office/powerpoint/2010/main" val="22312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8205</TotalTime>
  <Words>2947</Words>
  <Application>Microsoft Office PowerPoint</Application>
  <PresentationFormat>Экран (16:9)</PresentationFormat>
  <Paragraphs>574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Tahoma</vt:lpstr>
      <vt:lpstr>Calibri Light</vt:lpstr>
      <vt:lpstr>Arial</vt:lpstr>
      <vt:lpstr>Тема Office</vt:lpstr>
      <vt:lpstr>РЕАЛИЗАЦИЯ  НАЦИОНАЛЬНЫХ ПРОЕКТОВ  </vt:lpstr>
      <vt:lpstr>ЦЕЛИ УКАЗА ПРЕЗИДЕНТА ОТ 7 МАЯ 2018 ГОДА № 204 «О национальных целях и стратегических задачах развития Российской Федерации на период до 024 года)</vt:lpstr>
      <vt:lpstr>ДЕМОГРАФИЯ (5 региональных проектов)</vt:lpstr>
      <vt:lpstr>ДЕМОГРАФИЯ (5 региональных проектов)</vt:lpstr>
      <vt:lpstr>ЗДРАВООХРАНЕНИЕ (7 региональных проектов)</vt:lpstr>
      <vt:lpstr>ЗДРАВООХРАНЕНИЕ (7 региональных проектов)</vt:lpstr>
      <vt:lpstr>ЗДРАВООХРАНЕНИЕ (7 региональных проектов)</vt:lpstr>
      <vt:lpstr>КУЛЬТУРА (3 региональных проекта)</vt:lpstr>
      <vt:lpstr>КУЛЬТУРА (3 региональных проекта)</vt:lpstr>
      <vt:lpstr>ОБРАЗОВАНИЕ (8 региональных проектов)</vt:lpstr>
      <vt:lpstr>ОБРАЗОВАНИЕ (8 региональных проектов)</vt:lpstr>
      <vt:lpstr>ОБРАЗОВАНИЕ (8 региональных проектов)</vt:lpstr>
      <vt:lpstr>БЕЗОПАСНЫЕ И КАЧЕСТВЕННЫЕ АВТОМОБИЛЬНЫЕ ДОРОГИ (3 региональных проекта)</vt:lpstr>
      <vt:lpstr>БЕЗОПАСНЫЕ И КАЧЕСТВЕННЫЕ АВТОМОБИЛЬНЫЕ ДОРОГИ (3 региональных проекта)</vt:lpstr>
      <vt:lpstr>ЖИЛЬЁ И ГОРОДСКАЯ СРЕДА (3 региональных проекта)</vt:lpstr>
      <vt:lpstr>ЖИЛЬЁ И ГОРОДСКАЯ СРЕДА (3 региональных проекта)</vt:lpstr>
      <vt:lpstr>ЭКОЛОГИЯ (7 региональных проектов)</vt:lpstr>
      <vt:lpstr>ЭКОЛОГИЯ (7 региональных проектов)</vt:lpstr>
      <vt:lpstr>ЭКОЛОГИЯ (7 региональных проектов)</vt:lpstr>
      <vt:lpstr>ЦИФРОВАЯ ЭКОНОМИКА (5 региональных проектов)</vt:lpstr>
      <vt:lpstr>ЦИФРОВАЯ ЭКОНОМИКА (5 региональных проектов)</vt:lpstr>
      <vt:lpstr>МЕЖДУНАРОДНАЯ КООПЕРАЦИЯ И ЭКСПОРТ (4 региональных проекта)</vt:lpstr>
      <vt:lpstr>МЕЖДУНАРОДНАЯ КООПЕРАЦИЯ И ЭКСПОРТ (4 региональных проекта)</vt:lpstr>
      <vt:lpstr>МАЛОЕ И СРЕДНЕЕ ПРЕДПРИНИМАТЕЛЬСТВО И ПОДДЕРЖКА ИНДИВИДУАЛЬНОЙ ПРЕДПРИНИМАТЕЛЬСКОЙ ИНИЦИАТИВЫ  (5 региональных проектов)</vt:lpstr>
      <vt:lpstr>МАЛОЕ И СРЕДНЕЕ ПРЕДПРИНИМАТЕЛЬСТВО И ПОДДЕРЖКА ИНДИВИДУАЛЬНОЙ ПРЕДПРИНИМАТЕЛЬСКОЙ ИНИЦИАТИВЫ  (5 региональных проектов)</vt:lpstr>
      <vt:lpstr>ПОВЫШЕНИЕ ПРОИЗВОДИТЕЛЬНОСТИ ТРУДА И ПОДДЕРЖКА ЗАНЯТОСТИ  (3 региональных проекта)</vt:lpstr>
      <vt:lpstr>ПОВЫШЕНИЕ ПРОИЗВОДИТЕЛЬНОСТИ ТРУДА И ПОДДЕРЖКА ЗАНЯТОСТИ  (3 региональных проекта)</vt:lpstr>
      <vt:lpstr>ПЛАНИРОВАНИЕ РЕАЛИЗАЦИИ НАЦИОНАЛЬНЫХ ПРОЕКТОВ  НА ТЕРРИТОРИИ МУНИЦИПАЛЬНЫХ РАЙОНОВ И ГОРОДСКИХ ОКРУГОВ КАЛУЖСКОЙ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целевых моделей улучшения инвестиционного климата в Калужской области</dc:title>
  <dc:creator>Юлия Полищук</dc:creator>
  <cp:lastModifiedBy>Юлия Полищук</cp:lastModifiedBy>
  <cp:revision>550</cp:revision>
  <dcterms:created xsi:type="dcterms:W3CDTF">2017-07-26T14:59:11Z</dcterms:created>
  <dcterms:modified xsi:type="dcterms:W3CDTF">2019-12-18T11:34:43Z</dcterms:modified>
</cp:coreProperties>
</file>