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323" r:id="rId3"/>
    <p:sldId id="319" r:id="rId4"/>
    <p:sldId id="315" r:id="rId5"/>
    <p:sldId id="322" r:id="rId6"/>
    <p:sldId id="32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FF"/>
    <a:srgbClr val="444444"/>
    <a:srgbClr val="BFD9E1"/>
    <a:srgbClr val="F8F8F8"/>
    <a:srgbClr val="7FD3F3"/>
    <a:srgbClr val="FFFFFF"/>
    <a:srgbClr val="000000"/>
    <a:srgbClr val="5DB3CE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89964" autoAdjust="0"/>
  </p:normalViewPr>
  <p:slideViewPr>
    <p:cSldViewPr>
      <p:cViewPr>
        <p:scale>
          <a:sx n="127" d="100"/>
          <a:sy n="127" d="100"/>
        </p:scale>
        <p:origin x="-1242" y="-6"/>
      </p:cViewPr>
      <p:guideLst>
        <p:guide orient="horz" pos="1570"/>
        <p:guide pos="385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EAEAC6A7-D736-4C53-8A0A-B506890ACE9A}" type="datetimeFigureOut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59C7E81F-4C9E-414D-A062-44C009F57A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6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4C6BCCA6-C99E-486F-B744-858C7E7F3BEA}" type="datetimeFigureOut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E54A762D-3842-46C4-A62F-5927402FF1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01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4300-1682-4957-8ED2-ECE88AB01889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B11F-46D4-411D-81B4-2274D2A905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99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F431-3A36-4478-B8D5-7AD64B8BD0C0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B838-2B30-478C-8B33-BD42C22AA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3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61AC-3FD4-4D55-978A-E22E43D2D2B1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422D-7891-4054-80AE-05A53A8D5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05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38F3-F17E-4831-BA82-F62B6A68F5B9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C232-70AC-4C6D-9AB0-321E0FA5B5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98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735B-D448-44B0-8C82-77CE5ABA2A14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36C7-4249-4210-8F45-848DF4958D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7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788C-CBD4-4C8A-8D92-6A1927D30D21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5845-DF8B-4BEE-8DA7-A8CE035533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47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E71E-9BFB-41C6-9813-3E04B8F54864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C865-A65B-4F90-A909-01495C46A4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02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111C-5658-4400-8A87-53400820EA72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A70B-F887-411B-80D5-1D8F485CF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54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8739-7D73-4A69-9720-47DB383242A6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57FB-930C-47AC-B8B7-402C4F681B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5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E148-3786-48B8-B9C3-061A6DDBF53C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FC5A-8E2E-4E0B-BC52-3A6AF3AD6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9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5D58-7908-4168-AC0F-14B9386BADD3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1CD0-18BB-465C-863E-4E0574B052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67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F07E4-DBB7-4A42-94DA-D7CA5D5E640C}" type="datetime1">
              <a:rPr lang="ru-RU"/>
              <a:pPr>
                <a:defRPr/>
              </a:pPr>
              <a:t>26.11.2012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36E8B-2BC4-46FA-9B68-21B87ADEE4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50825" y="2708275"/>
            <a:ext cx="8642350" cy="100965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34" y="1484784"/>
            <a:ext cx="8358188" cy="121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переводе в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электронный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                            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государственных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муниципальных услуг органов исполнительной власти и органов местного самоуправления                 субъектов Российской Федерации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57158" y="5733256"/>
            <a:ext cx="8391306" cy="72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Малков Павел Викторович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Заместитель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иректора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департамента государственного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регулирования 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экономике Минэкономразвития России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4674622"/>
            <a:ext cx="38602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(по состоянию на ноябрь 2012 года)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Объекты и цель мониторинга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388" y="1124744"/>
            <a:ext cx="4287837" cy="5324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solidFill>
                  <a:schemeClr val="tx2"/>
                </a:solidFill>
              </a:rPr>
              <a:t>Объект</a:t>
            </a:r>
            <a:r>
              <a:rPr lang="ru-RU" sz="2000" dirty="0">
                <a:solidFill>
                  <a:schemeClr val="tx2"/>
                </a:solidFill>
              </a:rPr>
              <a:t>: </a:t>
            </a:r>
            <a:r>
              <a:rPr lang="ru-RU" sz="2000" dirty="0" smtClean="0">
                <a:solidFill>
                  <a:schemeClr val="tx2"/>
                </a:solidFill>
              </a:rPr>
              <a:t>услуги, опубликованные на Едином портале </a:t>
            </a:r>
            <a:r>
              <a:rPr lang="en-US" sz="2000" dirty="0" smtClean="0">
                <a:solidFill>
                  <a:schemeClr val="tx2"/>
                </a:solidFill>
              </a:rPr>
              <a:t>(www.gosuslugi.ru)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Цель</a:t>
            </a:r>
            <a:r>
              <a:rPr lang="ru-RU" sz="2000" dirty="0">
                <a:solidFill>
                  <a:schemeClr val="tx2"/>
                </a:solidFill>
              </a:rPr>
              <a:t>: оценка качества перевода услуг в электронный вид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solidFill>
                  <a:schemeClr val="tx2"/>
                </a:solidFill>
              </a:rPr>
              <a:t>Период мониторинга</a:t>
            </a:r>
            <a:r>
              <a:rPr lang="ru-RU" sz="2000" dirty="0">
                <a:solidFill>
                  <a:schemeClr val="tx2"/>
                </a:solidFill>
              </a:rPr>
              <a:t>: </a:t>
            </a:r>
            <a:r>
              <a:rPr lang="ru-RU" sz="2000" dirty="0" smtClean="0">
                <a:solidFill>
                  <a:schemeClr val="tx2"/>
                </a:solidFill>
              </a:rPr>
              <a:t>ноябрь 2012</a:t>
            </a:r>
            <a:endParaRPr lang="ru-RU" sz="2000" dirty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solidFill>
                  <a:schemeClr val="tx2"/>
                </a:solidFill>
              </a:rPr>
              <a:t>Всего </a:t>
            </a:r>
            <a:r>
              <a:rPr lang="ru-RU" sz="2000" b="1" dirty="0" smtClean="0">
                <a:solidFill>
                  <a:schemeClr val="tx2"/>
                </a:solidFill>
              </a:rPr>
              <a:t>исследовано:</a:t>
            </a:r>
            <a:endParaRPr lang="ru-RU" sz="20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None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3515 услуг, предоставляемых  1460 органами исполнительной власти и органами местного самоуправления 82* субъектов Российской Федерации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4825"/>
            <a:ext cx="4248150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6423139"/>
            <a:ext cx="5262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1200" dirty="0" smtClean="0"/>
              <a:t>* Услуги Республики Ингушетия не опубликованы на Едином портале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40349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Правовые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основы перевода государственных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и муниципальных услуг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 электронный вид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5" y="2210861"/>
            <a:ext cx="8616950" cy="46196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Федеральный закон «Об организации предоставления государственных и муниципальных услуг» от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27.07.10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№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210-ФЗ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7175" y="3009130"/>
            <a:ext cx="8618538" cy="64611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Постановление Правительства РФ «О федеральных государственных информационных системах, обеспечивающих предоставление в электронной форме государственных и муниципальных услуг (осуществление функций)» от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24.10.11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г. № 861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8763" y="2660123"/>
            <a:ext cx="8609707" cy="276999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Закреплена возможность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получения услуги в электронном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виде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763" y="3658417"/>
            <a:ext cx="8616950" cy="830997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Утратило силу Постановление Правительства РФ от 15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.06.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2009 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 478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Утвержден перечень сведений о государственной (муниципальной) услуге, подлежащих размещению в Федеральном реестре и на Едином портале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Минэкономразвития России: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мониторинг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 анализа сведений об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опубликованных услугах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(функциях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1938" y="4563391"/>
            <a:ext cx="8618537" cy="461963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Распоряжение Правительства РФ «О внесении изменений в распоряжения Правительства Российской Федерации» от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28.12.2011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№ 2415-р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2413" y="5025354"/>
            <a:ext cx="8616950" cy="277813"/>
          </a:xfrm>
          <a:prstGeom prst="rect">
            <a:avLst/>
          </a:prstGeom>
          <a:noFill/>
          <a:ln>
            <a:solidFill>
              <a:srgbClr val="4F81BD"/>
            </a:solidFill>
            <a:prstDash val="sysDot"/>
          </a:ln>
        </p:spPr>
        <p:txBody>
          <a:bodyPr>
            <a:spAutoFit/>
          </a:bodyPr>
          <a:lstStyle/>
          <a:p>
            <a:pPr marL="266700" marR="0" lvl="1" indent="-2667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Минэкономразвития  России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мониторинг выполнения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распоряжения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6270" y="5375175"/>
            <a:ext cx="8616950" cy="46166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lang="ru-RU" sz="1200" b="1" kern="0" dirty="0" smtClean="0">
                <a:solidFill>
                  <a:sysClr val="windowText" lastClr="000000"/>
                </a:solidFill>
              </a:rPr>
              <a:t>Указ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Президента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РФ от 7.05.12 №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601 «Об основных направлениях совершенствования системы государственного управления»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6270" y="5847655"/>
            <a:ext cx="8616950" cy="461665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sz="1200" kern="0" dirty="0">
                <a:solidFill>
                  <a:sysClr val="windowText" lastClr="000000"/>
                </a:solidFill>
              </a:rPr>
              <a:t>Д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оля </a:t>
            </a:r>
            <a:r>
              <a:rPr lang="ru-RU" sz="1200" kern="0" dirty="0">
                <a:solidFill>
                  <a:sysClr val="windowText" lastClr="000000"/>
                </a:solidFill>
              </a:rPr>
              <a:t>граждан, использующих механизм получения государственных и муниципальных услуг в электронной форме, </a:t>
            </a:r>
            <a:r>
              <a:rPr lang="ru-RU" sz="1200" b="1" kern="0" dirty="0">
                <a:solidFill>
                  <a:srgbClr val="FF0000"/>
                </a:solidFill>
              </a:rPr>
              <a:t>к 2018 году </a:t>
            </a:r>
            <a:r>
              <a:rPr lang="ru-RU" sz="1200" b="1" kern="0" dirty="0" smtClean="0">
                <a:solidFill>
                  <a:srgbClr val="FF0000"/>
                </a:solidFill>
              </a:rPr>
              <a:t> </a:t>
            </a:r>
            <a:r>
              <a:rPr lang="ru-RU" sz="1200" kern="0" dirty="0" smtClean="0">
                <a:solidFill>
                  <a:srgbClr val="FF0000"/>
                </a:solidFill>
              </a:rPr>
              <a:t>должна составить </a:t>
            </a:r>
            <a:r>
              <a:rPr lang="ru-RU" sz="1200" kern="0" dirty="0">
                <a:solidFill>
                  <a:srgbClr val="FF0000"/>
                </a:solidFill>
              </a:rPr>
              <a:t>не менее </a:t>
            </a:r>
            <a:r>
              <a:rPr lang="ru-RU" sz="1200" b="1" kern="0" dirty="0">
                <a:solidFill>
                  <a:srgbClr val="FF0000"/>
                </a:solidFill>
              </a:rPr>
              <a:t>70</a:t>
            </a:r>
            <a:r>
              <a:rPr lang="ru-RU" sz="1200" kern="0" dirty="0">
                <a:solidFill>
                  <a:srgbClr val="FF0000"/>
                </a:solidFill>
              </a:rPr>
              <a:t> </a:t>
            </a:r>
            <a:r>
              <a:rPr lang="ru-RU" sz="1200" kern="0" dirty="0" smtClean="0">
                <a:solidFill>
                  <a:srgbClr val="FF0000"/>
                </a:solidFill>
              </a:rPr>
              <a:t>процентов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1221704"/>
            <a:ext cx="8616950" cy="276999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lang="ru-RU" sz="1200" b="1" kern="0" dirty="0" smtClean="0">
                <a:solidFill>
                  <a:sysClr val="windowText" lastClr="000000"/>
                </a:solidFill>
              </a:rPr>
              <a:t>Распоряжение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Правительства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РФ от 17.12.09 №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1993-р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1498703"/>
            <a:ext cx="8616950" cy="646331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Определен перечень 58 приоритетных региональных и муниципальных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услуг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Определено содержание этапов перевода услуг в электронный вид и сроки реализации этапов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sz="1200" kern="0" noProof="0" dirty="0" smtClean="0">
                <a:solidFill>
                  <a:sysClr val="windowText" lastClr="000000"/>
                </a:solidFill>
              </a:rPr>
              <a:t>О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пределены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 услуги и сроки перевода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,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по которым федеральные полномочия переданы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cs"/>
              </a:rPr>
              <a:t>регионам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50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Результаты мониторинга качества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региональных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услуг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2781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16107"/>
              </p:ext>
            </p:extLst>
          </p:nvPr>
        </p:nvGraphicFramePr>
        <p:xfrm>
          <a:off x="358775" y="1071948"/>
          <a:ext cx="8488362" cy="4805324"/>
        </p:xfrm>
        <a:graphic>
          <a:graphicData uri="http://schemas.openxmlformats.org/drawingml/2006/table">
            <a:tbl>
              <a:tblPr/>
              <a:tblGrid>
                <a:gridCol w="4429249"/>
                <a:gridCol w="1440160"/>
                <a:gridCol w="1584176"/>
                <a:gridCol w="1034777"/>
              </a:tblGrid>
              <a:tr h="272590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90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Представлено на Едином портале субъектов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2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Опубликовано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Едином портале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57 659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940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Исследовано по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методике мониторинга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4 171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3 515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Доступность,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выполнения требований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</a:tr>
              <a:tr h="9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выполнения требований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выполнения требований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услуг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кнопкой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«Получить услугу»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Bef>
                          <a:spcPts val="600"/>
                        </a:spcBef>
                      </a:pPr>
                      <a:r>
                        <a:rPr kumimoji="0"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422</a:t>
                      </a:r>
                      <a:endParaRPr kumimoji="0"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723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4300*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услуг 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работающей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кнопкой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«Получить услугу»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Bef>
                          <a:spcPts val="600"/>
                        </a:spcBef>
                      </a:pPr>
                      <a:r>
                        <a:rPr kumimoji="0"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391</a:t>
                      </a:r>
                      <a:endParaRPr kumimoji="0"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661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4300*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                                                                          услуг, по которым удалось отправить заявление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359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569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4300*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546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IV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                                                                                  услуг, по которым получены уведомления об отправке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554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1400**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  <a:b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информационные услуги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5961474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 Приоритетные услуги согласно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распоряжению Правительства Российской Федерации от 17 декабря 2009 года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№1993-р</a:t>
            </a:r>
          </a:p>
          <a:p>
            <a:pPr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** Первоочередные услуги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согласно распоряжению Правительства Российской Федерации от 17 декабря 2009 года №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1993-р в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рамках переданных полномочий, предоставляемых органами исполнительной власти субъектов Российской Федерации и органами местного самоуправления — на III-IV этапы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820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Планы по переводу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региональных услуг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 электронный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вид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3050" y="1124744"/>
            <a:ext cx="861695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cs typeface="+mn-cs"/>
              </a:rPr>
              <a:t>Распоряжение Правительства РФ «О внесении изменений в распоряжения Правительства Российской Федерации» от 28 декабря 2011 г. №2415-р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73050" y="1702544"/>
            <a:ext cx="8616950" cy="40010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Региональным органам исполнительной власти и органам местного самоуправления: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25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февраля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2012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утвердить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планы перевода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предоставления в электронном  виде   государственных услуг (функций), не включенных в план перехода, утвержденный распоряжением  Правительства Российской Федерации от 17 октября 2009 г. N 1555-р,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1  марта  2012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завершить  размещение  информации  об   услуге (функции) на Едином портале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 этап)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;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1 июля 2012 г.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завершить   размещение   форм  заявлений  и  иных документов, необходимых для получения государственной услуги (функции), и обеспечение доступа к ним для копирования и заполнения в электронном виде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I этап);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1 января 2013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обеспечить возможность представлять    документы в электронном   виде   с   использованием Единого портала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(III этап);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 1  июля  2013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 обеспечить  возможность  для    заявителей осуществлять  в  электронном  виде   мониторинг   хода     предоставления государственной услуги или исполнения государственной функции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(IV этап);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1 января 2014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обеспечить возможность получения   результатов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предоставления государственных услуг и исполнения государственных функций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электронном виде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(V этап).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79400" y="6278835"/>
            <a:ext cx="8478838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 flipV="1">
            <a:off x="1295400" y="6174060"/>
            <a:ext cx="168275" cy="1666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TextBox 11"/>
          <p:cNvSpPr txBox="1">
            <a:spLocks noChangeArrowheads="1"/>
          </p:cNvSpPr>
          <p:nvPr/>
        </p:nvSpPr>
        <p:spPr bwMode="auto">
          <a:xfrm>
            <a:off x="873125" y="6347098"/>
            <a:ext cx="1065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28.12.2011</a:t>
            </a:r>
          </a:p>
        </p:txBody>
      </p:sp>
      <p:sp>
        <p:nvSpPr>
          <p:cNvPr id="38" name="Овал 37"/>
          <p:cNvSpPr/>
          <p:nvPr/>
        </p:nvSpPr>
        <p:spPr>
          <a:xfrm flipV="1">
            <a:off x="3540125" y="6188348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3103563" y="6347098"/>
            <a:ext cx="1065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25.02.2011</a:t>
            </a:r>
          </a:p>
        </p:txBody>
      </p:sp>
      <p:sp>
        <p:nvSpPr>
          <p:cNvPr id="40" name="Овал 39"/>
          <p:cNvSpPr/>
          <p:nvPr/>
        </p:nvSpPr>
        <p:spPr>
          <a:xfrm flipV="1">
            <a:off x="4883150" y="6188348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4441825" y="6347098"/>
            <a:ext cx="1077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01.03.201</a:t>
            </a:r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42" name="Овал 41"/>
          <p:cNvSpPr/>
          <p:nvPr/>
        </p:nvSpPr>
        <p:spPr>
          <a:xfrm flipV="1">
            <a:off x="7589838" y="6188348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>
            <a:off x="7137400" y="6347098"/>
            <a:ext cx="1077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>
                <a:solidFill>
                  <a:srgbClr val="FF0000"/>
                </a:solidFill>
              </a:rPr>
              <a:t>01.0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ru-RU" sz="1400" dirty="0">
                <a:solidFill>
                  <a:srgbClr val="FF0000"/>
                </a:solidFill>
              </a:rPr>
              <a:t>.201</a:t>
            </a:r>
            <a:r>
              <a:rPr lang="en-US" sz="1400" dirty="0">
                <a:solidFill>
                  <a:srgbClr val="FF0000"/>
                </a:solidFill>
              </a:rPr>
              <a:t>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233598" y="5877198"/>
            <a:ext cx="2288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b="1" dirty="0"/>
              <a:t>Распоряжение №2415-р</a:t>
            </a: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>
            <a:off x="2793599" y="5877198"/>
            <a:ext cx="16851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b="1" dirty="0"/>
              <a:t>Планы перевода</a:t>
            </a: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4641178" y="5877198"/>
            <a:ext cx="6776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b="1" dirty="0"/>
              <a:t>I </a:t>
            </a:r>
            <a:r>
              <a:rPr lang="ru-RU" sz="1400" b="1" dirty="0"/>
              <a:t>этап</a:t>
            </a:r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7287852" y="5904185"/>
            <a:ext cx="7770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b="1" dirty="0"/>
              <a:t>III </a:t>
            </a:r>
            <a:r>
              <a:rPr lang="ru-RU" sz="1400" b="1" dirty="0"/>
              <a:t>этап</a:t>
            </a:r>
          </a:p>
        </p:txBody>
      </p:sp>
      <p:sp>
        <p:nvSpPr>
          <p:cNvPr id="48" name="Овал 47"/>
          <p:cNvSpPr/>
          <p:nvPr/>
        </p:nvSpPr>
        <p:spPr>
          <a:xfrm flipV="1">
            <a:off x="6205538" y="6202635"/>
            <a:ext cx="168275" cy="1666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5762625" y="6361385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>
                <a:solidFill>
                  <a:srgbClr val="FF0000"/>
                </a:solidFill>
              </a:rPr>
              <a:t>01.0</a:t>
            </a:r>
            <a:r>
              <a:rPr lang="en-US" sz="1400" dirty="0">
                <a:solidFill>
                  <a:srgbClr val="FF0000"/>
                </a:solidFill>
              </a:rPr>
              <a:t>7</a:t>
            </a:r>
            <a:r>
              <a:rPr lang="ru-RU" sz="1400" dirty="0">
                <a:solidFill>
                  <a:srgbClr val="FF0000"/>
                </a:solidFill>
              </a:rPr>
              <a:t>.201</a:t>
            </a:r>
            <a:r>
              <a:rPr lang="en-US" sz="1400" dirty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5938718" y="5891485"/>
            <a:ext cx="727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b="1" dirty="0"/>
              <a:t>II </a:t>
            </a:r>
            <a:r>
              <a:rPr lang="ru-RU" sz="1400" b="1" dirty="0"/>
              <a:t>этап</a:t>
            </a:r>
          </a:p>
        </p:txBody>
      </p:sp>
    </p:spTree>
    <p:extLst>
      <p:ext uri="{BB962C8B-B14F-4D97-AF65-F5344CB8AC3E}">
        <p14:creationId xmlns:p14="http://schemas.microsoft.com/office/powerpoint/2010/main" val="2793831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426706"/>
            <a:ext cx="8616950" cy="517064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 Сроки перевода услуг в электронный вид переноситься не будут</a:t>
            </a: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 Итоги мониторинга будут представлены в Правительство Российской Федерации </a:t>
            </a:r>
            <a: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для рассмотрения на 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Правительственной комиссии </a:t>
            </a:r>
            <a: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по внедрению информационных технологий в деятельность государственных органов и органов местного 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самоуправления</a:t>
            </a:r>
          </a:p>
          <a:p>
            <a:pPr algn="just"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2000" u="sng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Контактные данные:</a:t>
            </a: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 По вопросам перевода услуг в </a:t>
            </a:r>
            <a: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электронный 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вид: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MalkovPV@economy.gov.ru</a:t>
            </a: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По методическим вопросам перевода услуг в электронный вид:     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support@e-centr.ru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Методика</a:t>
            </a:r>
            <a:r>
              <a:rPr lang="en-US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результаты мониторинга будут размещены </a:t>
            </a:r>
            <a:b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на сайте Минэкономразвития в разделе «Электронное правительство»</a:t>
            </a:r>
            <a:br>
              <a:rPr lang="ru-RU" sz="20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www.economy.gov.ru</a:t>
            </a:r>
            <a:endParaRPr lang="ru-RU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6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_0710_v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екомендуемая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_0710_v4</Template>
  <TotalTime>1563</TotalTime>
  <Words>786</Words>
  <Application>Microsoft Office PowerPoint</Application>
  <PresentationFormat>Экран (4:3)</PresentationFormat>
  <Paragraphs>115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Презентация _0710_v4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yakovleva</dc:creator>
  <cp:lastModifiedBy>Для журналистов учетка N1</cp:lastModifiedBy>
  <cp:revision>130</cp:revision>
  <dcterms:created xsi:type="dcterms:W3CDTF">2012-10-08T05:42:58Z</dcterms:created>
  <dcterms:modified xsi:type="dcterms:W3CDTF">2012-11-26T05:38:21Z</dcterms:modified>
</cp:coreProperties>
</file>