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42"/>
  </p:notesMasterIdLst>
  <p:sldIdLst>
    <p:sldId id="256" r:id="rId3"/>
    <p:sldId id="382" r:id="rId4"/>
    <p:sldId id="362" r:id="rId5"/>
    <p:sldId id="383" r:id="rId6"/>
    <p:sldId id="389" r:id="rId7"/>
    <p:sldId id="384" r:id="rId8"/>
    <p:sldId id="385" r:id="rId9"/>
    <p:sldId id="386" r:id="rId10"/>
    <p:sldId id="387" r:id="rId11"/>
    <p:sldId id="388" r:id="rId12"/>
    <p:sldId id="354" r:id="rId13"/>
    <p:sldId id="353" r:id="rId14"/>
    <p:sldId id="308" r:id="rId15"/>
    <p:sldId id="376" r:id="rId16"/>
    <p:sldId id="377" r:id="rId17"/>
    <p:sldId id="378" r:id="rId18"/>
    <p:sldId id="379" r:id="rId19"/>
    <p:sldId id="380" r:id="rId20"/>
    <p:sldId id="307" r:id="rId21"/>
    <p:sldId id="316" r:id="rId22"/>
    <p:sldId id="315" r:id="rId23"/>
    <p:sldId id="393" r:id="rId24"/>
    <p:sldId id="394" r:id="rId25"/>
    <p:sldId id="395" r:id="rId26"/>
    <p:sldId id="396" r:id="rId27"/>
    <p:sldId id="320" r:id="rId28"/>
    <p:sldId id="363" r:id="rId29"/>
    <p:sldId id="364" r:id="rId30"/>
    <p:sldId id="365" r:id="rId31"/>
    <p:sldId id="366" r:id="rId32"/>
    <p:sldId id="367" r:id="rId33"/>
    <p:sldId id="392" r:id="rId34"/>
    <p:sldId id="390" r:id="rId35"/>
    <p:sldId id="397" r:id="rId36"/>
    <p:sldId id="391" r:id="rId37"/>
    <p:sldId id="372" r:id="rId38"/>
    <p:sldId id="331" r:id="rId39"/>
    <p:sldId id="361" r:id="rId40"/>
    <p:sldId id="360" r:id="rId41"/>
  </p:sldIdLst>
  <p:sldSz cx="9144000" cy="6858000" type="screen4x3"/>
  <p:notesSz cx="6881813" cy="100155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FF9999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51" autoAdjust="0"/>
    <p:restoredTop sz="92670" autoAdjust="0"/>
  </p:normalViewPr>
  <p:slideViewPr>
    <p:cSldViewPr>
      <p:cViewPr>
        <p:scale>
          <a:sx n="141" d="100"/>
          <a:sy n="141" d="100"/>
        </p:scale>
        <p:origin x="-1038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500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551" tIns="48276" rIns="96551" bIns="4827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500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551" tIns="48276" rIns="96551" bIns="4827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>
              <a:defRPr/>
            </a:pPr>
            <a:fld id="{EE86C130-7DF6-478D-9235-1F1673DFE898}" type="datetimeFigureOut">
              <a:rPr lang="ru-RU"/>
              <a:pPr>
                <a:defRPr/>
              </a:pPr>
              <a:t>26.11.2012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8213" y="750888"/>
            <a:ext cx="5006975" cy="3756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57738"/>
            <a:ext cx="5505450" cy="45069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551" tIns="48276" rIns="96551" bIns="482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2300"/>
            <a:ext cx="2982913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551" tIns="48276" rIns="96551" bIns="4827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9512300"/>
            <a:ext cx="2982912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551" tIns="48276" rIns="96551" bIns="4827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>
              <a:defRPr/>
            </a:pPr>
            <a:fld id="{8BAA394A-4DCC-4903-BF4E-6A00894CD2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5071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70CBF2B4-C828-4E1E-9B72-6DB3C164CD97}" type="slidenum">
              <a:rPr lang="ru-RU" sz="1300" smtClean="0"/>
              <a:pPr/>
              <a:t>1</a:t>
            </a:fld>
            <a:endParaRPr lang="ru-RU" sz="13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83" indent="0" algn="ctr">
              <a:buNone/>
              <a:defRPr/>
            </a:lvl2pPr>
            <a:lvl3pPr marL="829366" indent="0" algn="ctr">
              <a:buNone/>
              <a:defRPr/>
            </a:lvl3pPr>
            <a:lvl4pPr marL="1244049" indent="0" algn="ctr">
              <a:buNone/>
              <a:defRPr/>
            </a:lvl4pPr>
            <a:lvl5pPr marL="1658732" indent="0" algn="ctr">
              <a:buNone/>
              <a:defRPr/>
            </a:lvl5pPr>
            <a:lvl6pPr marL="2073416" indent="0" algn="ctr">
              <a:buNone/>
              <a:defRPr/>
            </a:lvl6pPr>
            <a:lvl7pPr marL="2488099" indent="0" algn="ctr">
              <a:buNone/>
              <a:defRPr/>
            </a:lvl7pPr>
            <a:lvl8pPr marL="2902782" indent="0" algn="ctr">
              <a:buNone/>
              <a:defRPr/>
            </a:lvl8pPr>
            <a:lvl9pPr marL="3317465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163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895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5440" y="1692178"/>
            <a:ext cx="2062080" cy="369686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34882" y="1692178"/>
            <a:ext cx="6052320" cy="369686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800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1D4C1-884A-4FB3-B975-E3D8C77D3F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487738" y="274638"/>
            <a:ext cx="54181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945" tIns="41473" rIns="82945" bIns="414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945" tIns="41473" rIns="82945" bIns="414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77155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83" indent="0" algn="ctr">
              <a:buNone/>
              <a:defRPr/>
            </a:lvl2pPr>
            <a:lvl3pPr marL="829366" indent="0" algn="ctr">
              <a:buNone/>
              <a:defRPr/>
            </a:lvl3pPr>
            <a:lvl4pPr marL="1244049" indent="0" algn="ctr">
              <a:buNone/>
              <a:defRPr/>
            </a:lvl4pPr>
            <a:lvl5pPr marL="1658732" indent="0" algn="ctr">
              <a:buNone/>
              <a:defRPr/>
            </a:lvl5pPr>
            <a:lvl6pPr marL="2073416" indent="0" algn="ctr">
              <a:buNone/>
              <a:defRPr/>
            </a:lvl6pPr>
            <a:lvl7pPr marL="2488099" indent="0" algn="ctr">
              <a:buNone/>
              <a:defRPr/>
            </a:lvl7pPr>
            <a:lvl8pPr marL="2902782" indent="0" algn="ctr">
              <a:buNone/>
              <a:defRPr/>
            </a:lvl8pPr>
            <a:lvl9pPr marL="3317465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05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83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4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83" indent="0">
              <a:buNone/>
              <a:defRPr sz="1600"/>
            </a:lvl2pPr>
            <a:lvl3pPr marL="829366" indent="0">
              <a:buNone/>
              <a:defRPr sz="1500"/>
            </a:lvl3pPr>
            <a:lvl4pPr marL="1244049" indent="0">
              <a:buNone/>
              <a:defRPr sz="1300"/>
            </a:lvl4pPr>
            <a:lvl5pPr marL="1658732" indent="0">
              <a:buNone/>
              <a:defRPr sz="1300"/>
            </a:lvl5pPr>
            <a:lvl6pPr marL="2073416" indent="0">
              <a:buNone/>
              <a:defRPr sz="1300"/>
            </a:lvl6pPr>
            <a:lvl7pPr marL="2488099" indent="0">
              <a:buNone/>
              <a:defRPr sz="1300"/>
            </a:lvl7pPr>
            <a:lvl8pPr marL="2902782" indent="0">
              <a:buNone/>
              <a:defRPr sz="1300"/>
            </a:lvl8pPr>
            <a:lvl9pPr marL="3317465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42268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34880" y="4549438"/>
            <a:ext cx="4044960" cy="83960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8082" y="4549438"/>
            <a:ext cx="4046400" cy="83960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606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71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83" indent="0">
              <a:buNone/>
              <a:defRPr sz="1800" b="1"/>
            </a:lvl2pPr>
            <a:lvl3pPr marL="829366" indent="0">
              <a:buNone/>
              <a:defRPr sz="1600" b="1"/>
            </a:lvl3pPr>
            <a:lvl4pPr marL="1244049" indent="0">
              <a:buNone/>
              <a:defRPr sz="1500" b="1"/>
            </a:lvl4pPr>
            <a:lvl5pPr marL="1658732" indent="0">
              <a:buNone/>
              <a:defRPr sz="1500" b="1"/>
            </a:lvl5pPr>
            <a:lvl6pPr marL="2073416" indent="0">
              <a:buNone/>
              <a:defRPr sz="1500" b="1"/>
            </a:lvl6pPr>
            <a:lvl7pPr marL="2488099" indent="0">
              <a:buNone/>
              <a:defRPr sz="1500" b="1"/>
            </a:lvl7pPr>
            <a:lvl8pPr marL="2902782" indent="0">
              <a:buNone/>
              <a:defRPr sz="1500" b="1"/>
            </a:lvl8pPr>
            <a:lvl9pPr marL="3317465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83" indent="0">
              <a:buNone/>
              <a:defRPr sz="1800" b="1"/>
            </a:lvl2pPr>
            <a:lvl3pPr marL="829366" indent="0">
              <a:buNone/>
              <a:defRPr sz="1600" b="1"/>
            </a:lvl3pPr>
            <a:lvl4pPr marL="1244049" indent="0">
              <a:buNone/>
              <a:defRPr sz="1500" b="1"/>
            </a:lvl4pPr>
            <a:lvl5pPr marL="1658732" indent="0">
              <a:buNone/>
              <a:defRPr sz="1500" b="1"/>
            </a:lvl5pPr>
            <a:lvl6pPr marL="2073416" indent="0">
              <a:buNone/>
              <a:defRPr sz="1500" b="1"/>
            </a:lvl6pPr>
            <a:lvl7pPr marL="2488099" indent="0">
              <a:buNone/>
              <a:defRPr sz="1500" b="1"/>
            </a:lvl7pPr>
            <a:lvl8pPr marL="2902782" indent="0">
              <a:buNone/>
              <a:defRPr sz="1500" b="1"/>
            </a:lvl8pPr>
            <a:lvl9pPr marL="3317465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95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887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8194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2" y="273630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2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83" indent="0">
              <a:buNone/>
              <a:defRPr sz="1100"/>
            </a:lvl2pPr>
            <a:lvl3pPr marL="829366" indent="0">
              <a:buNone/>
              <a:defRPr sz="900"/>
            </a:lvl3pPr>
            <a:lvl4pPr marL="1244049" indent="0">
              <a:buNone/>
              <a:defRPr sz="800"/>
            </a:lvl4pPr>
            <a:lvl5pPr marL="1658732" indent="0">
              <a:buNone/>
              <a:defRPr sz="800"/>
            </a:lvl5pPr>
            <a:lvl6pPr marL="2073416" indent="0">
              <a:buNone/>
              <a:defRPr sz="800"/>
            </a:lvl6pPr>
            <a:lvl7pPr marL="2488099" indent="0">
              <a:buNone/>
              <a:defRPr sz="800"/>
            </a:lvl7pPr>
            <a:lvl8pPr marL="2902782" indent="0">
              <a:buNone/>
              <a:defRPr sz="800"/>
            </a:lvl8pPr>
            <a:lvl9pPr marL="331746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9079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2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2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83" indent="0">
              <a:buNone/>
              <a:defRPr sz="2500"/>
            </a:lvl2pPr>
            <a:lvl3pPr marL="829366" indent="0">
              <a:buNone/>
              <a:defRPr sz="2200"/>
            </a:lvl3pPr>
            <a:lvl4pPr marL="1244049" indent="0">
              <a:buNone/>
              <a:defRPr sz="1800"/>
            </a:lvl4pPr>
            <a:lvl5pPr marL="1658732" indent="0">
              <a:buNone/>
              <a:defRPr sz="1800"/>
            </a:lvl5pPr>
            <a:lvl6pPr marL="2073416" indent="0">
              <a:buNone/>
              <a:defRPr sz="1800"/>
            </a:lvl6pPr>
            <a:lvl7pPr marL="2488099" indent="0">
              <a:buNone/>
              <a:defRPr sz="1800"/>
            </a:lvl7pPr>
            <a:lvl8pPr marL="2902782" indent="0">
              <a:buNone/>
              <a:defRPr sz="1800"/>
            </a:lvl8pPr>
            <a:lvl9pPr marL="3317465" indent="0">
              <a:buNone/>
              <a:defRPr sz="18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2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83" indent="0">
              <a:buNone/>
              <a:defRPr sz="1100"/>
            </a:lvl2pPr>
            <a:lvl3pPr marL="829366" indent="0">
              <a:buNone/>
              <a:defRPr sz="900"/>
            </a:lvl3pPr>
            <a:lvl4pPr marL="1244049" indent="0">
              <a:buNone/>
              <a:defRPr sz="800"/>
            </a:lvl4pPr>
            <a:lvl5pPr marL="1658732" indent="0">
              <a:buNone/>
              <a:defRPr sz="800"/>
            </a:lvl5pPr>
            <a:lvl6pPr marL="2073416" indent="0">
              <a:buNone/>
              <a:defRPr sz="800"/>
            </a:lvl6pPr>
            <a:lvl7pPr marL="2488099" indent="0">
              <a:buNone/>
              <a:defRPr sz="800"/>
            </a:lvl7pPr>
            <a:lvl8pPr marL="2902782" indent="0">
              <a:buNone/>
              <a:defRPr sz="800"/>
            </a:lvl8pPr>
            <a:lvl9pPr marL="331746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4552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/>
        </p:nvSpPr>
        <p:spPr bwMode="auto">
          <a:xfrm>
            <a:off x="0" y="1481138"/>
            <a:ext cx="9144000" cy="4965700"/>
          </a:xfrm>
          <a:prstGeom prst="rect">
            <a:avLst/>
          </a:prstGeom>
          <a:gradFill rotWithShape="1">
            <a:gsLst>
              <a:gs pos="0">
                <a:srgbClr val="DAE9EE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ru-RU" sz="1800" dirty="0"/>
          </a:p>
        </p:txBody>
      </p:sp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0"/>
            <a:ext cx="9144000" cy="1490663"/>
          </a:xfrm>
          <a:prstGeom prst="rect">
            <a:avLst/>
          </a:prstGeom>
          <a:gradFill rotWithShape="0">
            <a:gsLst>
              <a:gs pos="0">
                <a:srgbClr val="F5F7F8"/>
              </a:gs>
              <a:gs pos="100000">
                <a:srgbClr val="92BACA"/>
              </a:gs>
            </a:gsLst>
            <a:lin ang="0" scaled="1"/>
          </a:gradFill>
          <a:ln>
            <a:noFill/>
          </a:ln>
          <a:ex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ru-RU" sz="1800" dirty="0"/>
          </a:p>
        </p:txBody>
      </p:sp>
      <p:pic>
        <p:nvPicPr>
          <p:cNvPr id="1028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38" y="0"/>
            <a:ext cx="35718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244475"/>
            <a:ext cx="32194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92275"/>
            <a:ext cx="822960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945" tIns="41473" rIns="82945" bIns="414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4975" y="4549775"/>
            <a:ext cx="82296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945" tIns="41473" rIns="82945" bIns="414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0" y="6429375"/>
            <a:ext cx="9144000" cy="457200"/>
          </a:xfrm>
          <a:prstGeom prst="rect">
            <a:avLst/>
          </a:prstGeom>
          <a:gradFill rotWithShape="0">
            <a:gsLst>
              <a:gs pos="0">
                <a:srgbClr val="F5F7F8"/>
              </a:gs>
              <a:gs pos="100000">
                <a:srgbClr val="92BACA"/>
              </a:gs>
            </a:gsLst>
            <a:lin ang="10800000" scaled="1"/>
          </a:gradFill>
          <a:ln>
            <a:noFill/>
          </a:ln>
          <a:ex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ru-RU" sz="1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2"/>
          </a:solidFill>
          <a:latin typeface="Verdana" pitchFamily="34" charset="0"/>
        </a:defRPr>
      </a:lvl5pPr>
      <a:lvl6pPr marL="414726" algn="ctr" rtl="0" fontAlgn="base">
        <a:spcBef>
          <a:spcPct val="0"/>
        </a:spcBef>
        <a:spcAft>
          <a:spcPct val="0"/>
        </a:spcAft>
        <a:defRPr sz="2500" b="1">
          <a:solidFill>
            <a:schemeClr val="bg2"/>
          </a:solidFill>
          <a:latin typeface="Verdana" pitchFamily="34" charset="0"/>
        </a:defRPr>
      </a:lvl6pPr>
      <a:lvl7pPr marL="829452" algn="ctr" rtl="0" fontAlgn="base">
        <a:spcBef>
          <a:spcPct val="0"/>
        </a:spcBef>
        <a:spcAft>
          <a:spcPct val="0"/>
        </a:spcAft>
        <a:defRPr sz="2500" b="1">
          <a:solidFill>
            <a:schemeClr val="bg2"/>
          </a:solidFill>
          <a:latin typeface="Verdana" pitchFamily="34" charset="0"/>
        </a:defRPr>
      </a:lvl7pPr>
      <a:lvl8pPr marL="1244178" algn="ctr" rtl="0" fontAlgn="base">
        <a:spcBef>
          <a:spcPct val="0"/>
        </a:spcBef>
        <a:spcAft>
          <a:spcPct val="0"/>
        </a:spcAft>
        <a:defRPr sz="2500" b="1">
          <a:solidFill>
            <a:schemeClr val="bg2"/>
          </a:solidFill>
          <a:latin typeface="Verdana" pitchFamily="34" charset="0"/>
        </a:defRPr>
      </a:lvl8pPr>
      <a:lvl9pPr marL="1658904" algn="ctr" rtl="0" fontAlgn="base">
        <a:spcBef>
          <a:spcPct val="0"/>
        </a:spcBef>
        <a:spcAft>
          <a:spcPct val="0"/>
        </a:spcAft>
        <a:defRPr sz="2500" b="1">
          <a:solidFill>
            <a:schemeClr val="bg2"/>
          </a:solidFill>
          <a:latin typeface="Verdana" pitchFamily="34" charset="0"/>
        </a:defRPr>
      </a:lvl9pPr>
    </p:titleStyle>
    <p:bodyStyle>
      <a:lvl1pPr marL="309563" indent="-309563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Arial Unicode MS" pitchFamily="34" charset="-128"/>
          <a:ea typeface="+mn-ea"/>
          <a:cs typeface="+mn-cs"/>
        </a:defRPr>
      </a:lvl1pPr>
      <a:lvl2pPr marL="673100" indent="-258763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2"/>
          </a:solidFill>
          <a:latin typeface="Arial Unicode MS" pitchFamily="34" charset="-128"/>
        </a:defRPr>
      </a:lvl2pPr>
      <a:lvl3pPr marL="1036638" indent="-206375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2"/>
          </a:solidFill>
          <a:latin typeface="Arial Unicode MS" pitchFamily="34" charset="-128"/>
        </a:defRPr>
      </a:lvl3pPr>
      <a:lvl4pPr marL="1450975" indent="-206375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Arial Unicode MS" pitchFamily="34" charset="-128"/>
        </a:defRPr>
      </a:lvl4pPr>
      <a:lvl5pPr marL="1865313" indent="-206375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Arial Unicode MS" pitchFamily="34" charset="-128"/>
        </a:defRPr>
      </a:lvl5pPr>
      <a:lvl6pPr marL="2280994" indent="-207363" algn="ctr" rtl="0" fontAlgn="base">
        <a:spcBef>
          <a:spcPct val="20000"/>
        </a:spcBef>
        <a:spcAft>
          <a:spcPct val="0"/>
        </a:spcAft>
        <a:defRPr sz="1800">
          <a:solidFill>
            <a:schemeClr val="bg2"/>
          </a:solidFill>
          <a:latin typeface="+mn-lt"/>
        </a:defRPr>
      </a:lvl6pPr>
      <a:lvl7pPr marL="2695720" indent="-207363" algn="ctr" rtl="0" fontAlgn="base">
        <a:spcBef>
          <a:spcPct val="20000"/>
        </a:spcBef>
        <a:spcAft>
          <a:spcPct val="0"/>
        </a:spcAft>
        <a:defRPr sz="1800">
          <a:solidFill>
            <a:schemeClr val="bg2"/>
          </a:solidFill>
          <a:latin typeface="+mn-lt"/>
        </a:defRPr>
      </a:lvl7pPr>
      <a:lvl8pPr marL="3110446" indent="-207363" algn="ctr" rtl="0" fontAlgn="base">
        <a:spcBef>
          <a:spcPct val="20000"/>
        </a:spcBef>
        <a:spcAft>
          <a:spcPct val="0"/>
        </a:spcAft>
        <a:defRPr sz="1800">
          <a:solidFill>
            <a:schemeClr val="bg2"/>
          </a:solidFill>
          <a:latin typeface="+mn-lt"/>
        </a:defRPr>
      </a:lvl8pPr>
      <a:lvl9pPr marL="3525172" indent="-207363" algn="ctr" rtl="0" fontAlgn="base">
        <a:spcBef>
          <a:spcPct val="20000"/>
        </a:spcBef>
        <a:spcAft>
          <a:spcPct val="0"/>
        </a:spcAft>
        <a:defRPr sz="1800">
          <a:solidFill>
            <a:schemeClr val="bg2"/>
          </a:solidFill>
          <a:latin typeface="+mn-lt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"/>
          <p:cNvSpPr>
            <a:spLocks noChangeArrowheads="1"/>
          </p:cNvSpPr>
          <p:nvPr/>
        </p:nvSpPr>
        <p:spPr bwMode="auto">
          <a:xfrm>
            <a:off x="0" y="0"/>
            <a:ext cx="9144000" cy="1490663"/>
          </a:xfrm>
          <a:prstGeom prst="rect">
            <a:avLst/>
          </a:prstGeom>
          <a:gradFill rotWithShape="0">
            <a:gsLst>
              <a:gs pos="0">
                <a:srgbClr val="F5F7F8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ru-RU" sz="180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945" tIns="41473" rIns="82945" bIns="414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pic>
        <p:nvPicPr>
          <p:cNvPr id="1331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38" y="0"/>
            <a:ext cx="35718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487738" y="274638"/>
            <a:ext cx="54181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945" tIns="41473" rIns="82945" bIns="414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pic>
        <p:nvPicPr>
          <p:cNvPr id="13318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244475"/>
            <a:ext cx="32194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12"/>
          <p:cNvSpPr>
            <a:spLocks noChangeArrowheads="1"/>
          </p:cNvSpPr>
          <p:nvPr/>
        </p:nvSpPr>
        <p:spPr bwMode="auto">
          <a:xfrm>
            <a:off x="0" y="6394450"/>
            <a:ext cx="9144000" cy="455613"/>
          </a:xfrm>
          <a:prstGeom prst="rect">
            <a:avLst/>
          </a:prstGeom>
          <a:gradFill rotWithShape="0">
            <a:gsLst>
              <a:gs pos="0">
                <a:srgbClr val="F5F7F8"/>
              </a:gs>
              <a:gs pos="100000">
                <a:srgbClr val="92BACA"/>
              </a:gs>
            </a:gsLst>
            <a:lin ang="10800000" scaled="1"/>
          </a:gradFill>
          <a:ln>
            <a:noFill/>
          </a:ln>
          <a:ex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ru-RU" sz="18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"/>
          </p:nvPr>
        </p:nvSpPr>
        <p:spPr>
          <a:xfrm>
            <a:off x="7011988" y="64770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r">
              <a:buFontTx/>
              <a:buNone/>
              <a:defRPr sz="1200">
                <a:solidFill>
                  <a:srgbClr val="A0A0A0"/>
                </a:solidFill>
              </a:defRPr>
            </a:lvl1pPr>
          </a:lstStyle>
          <a:p>
            <a:pPr>
              <a:defRPr/>
            </a:pPr>
            <a:fld id="{43A98DFC-BFB9-47F8-BD73-FDB37A3DB99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Verdana" pitchFamily="34" charset="0"/>
        </a:defRPr>
      </a:lvl5pPr>
      <a:lvl6pPr marL="414726" algn="ctr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Verdana" pitchFamily="34" charset="0"/>
        </a:defRPr>
      </a:lvl6pPr>
      <a:lvl7pPr marL="829452" algn="ctr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Verdana" pitchFamily="34" charset="0"/>
        </a:defRPr>
      </a:lvl7pPr>
      <a:lvl8pPr marL="1244178" algn="ctr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Verdana" pitchFamily="34" charset="0"/>
        </a:defRPr>
      </a:lvl8pPr>
      <a:lvl9pPr marL="1658904" algn="ctr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Verdana" pitchFamily="34" charset="0"/>
        </a:defRPr>
      </a:lvl9pPr>
    </p:titleStyle>
    <p:bodyStyle>
      <a:lvl1pPr marL="309563" indent="-309563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>
              <a:lumMod val="50000"/>
            </a:schemeClr>
          </a:solidFill>
          <a:latin typeface="Arial Unicode MS" pitchFamily="34" charset="-128"/>
          <a:ea typeface="+mn-ea"/>
          <a:cs typeface="+mn-cs"/>
        </a:defRPr>
      </a:lvl1pPr>
      <a:lvl2pPr marL="673100" indent="-258763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>
              <a:lumMod val="50000"/>
            </a:schemeClr>
          </a:solidFill>
          <a:latin typeface="Arial Unicode MS" pitchFamily="34" charset="-128"/>
        </a:defRPr>
      </a:lvl2pPr>
      <a:lvl3pPr marL="1036638" indent="-206375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>
              <a:lumMod val="50000"/>
            </a:schemeClr>
          </a:solidFill>
          <a:latin typeface="Arial Unicode MS" pitchFamily="34" charset="-128"/>
        </a:defRPr>
      </a:lvl3pPr>
      <a:lvl4pPr marL="1450975" indent="-206375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>
              <a:lumMod val="50000"/>
            </a:schemeClr>
          </a:solidFill>
          <a:latin typeface="Arial Unicode MS" pitchFamily="34" charset="-128"/>
        </a:defRPr>
      </a:lvl4pPr>
      <a:lvl5pPr marL="1865313" indent="-206375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>
              <a:lumMod val="50000"/>
            </a:schemeClr>
          </a:solidFill>
          <a:latin typeface="Arial Unicode MS" pitchFamily="34" charset="-128"/>
        </a:defRPr>
      </a:lvl5pPr>
      <a:lvl6pPr marL="2280994" indent="-207363" algn="l" rtl="0" fontAlgn="base">
        <a:spcBef>
          <a:spcPct val="20000"/>
        </a:spcBef>
        <a:spcAft>
          <a:spcPct val="0"/>
        </a:spcAft>
        <a:defRPr sz="1800" b="1">
          <a:solidFill>
            <a:schemeClr val="tx1"/>
          </a:solidFill>
          <a:latin typeface="+mn-lt"/>
        </a:defRPr>
      </a:lvl6pPr>
      <a:lvl7pPr marL="2695720" indent="-207363" algn="l" rtl="0" fontAlgn="base">
        <a:spcBef>
          <a:spcPct val="20000"/>
        </a:spcBef>
        <a:spcAft>
          <a:spcPct val="0"/>
        </a:spcAft>
        <a:defRPr sz="1800" b="1">
          <a:solidFill>
            <a:schemeClr val="tx1"/>
          </a:solidFill>
          <a:latin typeface="+mn-lt"/>
        </a:defRPr>
      </a:lvl7pPr>
      <a:lvl8pPr marL="3110446" indent="-207363" algn="l" rtl="0" fontAlgn="base">
        <a:spcBef>
          <a:spcPct val="20000"/>
        </a:spcBef>
        <a:spcAft>
          <a:spcPct val="0"/>
        </a:spcAft>
        <a:defRPr sz="1800" b="1">
          <a:solidFill>
            <a:schemeClr val="tx1"/>
          </a:solidFill>
          <a:latin typeface="+mn-lt"/>
        </a:defRPr>
      </a:lvl8pPr>
      <a:lvl9pPr marL="3525172" indent="-207363" algn="l" rtl="0" fontAlgn="base">
        <a:spcBef>
          <a:spcPct val="20000"/>
        </a:spcBef>
        <a:spcAft>
          <a:spcPct val="0"/>
        </a:spcAft>
        <a:defRPr sz="18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onomy.gov.ru/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ctrTitle"/>
          </p:nvPr>
        </p:nvSpPr>
        <p:spPr>
          <a:xfrm>
            <a:off x="428625" y="2133600"/>
            <a:ext cx="8286750" cy="2447925"/>
          </a:xfrm>
        </p:spPr>
        <p:txBody>
          <a:bodyPr anchor="t"/>
          <a:lstStyle/>
          <a:p>
            <a:pPr eaLnBrk="1" hangingPunct="1"/>
            <a:r>
              <a:rPr lang="ru-RU" sz="2400" dirty="0" smtClean="0"/>
              <a:t>Результаты мониторинга перевода региональных услуг в электронный вид </a:t>
            </a:r>
            <a:br>
              <a:rPr lang="ru-RU" sz="2400" dirty="0" smtClean="0"/>
            </a:br>
            <a:r>
              <a:rPr lang="ru-RU" sz="2400" dirty="0" smtClean="0"/>
              <a:t>на Едином портале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600" dirty="0" smtClean="0"/>
              <a:t>(по состоянию на ноябрь 2012 года)</a:t>
            </a:r>
            <a:endParaRPr lang="ru-RU" sz="1600" b="0" dirty="0" smtClean="0">
              <a:latin typeface="Arial Unicode MS" pitchFamily="34" charset="-128"/>
            </a:endParaRPr>
          </a:p>
        </p:txBody>
      </p:sp>
      <p:sp>
        <p:nvSpPr>
          <p:cNvPr id="16386" name="Заголовок 1"/>
          <p:cNvSpPr txBox="1">
            <a:spLocks/>
          </p:cNvSpPr>
          <p:nvPr/>
        </p:nvSpPr>
        <p:spPr bwMode="auto">
          <a:xfrm>
            <a:off x="428625" y="5301208"/>
            <a:ext cx="82867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Негородов Виталий Станиславович</a:t>
            </a:r>
            <a:endParaRPr lang="ru-RU" sz="1800" dirty="0">
              <a:solidFill>
                <a:schemeClr val="bg1"/>
              </a:solidFill>
            </a:endParaRPr>
          </a:p>
          <a:p>
            <a:pPr algn="ctr"/>
            <a:r>
              <a:rPr lang="ru-RU" sz="1800" dirty="0">
                <a:solidFill>
                  <a:schemeClr val="bg1"/>
                </a:solidFill>
              </a:rPr>
              <a:t>Заведующий исследовательским сектором Центра ИТ-исследований</a:t>
            </a:r>
          </a:p>
          <a:p>
            <a:pPr algn="ctr"/>
            <a:r>
              <a:rPr lang="ru-RU" sz="1800" dirty="0">
                <a:solidFill>
                  <a:schemeClr val="bg1"/>
                </a:solidFill>
              </a:rPr>
              <a:t>и экспертизы РАНХиГС при Президенте </a:t>
            </a:r>
            <a:r>
              <a:rPr lang="ru-RU" sz="1800" dirty="0" smtClean="0">
                <a:solidFill>
                  <a:schemeClr val="bg1"/>
                </a:solidFill>
              </a:rPr>
              <a:t>РФ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512" y="6505599"/>
            <a:ext cx="7560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По итогам мониторинга, проведенного в ноябре 2012 года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487738" y="274638"/>
            <a:ext cx="54181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945" tIns="41473" rIns="82945" bIns="41473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5pPr>
            <a:lvl6pPr marL="414726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6pPr>
            <a:lvl7pPr marL="829452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7pPr>
            <a:lvl8pPr marL="1244178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8pPr>
            <a:lvl9pPr marL="1658904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Оценка соответствия услуги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этапу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8388424" y="6396351"/>
            <a:ext cx="755576" cy="47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4" y="4149081"/>
            <a:ext cx="5314950" cy="2256486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66713" y="2276872"/>
            <a:ext cx="8515350" cy="718369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/>
          <a:lstStyle/>
          <a:p>
            <a:pPr>
              <a:defRPr/>
            </a:pP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Перечень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индикаторов основан на: </a:t>
            </a: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законодательно обоснованные ожидания получателей услуг</a:t>
            </a: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требовании ФЗ №210 о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</a:rPr>
              <a:t>доступности обращения за предоставлением услуг</a:t>
            </a:r>
            <a:endParaRPr lang="ru-RU" sz="120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7175" y="2996952"/>
            <a:ext cx="8639175" cy="3079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buClr>
                <a:schemeClr val="accent1">
                  <a:lumMod val="75000"/>
                </a:schemeClr>
              </a:buClr>
              <a:defRPr/>
            </a:pPr>
            <a:r>
              <a:rPr lang="ru-RU" sz="1400" b="1" dirty="0">
                <a:solidFill>
                  <a:schemeClr val="bg1"/>
                </a:solidFill>
                <a:cs typeface="+mn-cs"/>
              </a:rPr>
              <a:t>Пример</a:t>
            </a:r>
            <a:endParaRPr lang="ru-RU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5113" y="3284984"/>
            <a:ext cx="8616950" cy="83099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sysDot"/>
          </a:ln>
        </p:spPr>
        <p:txBody>
          <a:bodyPr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ru-RU" sz="1200" dirty="0">
                <a:solidFill>
                  <a:schemeClr val="tx1">
                    <a:lumMod val="50000"/>
                  </a:schemeClr>
                </a:solidFill>
                <a:cs typeface="+mn-cs"/>
              </a:rPr>
              <a:t>Примеры индикаторов методики:</a:t>
            </a:r>
          </a:p>
          <a:p>
            <a:pPr marL="171450" indent="-171450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cs typeface="+mn-cs"/>
              </a:rPr>
              <a:t>«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cs typeface="+mn-cs"/>
              </a:rPr>
              <a:t>Информирование о результате» - получено уведомление о 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cs typeface="+mn-cs"/>
              </a:rPr>
              <a:t>готовности результата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cs typeface="+mn-cs"/>
              </a:rPr>
              <a:t>оказания услуги - 1/0</a:t>
            </a:r>
          </a:p>
          <a:p>
            <a:pPr marL="171450" indent="-171450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chemeClr val="tx1">
                    <a:lumMod val="50000"/>
                  </a:schemeClr>
                </a:solidFill>
                <a:cs typeface="+mn-cs"/>
              </a:rPr>
              <a:t>«Режим работы для получения результата» - получена информация о режиме  работы органа власти - 1/0</a:t>
            </a:r>
          </a:p>
          <a:p>
            <a:pPr marL="171450" indent="-171450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chemeClr val="tx1">
                    <a:lumMod val="50000"/>
                  </a:schemeClr>
                </a:solidFill>
                <a:cs typeface="+mn-cs"/>
              </a:rPr>
              <a:t>«Результат предоставлен в электронном виде» - если такое не противоречит законодательству - 1/0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11138" y="1484784"/>
            <a:ext cx="8296275" cy="79305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/>
          <a:lstStyle/>
          <a:p>
            <a:pPr>
              <a:defRPr/>
            </a:pPr>
            <a:r>
              <a:rPr lang="ru-RU" sz="4000" b="1" dirty="0"/>
              <a:t>5</a:t>
            </a:r>
          </a:p>
        </p:txBody>
      </p:sp>
      <p:sp>
        <p:nvSpPr>
          <p:cNvPr id="23" name="TextBox 23"/>
          <p:cNvSpPr txBox="1">
            <a:spLocks noChangeArrowheads="1"/>
          </p:cNvSpPr>
          <p:nvPr/>
        </p:nvSpPr>
        <p:spPr bwMode="auto">
          <a:xfrm>
            <a:off x="596900" y="1610603"/>
            <a:ext cx="77964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Заявитель может осуществить ВСЕ действия </a:t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для получения услуги удалённо (запись на прием, получение результата услуги в эл. виде)</a:t>
            </a: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4149080"/>
            <a:ext cx="2628900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Прямая со стрелкой 25"/>
          <p:cNvCxnSpPr/>
          <p:nvPr/>
        </p:nvCxnSpPr>
        <p:spPr>
          <a:xfrm flipH="1">
            <a:off x="1979712" y="5132536"/>
            <a:ext cx="1584176" cy="5287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89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Arial" charset="0"/>
                <a:cs typeface="Arial" charset="0"/>
              </a:rPr>
              <a:t>СООТВЕТСТВИЕ ТРЕБОВАНИЯМ </a:t>
            </a:r>
            <a:br>
              <a:rPr lang="ru-RU" dirty="0" smtClean="0">
                <a:latin typeface="Arial" charset="0"/>
                <a:cs typeface="Arial" charset="0"/>
              </a:rPr>
            </a:br>
            <a:r>
              <a:rPr lang="ru-RU" dirty="0" smtClean="0">
                <a:latin typeface="Arial" charset="0"/>
                <a:cs typeface="Arial" charset="0"/>
              </a:rPr>
              <a:t>ДОСТУПНОСТИ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388424" y="6381328"/>
            <a:ext cx="755576" cy="47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73050" y="3745195"/>
            <a:ext cx="861695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Доступность услуг через внешние поисковые системы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600" kern="0" dirty="0" smtClean="0">
                <a:solidFill>
                  <a:sysClr val="windowText" lastClr="000000"/>
                </a:solidFill>
              </a:rPr>
              <a:t>Доступность услуг через внутреннюю поисковую систему Единого портала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Доступность</a:t>
            </a:r>
            <a:r>
              <a:rPr kumimoji="0" lang="ru-RU" sz="1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 услуг через ведомственный рубрикатор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4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487738" y="274638"/>
            <a:ext cx="54181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945" tIns="41473" rIns="82945" bIns="41473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5pPr>
            <a:lvl6pPr marL="414726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6pPr>
            <a:lvl7pPr marL="829452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7pPr>
            <a:lvl8pPr marL="1244178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8pPr>
            <a:lvl9pPr marL="1658904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Степень соответствия требованиям доступности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95736" y="1772816"/>
            <a:ext cx="2501528" cy="1152128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Aft>
                <a:spcPts val="600"/>
              </a:spcAft>
              <a:buClr>
                <a:srgbClr val="C00000"/>
              </a:buClr>
              <a:defRPr/>
            </a:pPr>
            <a:r>
              <a:rPr lang="ru-RU" sz="6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63%</a:t>
            </a:r>
          </a:p>
          <a:p>
            <a:pPr algn="ctr" eaLnBrk="1" hangingPunct="1">
              <a:spcAft>
                <a:spcPts val="600"/>
              </a:spcAft>
              <a:buClr>
                <a:srgbClr val="C00000"/>
              </a:buClr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Май 2012 года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446736" y="1772816"/>
            <a:ext cx="2501528" cy="1152128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Aft>
                <a:spcPts val="600"/>
              </a:spcAft>
              <a:buClr>
                <a:srgbClr val="C00000"/>
              </a:buClr>
              <a:defRPr/>
            </a:pPr>
            <a:r>
              <a:rPr lang="ru-RU" sz="60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64%</a:t>
            </a:r>
          </a:p>
          <a:p>
            <a:pPr algn="ctr" eaLnBrk="1" hangingPunct="1">
              <a:spcAft>
                <a:spcPts val="600"/>
              </a:spcAft>
              <a:buClr>
                <a:srgbClr val="C00000"/>
              </a:buClr>
              <a:defRPr/>
            </a:pP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Ноябрь 2012 года</a:t>
            </a:r>
          </a:p>
        </p:txBody>
      </p:sp>
      <p:sp>
        <p:nvSpPr>
          <p:cNvPr id="7" name="Стрелка вправо 6"/>
          <p:cNvSpPr/>
          <p:nvPr/>
        </p:nvSpPr>
        <p:spPr bwMode="auto">
          <a:xfrm>
            <a:off x="4355976" y="2113714"/>
            <a:ext cx="427704" cy="451190"/>
          </a:xfrm>
          <a:prstGeom prst="rightArrow">
            <a:avLst/>
          </a:prstGeom>
          <a:gradFill rotWithShape="0">
            <a:gsLst>
              <a:gs pos="0">
                <a:srgbClr val="F5F7F8"/>
              </a:gs>
              <a:gs pos="100000">
                <a:srgbClr val="92BACA"/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51520" y="3212976"/>
            <a:ext cx="8640960" cy="4320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Динамика индикаторов:</a:t>
            </a:r>
            <a:endParaRPr lang="ru-RU" sz="1800" b="1" dirty="0">
              <a:solidFill>
                <a:schemeClr val="tx2">
                  <a:lumMod val="10000"/>
                </a:schemeClr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981131"/>
              </p:ext>
            </p:extLst>
          </p:nvPr>
        </p:nvGraphicFramePr>
        <p:xfrm>
          <a:off x="251520" y="3711796"/>
          <a:ext cx="8654354" cy="164485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587408"/>
                <a:gridCol w="1021104"/>
                <a:gridCol w="1299990"/>
                <a:gridCol w="1372926"/>
                <a:gridCol w="1372926"/>
              </a:tblGrid>
              <a:tr h="7310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индикатора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Ноябрь 2010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Май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2012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Ноябрь 2012 г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Динамика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2012 г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2" marR="68582" marT="0" marB="0" anchor="ctr"/>
                </a:tc>
              </a:tr>
              <a:tr h="30460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Поиск через интернет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0%*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0%*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2" marR="68582" marT="0" marB="0" anchor="ctr"/>
                </a:tc>
              </a:tr>
              <a:tr h="30460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Внутренний поиск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59%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93%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99%</a:t>
                      </a:r>
                      <a:endParaRPr lang="ru-RU" sz="1600" b="1" dirty="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+ 6%</a:t>
                      </a:r>
                      <a:endParaRPr lang="ru-RU" sz="1600" b="1" dirty="0"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2" marR="68582" marT="0" marB="0" anchor="ctr"/>
                </a:tc>
              </a:tr>
              <a:tr h="30460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Ведомственный рубрикатор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7%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96%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88%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- 8%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2" marR="68582" marT="0" marB="0" anchor="ctr"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51520" y="5373216"/>
            <a:ext cx="864096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 Нулевая степень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соответствия по индикатору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«Поиск через интернет» связана с выходом новой версии Единого портала в апреле 2012 года, страницы которого до сих пор не проиндексированы внешними поисковыми системами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8424" y="6381328"/>
            <a:ext cx="755576" cy="47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812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Arial" charset="0"/>
                <a:cs typeface="Arial" charset="0"/>
              </a:rPr>
              <a:t>СООТВЕТСТВИЕ ТРЕБОВАНИЯМ </a:t>
            </a:r>
            <a:br>
              <a:rPr lang="ru-RU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I </a:t>
            </a:r>
            <a:r>
              <a:rPr lang="ru-RU" dirty="0" smtClean="0">
                <a:latin typeface="Arial" charset="0"/>
                <a:cs typeface="Arial" charset="0"/>
              </a:rPr>
              <a:t>ЭТАПА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388424" y="6381328"/>
            <a:ext cx="755576" cy="47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73050" y="3429000"/>
            <a:ext cx="8616950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Информация о ВСЕХ государственных услугах доступна в сети Интернет на Едином портале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Реализованы сервисы поиска (по региону, тематике и т.д.)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3050" y="4647114"/>
            <a:ext cx="8616950" cy="58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  <a:defRPr/>
            </a:pPr>
            <a:r>
              <a:rPr lang="ru-RU" sz="1600" dirty="0">
                <a:solidFill>
                  <a:schemeClr val="bg2"/>
                </a:solidFill>
              </a:rPr>
              <a:t>Распоряжение Правительства РФ «О внесении изменений в распоряжения Правительства Российской Федерации» от 28 декабря 2011 г. №2415-р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3050" y="5229200"/>
            <a:ext cx="8616950" cy="815608"/>
          </a:xfrm>
          <a:prstGeom prst="rect">
            <a:avLst/>
          </a:prstGeom>
          <a:noFill/>
          <a:ln>
            <a:solidFill>
              <a:schemeClr val="bg1"/>
            </a:solidFill>
            <a:prstDash val="sysDot"/>
          </a:ln>
        </p:spPr>
        <p:txBody>
          <a:bodyPr>
            <a:spAutoFit/>
          </a:bodyPr>
          <a:lstStyle/>
          <a:p>
            <a:pPr lvl="0" algn="just">
              <a:spcBef>
                <a:spcPts val="600"/>
              </a:spcBef>
              <a:buClr>
                <a:srgbClr val="444444"/>
              </a:buCl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Региональным органам исполнительной власти и органам местного самоуправления:</a:t>
            </a:r>
          </a:p>
          <a:p>
            <a:pPr marL="285750" lvl="0" indent="-285750" algn="just">
              <a:spcBef>
                <a:spcPts val="600"/>
              </a:spcBef>
              <a:buClr>
                <a:srgbClr val="444444"/>
              </a:buClr>
              <a:buFont typeface="Wingdings" pitchFamily="2" charset="2"/>
              <a:buChar char="q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/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до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1  марта  2012 г.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- завершить  размещение  информации  об   услуге (функции) на Едином портале 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(I этап)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;</a:t>
            </a:r>
            <a:endParaRPr lang="ru-RU" sz="1400" b="1" dirty="0">
              <a:solidFill>
                <a:schemeClr val="tx1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61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 bwMode="auto">
          <a:xfrm>
            <a:off x="3487738" y="188640"/>
            <a:ext cx="54181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945" tIns="41473" rIns="82945" bIns="4147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5pPr>
            <a:lvl6pPr marL="414726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6pPr>
            <a:lvl7pPr marL="829452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7pPr>
            <a:lvl8pPr marL="1244178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8pPr>
            <a:lvl9pPr marL="1658904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ru-RU" dirty="0" smtClean="0">
                <a:latin typeface="Arial" pitchFamily="34" charset="0"/>
              </a:rPr>
              <a:t>Новые функции </a:t>
            </a:r>
          </a:p>
          <a:p>
            <a:pPr algn="r" eaLnBrk="1" hangingPunct="1"/>
            <a:r>
              <a:rPr lang="ru-RU" dirty="0" smtClean="0">
                <a:latin typeface="Arial" pitchFamily="34" charset="0"/>
              </a:rPr>
              <a:t>Федерального реестра </a:t>
            </a:r>
          </a:p>
          <a:p>
            <a:pPr algn="r" eaLnBrk="1" hangingPunct="1"/>
            <a:r>
              <a:rPr lang="ru-RU" dirty="0" smtClean="0">
                <a:latin typeface="Arial" pitchFamily="34" charset="0"/>
              </a:rPr>
              <a:t>в соответствии с ППРФ №861</a:t>
            </a:r>
            <a:r>
              <a:rPr lang="en-US" dirty="0" smtClean="0">
                <a:latin typeface="Arial" pitchFamily="34" charset="0"/>
              </a:rPr>
              <a:t> - 1</a:t>
            </a:r>
            <a:endParaRPr lang="ru-RU" dirty="0" smtClean="0"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8424" y="6381328"/>
            <a:ext cx="755576" cy="47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14</a:t>
            </a: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01754"/>
            <a:ext cx="5879282" cy="402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 bwMode="auto">
          <a:xfrm>
            <a:off x="4579370" y="1556792"/>
            <a:ext cx="4399858" cy="7920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Наименования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органов власти </a:t>
            </a: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 учреждений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(организаций),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участвующих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в предоставлении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услуги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4579370" y="4437112"/>
            <a:ext cx="4399858" cy="7920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Технологическая карта </a:t>
            </a: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межведомственного взаимодействия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 bwMode="auto">
          <a:xfrm flipH="1">
            <a:off x="4067944" y="4833156"/>
            <a:ext cx="511426" cy="540060"/>
          </a:xfrm>
          <a:prstGeom prst="straightConnector1">
            <a:avLst/>
          </a:prstGeom>
          <a:gradFill rotWithShape="0">
            <a:gsLst>
              <a:gs pos="0">
                <a:srgbClr val="F5F7F8"/>
              </a:gs>
              <a:gs pos="100000">
                <a:srgbClr val="92BACA"/>
              </a:gs>
            </a:gsLst>
            <a:lin ang="0" scaled="1"/>
          </a:gra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Прямая со стрелкой 10"/>
          <p:cNvCxnSpPr/>
          <p:nvPr/>
        </p:nvCxnSpPr>
        <p:spPr bwMode="auto">
          <a:xfrm flipH="1">
            <a:off x="5580112" y="2348880"/>
            <a:ext cx="1227992" cy="576064"/>
          </a:xfrm>
          <a:prstGeom prst="straightConnector1">
            <a:avLst/>
          </a:prstGeom>
          <a:gradFill rotWithShape="0">
            <a:gsLst>
              <a:gs pos="0">
                <a:srgbClr val="F5F7F8"/>
              </a:gs>
              <a:gs pos="100000">
                <a:srgbClr val="92BACA"/>
              </a:gs>
            </a:gsLst>
            <a:lin ang="0" scaled="1"/>
          </a:gra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2626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 bwMode="auto">
          <a:xfrm>
            <a:off x="3487738" y="188640"/>
            <a:ext cx="54181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945" tIns="41473" rIns="82945" bIns="4147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5pPr>
            <a:lvl6pPr marL="414726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6pPr>
            <a:lvl7pPr marL="829452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7pPr>
            <a:lvl8pPr marL="1244178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8pPr>
            <a:lvl9pPr marL="1658904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ru-RU" dirty="0">
                <a:latin typeface="Arial" pitchFamily="34" charset="0"/>
              </a:rPr>
              <a:t>Новые функции </a:t>
            </a:r>
          </a:p>
          <a:p>
            <a:pPr algn="r" eaLnBrk="1" hangingPunct="1"/>
            <a:r>
              <a:rPr lang="ru-RU" dirty="0">
                <a:latin typeface="Arial" pitchFamily="34" charset="0"/>
              </a:rPr>
              <a:t>Федерального реестра </a:t>
            </a:r>
          </a:p>
          <a:p>
            <a:pPr algn="r" eaLnBrk="1" hangingPunct="1"/>
            <a:r>
              <a:rPr lang="ru-RU" dirty="0">
                <a:latin typeface="Arial" pitchFamily="34" charset="0"/>
              </a:rPr>
              <a:t>в соответствии с ППРФ №</a:t>
            </a:r>
            <a:r>
              <a:rPr lang="ru-RU" dirty="0" smtClean="0">
                <a:latin typeface="Arial" pitchFamily="34" charset="0"/>
              </a:rPr>
              <a:t>861</a:t>
            </a:r>
            <a:r>
              <a:rPr lang="en-US" dirty="0" smtClean="0">
                <a:latin typeface="Arial" pitchFamily="34" charset="0"/>
              </a:rPr>
              <a:t> - 2</a:t>
            </a:r>
            <a:endParaRPr lang="ru-RU" dirty="0"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8424" y="6381328"/>
            <a:ext cx="755576" cy="47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15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5652120" y="4869160"/>
            <a:ext cx="3384376" cy="140539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Максимальный срок ожидания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очереди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подаче заявления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предоставлении услуги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лично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5387731" cy="4796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 стрелкой 10"/>
          <p:cNvCxnSpPr>
            <a:stCxn id="5" idx="1"/>
          </p:cNvCxnSpPr>
          <p:nvPr/>
        </p:nvCxnSpPr>
        <p:spPr bwMode="auto">
          <a:xfrm flipH="1" flipV="1">
            <a:off x="4644008" y="5400527"/>
            <a:ext cx="1008112" cy="171328"/>
          </a:xfrm>
          <a:prstGeom prst="straightConnector1">
            <a:avLst/>
          </a:prstGeom>
          <a:gradFill rotWithShape="0">
            <a:gsLst>
              <a:gs pos="0">
                <a:srgbClr val="F5F7F8"/>
              </a:gs>
              <a:gs pos="100000">
                <a:srgbClr val="92BACA"/>
              </a:gs>
            </a:gsLst>
            <a:lin ang="0" scaled="1"/>
          </a:gra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Прямоугольник 14"/>
          <p:cNvSpPr/>
          <p:nvPr/>
        </p:nvSpPr>
        <p:spPr bwMode="auto">
          <a:xfrm>
            <a:off x="5680450" y="1556792"/>
            <a:ext cx="3384376" cy="302433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Информация о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внутриведомственных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и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межведомственных </a:t>
            </a: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административных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процедурах,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подлежащих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выполнению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органом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,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предоставляющим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услугу,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том числе информация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промежуточных и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окончательных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сроках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таких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административных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процедур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Прямая со стрелкой 15"/>
          <p:cNvCxnSpPr>
            <a:stCxn id="15" idx="1"/>
          </p:cNvCxnSpPr>
          <p:nvPr/>
        </p:nvCxnSpPr>
        <p:spPr bwMode="auto">
          <a:xfrm flipH="1">
            <a:off x="4644008" y="3068960"/>
            <a:ext cx="1036442" cy="1800200"/>
          </a:xfrm>
          <a:prstGeom prst="straightConnector1">
            <a:avLst/>
          </a:prstGeom>
          <a:gradFill rotWithShape="0">
            <a:gsLst>
              <a:gs pos="0">
                <a:srgbClr val="F5F7F8"/>
              </a:gs>
              <a:gs pos="100000">
                <a:srgbClr val="92BACA"/>
              </a:gs>
            </a:gsLst>
            <a:lin ang="0" scaled="1"/>
          </a:gra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5587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 bwMode="auto">
          <a:xfrm>
            <a:off x="3487738" y="188640"/>
            <a:ext cx="54181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945" tIns="41473" rIns="82945" bIns="4147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5pPr>
            <a:lvl6pPr marL="414726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6pPr>
            <a:lvl7pPr marL="829452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7pPr>
            <a:lvl8pPr marL="1244178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8pPr>
            <a:lvl9pPr marL="1658904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ru-RU" dirty="0">
                <a:latin typeface="Arial" pitchFamily="34" charset="0"/>
              </a:rPr>
              <a:t>Новые функции </a:t>
            </a:r>
          </a:p>
          <a:p>
            <a:pPr algn="r" eaLnBrk="1" hangingPunct="1"/>
            <a:r>
              <a:rPr lang="ru-RU" dirty="0">
                <a:latin typeface="Arial" pitchFamily="34" charset="0"/>
              </a:rPr>
              <a:t>Федерального реестра </a:t>
            </a:r>
          </a:p>
          <a:p>
            <a:pPr algn="r" eaLnBrk="1" hangingPunct="1"/>
            <a:r>
              <a:rPr lang="ru-RU" dirty="0">
                <a:latin typeface="Arial" pitchFamily="34" charset="0"/>
              </a:rPr>
              <a:t>в соответствии с ППРФ №</a:t>
            </a:r>
            <a:r>
              <a:rPr lang="ru-RU" dirty="0" smtClean="0">
                <a:latin typeface="Arial" pitchFamily="34" charset="0"/>
              </a:rPr>
              <a:t>861</a:t>
            </a:r>
            <a:r>
              <a:rPr lang="en-US" dirty="0" smtClean="0">
                <a:latin typeface="Arial" pitchFamily="34" charset="0"/>
              </a:rPr>
              <a:t> - 3</a:t>
            </a:r>
            <a:endParaRPr lang="ru-RU" dirty="0"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8424" y="6381328"/>
            <a:ext cx="755576" cy="47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16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 bwMode="auto">
          <a:xfrm flipH="1">
            <a:off x="4067944" y="4833156"/>
            <a:ext cx="511426" cy="540060"/>
          </a:xfrm>
          <a:prstGeom prst="straightConnector1">
            <a:avLst/>
          </a:prstGeom>
          <a:gradFill rotWithShape="0">
            <a:gsLst>
              <a:gs pos="0">
                <a:srgbClr val="F5F7F8"/>
              </a:gs>
              <a:gs pos="100000">
                <a:srgbClr val="92BACA"/>
              </a:gs>
            </a:gsLst>
            <a:lin ang="0" scaled="1"/>
          </a:gra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Прямоугольник 4"/>
          <p:cNvSpPr/>
          <p:nvPr/>
        </p:nvSpPr>
        <p:spPr bwMode="auto">
          <a:xfrm>
            <a:off x="5724128" y="2550501"/>
            <a:ext cx="3384376" cy="32043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Сведения о возмездности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безвозмездности)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предоставления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услуги,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правовых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основаниях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размерах платы,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взимаемой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с заявителя,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методике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расчета платы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за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предоставление услуги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указанием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нормативного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правового акта,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которым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эта методика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утверждена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 bwMode="auto">
          <a:xfrm flipH="1">
            <a:off x="4716016" y="3934290"/>
            <a:ext cx="936104" cy="1294910"/>
          </a:xfrm>
          <a:prstGeom prst="straightConnector1">
            <a:avLst/>
          </a:prstGeom>
          <a:gradFill rotWithShape="0">
            <a:gsLst>
              <a:gs pos="0">
                <a:srgbClr val="F5F7F8"/>
              </a:gs>
              <a:gs pos="100000">
                <a:srgbClr val="92BACA"/>
              </a:gs>
            </a:gsLst>
            <a:lin ang="0" scaled="1"/>
          </a:gra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51029"/>
            <a:ext cx="5611541" cy="497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 стрелкой 8"/>
          <p:cNvCxnSpPr>
            <a:stCxn id="5" idx="1"/>
          </p:cNvCxnSpPr>
          <p:nvPr/>
        </p:nvCxnSpPr>
        <p:spPr bwMode="auto">
          <a:xfrm flipH="1">
            <a:off x="4211960" y="4152679"/>
            <a:ext cx="1512168" cy="429066"/>
          </a:xfrm>
          <a:prstGeom prst="straightConnector1">
            <a:avLst/>
          </a:prstGeom>
          <a:gradFill rotWithShape="0">
            <a:gsLst>
              <a:gs pos="0">
                <a:srgbClr val="F5F7F8"/>
              </a:gs>
              <a:gs pos="100000">
                <a:srgbClr val="92BACA"/>
              </a:gs>
            </a:gsLst>
            <a:lin ang="0" scaled="1"/>
          </a:gra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5160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 bwMode="auto">
          <a:xfrm>
            <a:off x="3487738" y="188640"/>
            <a:ext cx="54181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945" tIns="41473" rIns="82945" bIns="4147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5pPr>
            <a:lvl6pPr marL="414726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6pPr>
            <a:lvl7pPr marL="829452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7pPr>
            <a:lvl8pPr marL="1244178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8pPr>
            <a:lvl9pPr marL="1658904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ru-RU" dirty="0">
                <a:latin typeface="Arial" pitchFamily="34" charset="0"/>
              </a:rPr>
              <a:t>Новые функции </a:t>
            </a:r>
          </a:p>
          <a:p>
            <a:pPr algn="r" eaLnBrk="1" hangingPunct="1"/>
            <a:r>
              <a:rPr lang="ru-RU" dirty="0">
                <a:latin typeface="Arial" pitchFamily="34" charset="0"/>
              </a:rPr>
              <a:t>Федерального реестра </a:t>
            </a:r>
          </a:p>
          <a:p>
            <a:pPr algn="r" eaLnBrk="1" hangingPunct="1"/>
            <a:r>
              <a:rPr lang="ru-RU" dirty="0">
                <a:latin typeface="Arial" pitchFamily="34" charset="0"/>
              </a:rPr>
              <a:t>в соответствии с ППРФ №</a:t>
            </a:r>
            <a:r>
              <a:rPr lang="ru-RU" dirty="0" smtClean="0">
                <a:latin typeface="Arial" pitchFamily="34" charset="0"/>
              </a:rPr>
              <a:t>861</a:t>
            </a:r>
            <a:r>
              <a:rPr lang="en-US" dirty="0" smtClean="0">
                <a:latin typeface="Arial" pitchFamily="34" charset="0"/>
              </a:rPr>
              <a:t> - 4</a:t>
            </a:r>
            <a:endParaRPr lang="ru-RU" dirty="0"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8424" y="6381328"/>
            <a:ext cx="755576" cy="47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17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5724128" y="2550501"/>
            <a:ext cx="3384376" cy="32043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Сведения о структурных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подразделениях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органов,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предоставляющих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услугу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исполняющих функцию),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их руководителях,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ответственных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за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предоставление </a:t>
            </a: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государственной </a:t>
            </a: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муниципальной)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услуги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(исполнение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государственной </a:t>
            </a: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муниципальной) функции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40936"/>
            <a:ext cx="5366304" cy="3808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 стрелкой 8"/>
          <p:cNvCxnSpPr>
            <a:stCxn id="5" idx="1"/>
          </p:cNvCxnSpPr>
          <p:nvPr/>
        </p:nvCxnSpPr>
        <p:spPr bwMode="auto">
          <a:xfrm flipH="1" flipV="1">
            <a:off x="4644008" y="3933056"/>
            <a:ext cx="1080120" cy="219623"/>
          </a:xfrm>
          <a:prstGeom prst="straightConnector1">
            <a:avLst/>
          </a:prstGeom>
          <a:gradFill rotWithShape="0">
            <a:gsLst>
              <a:gs pos="0">
                <a:srgbClr val="F5F7F8"/>
              </a:gs>
              <a:gs pos="100000">
                <a:srgbClr val="92BACA"/>
              </a:gs>
            </a:gsLst>
            <a:lin ang="0" scaled="1"/>
          </a:gra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8538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15175"/>
            <a:ext cx="6406952" cy="469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3"/>
          <p:cNvSpPr txBox="1">
            <a:spLocks/>
          </p:cNvSpPr>
          <p:nvPr/>
        </p:nvSpPr>
        <p:spPr bwMode="auto">
          <a:xfrm>
            <a:off x="3487738" y="188640"/>
            <a:ext cx="54181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945" tIns="41473" rIns="82945" bIns="4147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5pPr>
            <a:lvl6pPr marL="414726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6pPr>
            <a:lvl7pPr marL="829452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7pPr>
            <a:lvl8pPr marL="1244178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8pPr>
            <a:lvl9pPr marL="1658904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ru-RU" dirty="0">
                <a:latin typeface="Arial" pitchFamily="34" charset="0"/>
              </a:rPr>
              <a:t>Новые функции </a:t>
            </a:r>
          </a:p>
          <a:p>
            <a:pPr algn="r" eaLnBrk="1" hangingPunct="1"/>
            <a:r>
              <a:rPr lang="ru-RU" dirty="0">
                <a:latin typeface="Arial" pitchFamily="34" charset="0"/>
              </a:rPr>
              <a:t>Федерального реестра </a:t>
            </a:r>
          </a:p>
          <a:p>
            <a:pPr algn="r" eaLnBrk="1" hangingPunct="1"/>
            <a:r>
              <a:rPr lang="ru-RU" dirty="0">
                <a:latin typeface="Arial" pitchFamily="34" charset="0"/>
              </a:rPr>
              <a:t>в соответствии с ППРФ №</a:t>
            </a:r>
            <a:r>
              <a:rPr lang="ru-RU" dirty="0" smtClean="0">
                <a:latin typeface="Arial" pitchFamily="34" charset="0"/>
              </a:rPr>
              <a:t>861</a:t>
            </a:r>
            <a:r>
              <a:rPr lang="en-US" dirty="0" smtClean="0">
                <a:latin typeface="Arial" pitchFamily="34" charset="0"/>
              </a:rPr>
              <a:t> - 5</a:t>
            </a:r>
            <a:endParaRPr lang="ru-RU" dirty="0"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8424" y="6381328"/>
            <a:ext cx="755576" cy="47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5724128" y="2550501"/>
            <a:ext cx="3384376" cy="32043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Номера справочных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телефонов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, факсов,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адреса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официальных сайтов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сети Интернет,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адреса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электронной почты,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графики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работы органов,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предоставляющих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услуги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исполняющих функции),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том числе их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территориальных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органов,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а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также учреждений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организаций),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предоставляющих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услуги</a:t>
            </a:r>
          </a:p>
        </p:txBody>
      </p:sp>
      <p:cxnSp>
        <p:nvCxnSpPr>
          <p:cNvPr id="9" name="Прямая со стрелкой 8"/>
          <p:cNvCxnSpPr>
            <a:stCxn id="5" idx="1"/>
          </p:cNvCxnSpPr>
          <p:nvPr/>
        </p:nvCxnSpPr>
        <p:spPr bwMode="auto">
          <a:xfrm flipH="1" flipV="1">
            <a:off x="4644008" y="3933056"/>
            <a:ext cx="1080120" cy="219623"/>
          </a:xfrm>
          <a:prstGeom prst="straightConnector1">
            <a:avLst/>
          </a:prstGeom>
          <a:gradFill rotWithShape="0">
            <a:gsLst>
              <a:gs pos="0">
                <a:srgbClr val="F5F7F8"/>
              </a:gs>
              <a:gs pos="100000">
                <a:srgbClr val="92BACA"/>
              </a:gs>
            </a:gsLst>
            <a:lin ang="0" scaled="1"/>
          </a:gra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745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 bwMode="auto">
          <a:xfrm>
            <a:off x="3487738" y="274638"/>
            <a:ext cx="54181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945" tIns="41473" rIns="82945" bIns="4147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5pPr>
            <a:lvl6pPr marL="414726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6pPr>
            <a:lvl7pPr marL="829452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7pPr>
            <a:lvl8pPr marL="1244178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8pPr>
            <a:lvl9pPr marL="1658904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ru-RU" dirty="0" smtClean="0">
                <a:latin typeface="Arial" pitchFamily="34" charset="0"/>
              </a:rPr>
              <a:t>Соответствие требованиям </a:t>
            </a:r>
          </a:p>
          <a:p>
            <a:pPr algn="r" eaLnBrk="1" hangingPunct="1"/>
            <a:r>
              <a:rPr lang="en-US" dirty="0" smtClean="0">
                <a:latin typeface="Arial" pitchFamily="34" charset="0"/>
              </a:rPr>
              <a:t>I </a:t>
            </a:r>
            <a:r>
              <a:rPr lang="ru-RU" dirty="0" smtClean="0">
                <a:latin typeface="Arial" pitchFamily="34" charset="0"/>
              </a:rPr>
              <a:t>этапа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339752" y="1484784"/>
            <a:ext cx="2501528" cy="1152128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Aft>
                <a:spcPts val="600"/>
              </a:spcAft>
              <a:buClr>
                <a:srgbClr val="C00000"/>
              </a:buClr>
              <a:defRPr/>
            </a:pPr>
            <a:r>
              <a:rPr lang="ru-RU" sz="6000" b="1" dirty="0" smtClean="0">
                <a:latin typeface="Arial" pitchFamily="34" charset="0"/>
                <a:cs typeface="Arial" pitchFamily="34" charset="0"/>
              </a:rPr>
              <a:t>48%</a:t>
            </a:r>
          </a:p>
          <a:p>
            <a:pPr algn="ctr" eaLnBrk="1" hangingPunct="1">
              <a:spcAft>
                <a:spcPts val="600"/>
              </a:spcAft>
              <a:buClr>
                <a:srgbClr val="C00000"/>
              </a:buClr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Май 2012 г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90752" y="1484784"/>
            <a:ext cx="2501528" cy="1152128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Aft>
                <a:spcPts val="600"/>
              </a:spcAft>
              <a:buClr>
                <a:srgbClr val="C00000"/>
              </a:buClr>
              <a:defRPr/>
            </a:pPr>
            <a:r>
              <a:rPr lang="ru-RU" sz="6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56%</a:t>
            </a:r>
          </a:p>
          <a:p>
            <a:pPr algn="ctr" eaLnBrk="1" hangingPunct="1">
              <a:spcAft>
                <a:spcPts val="600"/>
              </a:spcAft>
              <a:buClr>
                <a:srgbClr val="C00000"/>
              </a:buClr>
              <a:defRPr/>
            </a:pP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Ноябрь 2012 г</a:t>
            </a:r>
          </a:p>
        </p:txBody>
      </p:sp>
      <p:sp>
        <p:nvSpPr>
          <p:cNvPr id="7" name="Стрелка вправо 6"/>
          <p:cNvSpPr/>
          <p:nvPr/>
        </p:nvSpPr>
        <p:spPr bwMode="auto">
          <a:xfrm>
            <a:off x="4499992" y="1825682"/>
            <a:ext cx="427704" cy="451190"/>
          </a:xfrm>
          <a:prstGeom prst="rightArrow">
            <a:avLst/>
          </a:prstGeom>
          <a:gradFill rotWithShape="0">
            <a:gsLst>
              <a:gs pos="0">
                <a:srgbClr val="F5F7F8"/>
              </a:gs>
              <a:gs pos="100000">
                <a:srgbClr val="92BACA"/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8424" y="6381328"/>
            <a:ext cx="755576" cy="47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r>
              <a:rPr lang="ru-RU" dirty="0" smtClean="0"/>
              <a:t>9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066586"/>
              </p:ext>
            </p:extLst>
          </p:nvPr>
        </p:nvGraphicFramePr>
        <p:xfrm>
          <a:off x="251521" y="2852936"/>
          <a:ext cx="4176463" cy="352839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468940"/>
                <a:gridCol w="762643"/>
                <a:gridCol w="944880"/>
              </a:tblGrid>
              <a:tr h="4492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индикатора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Май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2012 г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Ноябрь 2012 г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2" marR="68582" marT="0" marB="0" anchor="ctr"/>
                </a:tc>
              </a:tr>
              <a:tr h="385052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44. Должностные лица для </a:t>
                      </a:r>
                      <a:r>
                        <a:rPr lang="ru-RU" sz="1200" b="0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рассм</a:t>
                      </a:r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. жалобы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47%</a:t>
                      </a:r>
                    </a:p>
                  </a:txBody>
                  <a:tcPr marL="0" marR="0" marT="0" marB="0" anchor="ctr"/>
                </a:tc>
              </a:tr>
              <a:tr h="385052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13. Наименования </a:t>
                      </a:r>
                      <a:r>
                        <a:rPr lang="ru-RU" sz="12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органов-участников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37%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41%</a:t>
                      </a:r>
                    </a:p>
                  </a:txBody>
                  <a:tcPr marL="0" marR="0" marT="0" marB="0" anchor="ctr"/>
                </a:tc>
              </a:tr>
              <a:tr h="320668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24. Действия органа власти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47%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37%</a:t>
                      </a:r>
                    </a:p>
                  </a:txBody>
                  <a:tcPr marL="0" marR="0" marT="0" marB="0" anchor="ctr"/>
                </a:tc>
              </a:tr>
              <a:tr h="320668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43. Отказ в рассмотрении жалобы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33%</a:t>
                      </a:r>
                    </a:p>
                  </a:txBody>
                  <a:tcPr marL="0" marR="0" marT="0" marB="0" anchor="ctr"/>
                </a:tc>
              </a:tr>
              <a:tr h="320668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45. Контакты для обжалования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17%</a:t>
                      </a:r>
                    </a:p>
                  </a:txBody>
                  <a:tcPr marL="0" marR="0" marT="0" marB="0" anchor="ctr"/>
                </a:tc>
              </a:tr>
              <a:tr h="320668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28. Акты по пошлине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11%</a:t>
                      </a:r>
                    </a:p>
                  </a:txBody>
                  <a:tcPr marL="0" marR="0" marT="0" marB="0" anchor="ctr"/>
                </a:tc>
              </a:tr>
              <a:tr h="320668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19. Срок ожидания в очереди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8%</a:t>
                      </a:r>
                    </a:p>
                  </a:txBody>
                  <a:tcPr marL="0" marR="0" marT="0" marB="0" anchor="ctr"/>
                </a:tc>
              </a:tr>
              <a:tr h="320668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25. Административные процедуры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6%</a:t>
                      </a:r>
                    </a:p>
                  </a:txBody>
                  <a:tcPr marL="0" marR="0" marT="0" marB="0" anchor="ctr"/>
                </a:tc>
              </a:tr>
              <a:tr h="385052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26. Сроки административных процедур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5%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042170"/>
              </p:ext>
            </p:extLst>
          </p:nvPr>
        </p:nvGraphicFramePr>
        <p:xfrm>
          <a:off x="4716017" y="2852936"/>
          <a:ext cx="4176463" cy="357541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468940"/>
                <a:gridCol w="762643"/>
                <a:gridCol w="944880"/>
              </a:tblGrid>
              <a:tr h="4465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индикатора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Май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2012 г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Ноябрь 2012 г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2" marR="68582" marT="0" marB="0" anchor="ctr"/>
                </a:tc>
              </a:tr>
              <a:tr h="31874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18. Срок регистрации заявления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5%</a:t>
                      </a:r>
                    </a:p>
                  </a:txBody>
                  <a:tcPr marL="0" marR="0" marT="0" marB="0" anchor="ctr"/>
                </a:tc>
              </a:tr>
              <a:tr h="384016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32. Платежные реквизиты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2%</a:t>
                      </a:r>
                    </a:p>
                  </a:txBody>
                  <a:tcPr marL="0" marR="0" marT="0" marB="0" anchor="ctr"/>
                </a:tc>
              </a:tr>
              <a:tr h="31874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40. Сроки подачи жалобы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2%</a:t>
                      </a:r>
                    </a:p>
                  </a:txBody>
                  <a:tcPr marL="0" marR="0" marT="0" marB="0" anchor="ctr"/>
                </a:tc>
              </a:tr>
              <a:tr h="31874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30. Методика расчета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1%</a:t>
                      </a:r>
                    </a:p>
                  </a:txBody>
                  <a:tcPr marL="0" marR="0" marT="0" marB="0" anchor="ctr"/>
                </a:tc>
              </a:tr>
              <a:tr h="31874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31. Акты по методике расчета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1%</a:t>
                      </a:r>
                    </a:p>
                  </a:txBody>
                  <a:tcPr marL="0" marR="0" marT="0" marB="0" anchor="ctr"/>
                </a:tc>
              </a:tr>
              <a:tr h="39270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07. Дата размещения подуслуги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0%</a:t>
                      </a:r>
                    </a:p>
                  </a:txBody>
                  <a:tcPr marL="0" marR="0" marT="0" marB="0" anchor="ctr"/>
                </a:tc>
              </a:tr>
              <a:tr h="39270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08. Дата внесения изменений по подуслуге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0%</a:t>
                      </a:r>
                    </a:p>
                  </a:txBody>
                  <a:tcPr marL="0" marR="0" marT="0" marB="0" anchor="ctr"/>
                </a:tc>
              </a:tr>
              <a:tr h="31874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09. Основания изменений по подуслуге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0%</a:t>
                      </a:r>
                    </a:p>
                  </a:txBody>
                  <a:tcPr marL="0" marR="0" marT="0" marB="0" anchor="ctr"/>
                </a:tc>
              </a:tr>
              <a:tr h="31874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11. Дата размещения услуги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0%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25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Arial" charset="0"/>
                <a:cs typeface="Arial" charset="0"/>
              </a:rPr>
              <a:t>МЕТОДИКА МОНИТОРИНГА ПЕРЕВОДА УСЛУГ В ЭЛЕКТРОННЫЙ ВИД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497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1988840"/>
            <a:ext cx="7773120" cy="1470394"/>
          </a:xfrm>
        </p:spPr>
        <p:txBody>
          <a:bodyPr/>
          <a:lstStyle/>
          <a:p>
            <a:r>
              <a:rPr lang="ru-RU" dirty="0" smtClean="0">
                <a:latin typeface="Arial" charset="0"/>
                <a:cs typeface="Arial" charset="0"/>
              </a:rPr>
              <a:t>СООТВЕТСТВИЕ ТРЕБОВАНИЯМ </a:t>
            </a:r>
            <a:br>
              <a:rPr lang="ru-RU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II </a:t>
            </a:r>
            <a:r>
              <a:rPr lang="ru-RU" dirty="0" smtClean="0">
                <a:latin typeface="Arial" charset="0"/>
                <a:cs typeface="Arial" charset="0"/>
              </a:rPr>
              <a:t>ЭТАПА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388424" y="6381328"/>
            <a:ext cx="755576" cy="47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3050" y="3380623"/>
            <a:ext cx="861695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Доступны все необходимые формы: заявлений, анкет, </a:t>
            </a:r>
            <a:r>
              <a:rPr lang="ru-RU" sz="16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бланков платёжных документов</a:t>
            </a:r>
            <a:endParaRPr lang="ru-RU" sz="16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285750" lvl="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Формы можно заполнить, распечатать, </a:t>
            </a:r>
            <a:r>
              <a:rPr lang="ru-RU" sz="16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сохранить</a:t>
            </a:r>
            <a:endParaRPr lang="ru-RU" sz="16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3050" y="4572992"/>
            <a:ext cx="8616950" cy="58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  <a:defRPr/>
            </a:pPr>
            <a:r>
              <a:rPr lang="ru-RU" sz="1600" dirty="0">
                <a:solidFill>
                  <a:schemeClr val="bg2"/>
                </a:solidFill>
              </a:rPr>
              <a:t>Распоряжение Правительства РФ «О внесении изменений в распоряжения Правительства Российской Федерации» от 28 декабря 2011 г. №2415-р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3050" y="5134253"/>
            <a:ext cx="8616950" cy="1031051"/>
          </a:xfrm>
          <a:prstGeom prst="rect">
            <a:avLst/>
          </a:prstGeom>
          <a:noFill/>
          <a:ln>
            <a:solidFill>
              <a:schemeClr val="bg1"/>
            </a:solidFill>
            <a:prstDash val="sysDot"/>
          </a:ln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buNone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Региональным органам исполнительной власти и органам местного самоуправления: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q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/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июля 2012 г.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завершить   размещение   форм  заявлений  и  иных документов, необходимых для получения государственной услуги (функции), и обеспечение доступа к ним для копирования и заполнения в электронном виде 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 этап);</a:t>
            </a:r>
          </a:p>
        </p:txBody>
      </p:sp>
    </p:spTree>
    <p:extLst>
      <p:ext uri="{BB962C8B-B14F-4D97-AF65-F5344CB8AC3E}">
        <p14:creationId xmlns:p14="http://schemas.microsoft.com/office/powerpoint/2010/main" val="237775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195736" y="1484784"/>
            <a:ext cx="2501528" cy="1152128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Aft>
                <a:spcPts val="600"/>
              </a:spcAft>
              <a:buClr>
                <a:srgbClr val="C00000"/>
              </a:buClr>
              <a:defRPr/>
            </a:pP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6000" b="1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6000" b="1" dirty="0" smtClean="0">
                <a:latin typeface="Arial" pitchFamily="34" charset="0"/>
                <a:cs typeface="Arial" pitchFamily="34" charset="0"/>
              </a:rPr>
              <a:t>%</a:t>
            </a:r>
          </a:p>
          <a:p>
            <a:pPr algn="ctr" eaLnBrk="1" hangingPunct="1">
              <a:spcAft>
                <a:spcPts val="600"/>
              </a:spcAft>
              <a:buClr>
                <a:srgbClr val="C00000"/>
              </a:buClr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Май 2012 г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446736" y="1484784"/>
            <a:ext cx="2501528" cy="1152128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Aft>
                <a:spcPts val="600"/>
              </a:spcAft>
              <a:buClr>
                <a:srgbClr val="C00000"/>
              </a:buClr>
              <a:defRPr/>
            </a:pPr>
            <a:r>
              <a:rPr lang="ru-RU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59%</a:t>
            </a:r>
          </a:p>
          <a:p>
            <a:pPr algn="ctr" eaLnBrk="1" hangingPunct="1">
              <a:spcAft>
                <a:spcPts val="600"/>
              </a:spcAft>
              <a:buClr>
                <a:srgbClr val="C00000"/>
              </a:buClr>
              <a:defRPr/>
            </a:pP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Ноябрь 2012 г</a:t>
            </a:r>
          </a:p>
        </p:txBody>
      </p:sp>
      <p:sp>
        <p:nvSpPr>
          <p:cNvPr id="9" name="Стрелка вправо 8"/>
          <p:cNvSpPr/>
          <p:nvPr/>
        </p:nvSpPr>
        <p:spPr bwMode="auto">
          <a:xfrm>
            <a:off x="4355976" y="1825682"/>
            <a:ext cx="427704" cy="451190"/>
          </a:xfrm>
          <a:prstGeom prst="rightArrow">
            <a:avLst/>
          </a:prstGeom>
          <a:gradFill rotWithShape="0">
            <a:gsLst>
              <a:gs pos="0">
                <a:srgbClr val="F5F7F8"/>
              </a:gs>
              <a:gs pos="100000">
                <a:srgbClr val="92BACA"/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 bwMode="auto">
          <a:xfrm>
            <a:off x="3487738" y="274638"/>
            <a:ext cx="54181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945" tIns="41473" rIns="82945" bIns="4147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5pPr>
            <a:lvl6pPr marL="414726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6pPr>
            <a:lvl7pPr marL="829452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7pPr>
            <a:lvl8pPr marL="1244178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8pPr>
            <a:lvl9pPr marL="1658904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ru-RU" dirty="0" smtClean="0">
                <a:latin typeface="Arial" pitchFamily="34" charset="0"/>
              </a:rPr>
              <a:t>Соответствие требованиям </a:t>
            </a:r>
          </a:p>
          <a:p>
            <a:pPr algn="r" eaLnBrk="1" hangingPunct="1"/>
            <a:r>
              <a:rPr lang="en-US" dirty="0" smtClean="0">
                <a:latin typeface="Arial" pitchFamily="34" charset="0"/>
              </a:rPr>
              <a:t>II </a:t>
            </a:r>
            <a:r>
              <a:rPr lang="ru-RU" dirty="0" smtClean="0">
                <a:latin typeface="Arial" pitchFamily="34" charset="0"/>
              </a:rPr>
              <a:t>этапа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8424" y="6381328"/>
            <a:ext cx="755576" cy="47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21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068223"/>
              </p:ext>
            </p:extLst>
          </p:nvPr>
        </p:nvGraphicFramePr>
        <p:xfrm>
          <a:off x="467546" y="2851368"/>
          <a:ext cx="8208910" cy="3457952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852745"/>
                <a:gridCol w="1699982"/>
                <a:gridCol w="1656183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индикатора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Май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2012 г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Ноябрь 2012 г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2" marR="68582" marT="0" marB="0" anchor="ctr"/>
                </a:tc>
              </a:tr>
              <a:tr h="72008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82. </a:t>
                      </a:r>
                      <a:r>
                        <a:rPr lang="ru-RU" sz="16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Возврат документа</a:t>
                      </a:r>
                      <a:endParaRPr lang="ru-RU" sz="16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96%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94%</a:t>
                      </a:r>
                    </a:p>
                  </a:txBody>
                  <a:tcPr marL="0" marR="0" marT="0" marB="0" anchor="ctr"/>
                </a:tc>
              </a:tr>
              <a:tr h="65147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83. Обязательность предоставления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97%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93%</a:t>
                      </a:r>
                    </a:p>
                  </a:txBody>
                  <a:tcPr marL="0" marR="0" marT="0" marB="0" anchor="ctr"/>
                </a:tc>
              </a:tr>
              <a:tr h="58286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92. Электрон форма квитанции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88%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85%</a:t>
                      </a:r>
                    </a:p>
                  </a:txBody>
                  <a:tcPr marL="0" marR="0" marT="0" marB="0" anchor="ctr"/>
                </a:tc>
              </a:tr>
              <a:tr h="51425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93. Формат электронной формы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88%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85%</a:t>
                      </a:r>
                    </a:p>
                  </a:txBody>
                  <a:tcPr marL="0" marR="0" marT="0" marB="0" anchor="ctr"/>
                </a:tc>
              </a:tr>
              <a:tr h="44564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91. Образец заполнения квитанции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88%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85%</a:t>
                      </a:r>
                    </a:p>
                  </a:txBody>
                  <a:tcPr marL="0" marR="0" marT="0" marB="0" anchor="ctr"/>
                </a:tc>
              </a:tr>
              <a:tr h="37703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86. Шаблон (бланк) док-та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62%</a:t>
                      </a:r>
                    </a:p>
                  </a:txBody>
                  <a:tcPr marL="0" marR="0" marT="0" marB="0" anchor="ctr"/>
                </a:tc>
              </a:tr>
              <a:tr h="10285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88. Формат электронной формы док-та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61%</a:t>
                      </a: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87. Электронная форма док-та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61%</a:t>
                      </a:r>
                    </a:p>
                  </a:txBody>
                  <a:tcPr marL="0" marR="0" marT="0" marB="0" anchor="ctr"/>
                </a:tc>
              </a:tr>
              <a:tr h="89128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89. Наименование ведомства (организации)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46%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35%</a:t>
                      </a: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85. Образец заполнения док-та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33%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28%</a:t>
                      </a:r>
                    </a:p>
                  </a:txBody>
                  <a:tcPr marL="0" marR="0" marT="0" marB="0" anchor="ctr"/>
                </a:tc>
              </a:tr>
              <a:tr h="75406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81. Оригинал / копия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24%</a:t>
                      </a:r>
                    </a:p>
                  </a:txBody>
                  <a:tcPr marL="0" marR="0" marT="0" marB="0" anchor="ctr"/>
                </a:tc>
              </a:tr>
              <a:tr h="68545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90. Наименование сопутствующей услуги (подуслуги)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37%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23%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413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3"/>
          <p:cNvSpPr txBox="1">
            <a:spLocks/>
          </p:cNvSpPr>
          <p:nvPr/>
        </p:nvSpPr>
        <p:spPr bwMode="auto">
          <a:xfrm>
            <a:off x="3487738" y="274638"/>
            <a:ext cx="54181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945" tIns="41473" rIns="82945" bIns="4147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5pPr>
            <a:lvl6pPr marL="414726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6pPr>
            <a:lvl7pPr marL="829452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7pPr>
            <a:lvl8pPr marL="1244178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8pPr>
            <a:lvl9pPr marL="1658904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ru-RU" dirty="0" smtClean="0">
                <a:latin typeface="Arial" pitchFamily="34" charset="0"/>
              </a:rPr>
              <a:t>Рейтинг соответствия требованиям </a:t>
            </a:r>
          </a:p>
          <a:p>
            <a:pPr algn="r" eaLnBrk="1" hangingPunct="1"/>
            <a:r>
              <a:rPr lang="ru-RU" dirty="0" smtClean="0">
                <a:latin typeface="Arial" pitchFamily="34" charset="0"/>
              </a:rPr>
              <a:t>доступности и </a:t>
            </a:r>
            <a:r>
              <a:rPr lang="en-US" dirty="0" smtClean="0">
                <a:latin typeface="Arial" pitchFamily="34" charset="0"/>
              </a:rPr>
              <a:t>I-II </a:t>
            </a:r>
            <a:r>
              <a:rPr lang="ru-RU" dirty="0" smtClean="0">
                <a:latin typeface="Arial" pitchFamily="34" charset="0"/>
              </a:rPr>
              <a:t>этапов - 1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8424" y="6381328"/>
            <a:ext cx="755576" cy="47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22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668477"/>
              </p:ext>
            </p:extLst>
          </p:nvPr>
        </p:nvGraphicFramePr>
        <p:xfrm>
          <a:off x="467543" y="1615018"/>
          <a:ext cx="8208913" cy="476631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60040"/>
                <a:gridCol w="3672408"/>
                <a:gridCol w="1152128"/>
                <a:gridCol w="1008112"/>
                <a:gridCol w="1008112"/>
                <a:gridCol w="1008113"/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Субъект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Доступность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 </a:t>
                      </a:r>
                      <a:r>
                        <a:rPr lang="ru-RU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этап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II </a:t>
                      </a:r>
                      <a:r>
                        <a:rPr lang="ru-RU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этап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ИТОГОВОЕ СРЕДНЕЕ</a:t>
                      </a:r>
                    </a:p>
                  </a:txBody>
                  <a:tcPr marL="9525" marR="9525" marT="9525" marB="0" anchor="ctr"/>
                </a:tc>
              </a:tr>
              <a:tr h="651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Республика Дагестан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82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Ленинградская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14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Нижегородская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45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Республика Адыгея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77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Республика Кабардино-Балкария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028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Приморский край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Калужская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891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Ханты-Мансийский АО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Свердловская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75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Самарская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8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Вологодская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8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Забайкальский край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8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Республика Карелия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8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Республика Бурятия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8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Магаданская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8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Псковская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8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Костромская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8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Хабаровский край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8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Курская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8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Московская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8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ru-RU" sz="13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883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3"/>
          <p:cNvSpPr txBox="1">
            <a:spLocks/>
          </p:cNvSpPr>
          <p:nvPr/>
        </p:nvSpPr>
        <p:spPr bwMode="auto">
          <a:xfrm>
            <a:off x="3487738" y="274638"/>
            <a:ext cx="54181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945" tIns="41473" rIns="82945" bIns="4147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5pPr>
            <a:lvl6pPr marL="414726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6pPr>
            <a:lvl7pPr marL="829452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7pPr>
            <a:lvl8pPr marL="1244178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8pPr>
            <a:lvl9pPr marL="1658904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ru-RU" dirty="0" smtClean="0">
                <a:latin typeface="Arial" pitchFamily="34" charset="0"/>
              </a:rPr>
              <a:t>Рейтинг соответствия требованиям </a:t>
            </a:r>
          </a:p>
          <a:p>
            <a:pPr algn="r" eaLnBrk="1" hangingPunct="1"/>
            <a:r>
              <a:rPr lang="ru-RU" dirty="0" smtClean="0">
                <a:latin typeface="Arial" pitchFamily="34" charset="0"/>
              </a:rPr>
              <a:t>доступности и </a:t>
            </a:r>
            <a:r>
              <a:rPr lang="en-US" dirty="0" smtClean="0">
                <a:latin typeface="Arial" pitchFamily="34" charset="0"/>
              </a:rPr>
              <a:t>I-II </a:t>
            </a:r>
            <a:r>
              <a:rPr lang="ru-RU" dirty="0" smtClean="0">
                <a:latin typeface="Arial" pitchFamily="34" charset="0"/>
              </a:rPr>
              <a:t>этапов - 1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8424" y="6381328"/>
            <a:ext cx="755576" cy="47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</a:t>
            </a:r>
            <a:r>
              <a:rPr lang="en-US" dirty="0" smtClean="0"/>
              <a:t>3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186550"/>
              </p:ext>
            </p:extLst>
          </p:nvPr>
        </p:nvGraphicFramePr>
        <p:xfrm>
          <a:off x="395536" y="1556792"/>
          <a:ext cx="8208913" cy="476631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60040"/>
                <a:gridCol w="3672408"/>
                <a:gridCol w="1152128"/>
                <a:gridCol w="1008112"/>
                <a:gridCol w="1008112"/>
                <a:gridCol w="1008113"/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Субъект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Доступность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 </a:t>
                      </a:r>
                      <a:r>
                        <a:rPr lang="ru-RU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этап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II </a:t>
                      </a:r>
                      <a:r>
                        <a:rPr lang="ru-RU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этап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ИТОГОВОЕ СРЕДНЕЕ</a:t>
                      </a:r>
                    </a:p>
                  </a:txBody>
                  <a:tcPr marL="9525" marR="9525" marT="9525" marB="0" anchor="ctr"/>
                </a:tc>
              </a:tr>
              <a:tr h="651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Кировская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82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Смоленская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14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Камчатский край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45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Тамбовская облсть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77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Краснодарский край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028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Оренбургская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Красноярский край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891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Амурская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Республика Коми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75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Иркутская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8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Астраханская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8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Архангельская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8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Ярославская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8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Еврейский АО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8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Чукотский АО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8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Республика Алтай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8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Ставропольский край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8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Саратовская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8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Челябинская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8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Тюменская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8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ru-RU" sz="13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07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3"/>
          <p:cNvSpPr txBox="1">
            <a:spLocks/>
          </p:cNvSpPr>
          <p:nvPr/>
        </p:nvSpPr>
        <p:spPr bwMode="auto">
          <a:xfrm>
            <a:off x="3487738" y="274638"/>
            <a:ext cx="54181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945" tIns="41473" rIns="82945" bIns="4147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5pPr>
            <a:lvl6pPr marL="414726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6pPr>
            <a:lvl7pPr marL="829452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7pPr>
            <a:lvl8pPr marL="1244178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8pPr>
            <a:lvl9pPr marL="1658904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ru-RU" dirty="0" smtClean="0">
                <a:latin typeface="Arial" pitchFamily="34" charset="0"/>
              </a:rPr>
              <a:t>Рейтинг соответствия требованиям </a:t>
            </a:r>
          </a:p>
          <a:p>
            <a:pPr algn="r" eaLnBrk="1" hangingPunct="1"/>
            <a:r>
              <a:rPr lang="ru-RU" dirty="0" smtClean="0">
                <a:latin typeface="Arial" pitchFamily="34" charset="0"/>
              </a:rPr>
              <a:t>доступности и </a:t>
            </a:r>
            <a:r>
              <a:rPr lang="en-US" dirty="0" smtClean="0">
                <a:latin typeface="Arial" pitchFamily="34" charset="0"/>
              </a:rPr>
              <a:t>I-II </a:t>
            </a:r>
            <a:r>
              <a:rPr lang="ru-RU" dirty="0" smtClean="0">
                <a:latin typeface="Arial" pitchFamily="34" charset="0"/>
              </a:rPr>
              <a:t>этапов - 1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8424" y="6381328"/>
            <a:ext cx="755576" cy="47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24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845626"/>
              </p:ext>
            </p:extLst>
          </p:nvPr>
        </p:nvGraphicFramePr>
        <p:xfrm>
          <a:off x="395536" y="1556792"/>
          <a:ext cx="8208913" cy="476631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60040"/>
                <a:gridCol w="3672408"/>
                <a:gridCol w="1152128"/>
                <a:gridCol w="1008112"/>
                <a:gridCol w="1008112"/>
                <a:gridCol w="1008113"/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Субъект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Доступность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 </a:t>
                      </a:r>
                      <a:r>
                        <a:rPr lang="ru-RU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этап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II </a:t>
                      </a:r>
                      <a:r>
                        <a:rPr lang="ru-RU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этап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ИТОГОВОЕ СРЕДНЕЕ</a:t>
                      </a:r>
                    </a:p>
                  </a:txBody>
                  <a:tcPr marL="9525" marR="9525" marT="9525" marB="0" anchor="ctr"/>
                </a:tc>
              </a:tr>
              <a:tr h="651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Новгородская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82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Сахалинская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14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Санкт-Петербург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45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Ямало-Ненецкий АО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77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Республика Башкортостан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028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Волгоградская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Республика Мордовия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891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Республика Удмуртия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Ульяновская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75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Омская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8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Тульская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8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Липецкая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8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Курганская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8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Кемеровская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8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Ростовская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8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Новосибирская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8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Пензенская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8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Республика Калмыкия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8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Рязанская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8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Ненецкий АО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8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ru-RU" sz="13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364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3"/>
          <p:cNvSpPr txBox="1">
            <a:spLocks/>
          </p:cNvSpPr>
          <p:nvPr/>
        </p:nvSpPr>
        <p:spPr bwMode="auto">
          <a:xfrm>
            <a:off x="3487738" y="274638"/>
            <a:ext cx="54181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945" tIns="41473" rIns="82945" bIns="4147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5pPr>
            <a:lvl6pPr marL="414726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6pPr>
            <a:lvl7pPr marL="829452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7pPr>
            <a:lvl8pPr marL="1244178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8pPr>
            <a:lvl9pPr marL="1658904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ru-RU" dirty="0" smtClean="0">
                <a:latin typeface="Arial" pitchFamily="34" charset="0"/>
              </a:rPr>
              <a:t>Рейтинг соответствия требованиям </a:t>
            </a:r>
          </a:p>
          <a:p>
            <a:pPr algn="r" eaLnBrk="1" hangingPunct="1"/>
            <a:r>
              <a:rPr lang="ru-RU" dirty="0" smtClean="0">
                <a:latin typeface="Arial" pitchFamily="34" charset="0"/>
              </a:rPr>
              <a:t>доступности и </a:t>
            </a:r>
            <a:r>
              <a:rPr lang="en-US" dirty="0" smtClean="0">
                <a:latin typeface="Arial" pitchFamily="34" charset="0"/>
              </a:rPr>
              <a:t>I-II </a:t>
            </a:r>
            <a:r>
              <a:rPr lang="ru-RU" dirty="0" smtClean="0">
                <a:latin typeface="Arial" pitchFamily="34" charset="0"/>
              </a:rPr>
              <a:t>этапов - 1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8424" y="6381328"/>
            <a:ext cx="755576" cy="47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25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907383"/>
              </p:ext>
            </p:extLst>
          </p:nvPr>
        </p:nvGraphicFramePr>
        <p:xfrm>
          <a:off x="467543" y="1575013"/>
          <a:ext cx="8208913" cy="4806315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60040"/>
                <a:gridCol w="3672408"/>
                <a:gridCol w="1152128"/>
                <a:gridCol w="1008112"/>
                <a:gridCol w="1008112"/>
                <a:gridCol w="1008113"/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Субъект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Доступность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 </a:t>
                      </a:r>
                      <a:r>
                        <a:rPr lang="ru-RU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этап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II </a:t>
                      </a:r>
                      <a:r>
                        <a:rPr lang="ru-RU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этап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ИТОГОВОЕ СРЕДНЕЕ</a:t>
                      </a:r>
                    </a:p>
                  </a:txBody>
                  <a:tcPr marL="9525" marR="9525" marT="9525" marB="0" anchor="ctr"/>
                </a:tc>
              </a:tr>
              <a:tr h="651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Республика Карачаево-Черкессия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51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Брянская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82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Республика Чувашия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14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Республика Хакасия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45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Москва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77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Ивановская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028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Орловская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Республика Татарстан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891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Воронежская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Республика Марий-Эл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75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Тверская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8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Белгородская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8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Республика Саха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8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Алтайский край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8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Республика Тыва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8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Пермский край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8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Томская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8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Владимирская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8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Мурманская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8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Республика Чечня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8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Калининградская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8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Республика Северная Осетия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52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1412776"/>
            <a:ext cx="7773120" cy="1470394"/>
          </a:xfrm>
        </p:spPr>
        <p:txBody>
          <a:bodyPr/>
          <a:lstStyle/>
          <a:p>
            <a:r>
              <a:rPr lang="ru-RU" dirty="0" smtClean="0">
                <a:latin typeface="Arial" charset="0"/>
                <a:cs typeface="Arial" charset="0"/>
              </a:rPr>
              <a:t>СООТВЕТСТВИЕ ТРЕБОВАНИЯМ </a:t>
            </a:r>
            <a:br>
              <a:rPr lang="ru-RU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III</a:t>
            </a:r>
            <a:r>
              <a:rPr lang="ru-RU" dirty="0" smtClean="0">
                <a:latin typeface="Arial" charset="0"/>
                <a:cs typeface="Arial" charset="0"/>
              </a:rPr>
              <a:t>-</a:t>
            </a:r>
            <a:r>
              <a:rPr lang="en-US" dirty="0" smtClean="0">
                <a:latin typeface="Arial" charset="0"/>
                <a:cs typeface="Arial" charset="0"/>
              </a:rPr>
              <a:t>V </a:t>
            </a:r>
            <a:r>
              <a:rPr lang="ru-RU" dirty="0" smtClean="0">
                <a:latin typeface="Arial" charset="0"/>
                <a:cs typeface="Arial" charset="0"/>
              </a:rPr>
              <a:t>ЭТАПОВ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388424" y="6381328"/>
            <a:ext cx="755576" cy="47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26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3050" y="2538189"/>
            <a:ext cx="861695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200" b="1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III</a:t>
            </a:r>
            <a:r>
              <a:rPr lang="ru-RU" sz="1200" b="1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этап</a:t>
            </a:r>
            <a:r>
              <a:rPr lang="ru-RU" sz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: Реализована </a:t>
            </a:r>
            <a:r>
              <a:rPr lang="ru-RU" sz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он-лайн подача полного пакета </a:t>
            </a:r>
            <a:r>
              <a:rPr lang="ru-RU" sz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документов для </a:t>
            </a:r>
            <a:r>
              <a:rPr lang="ru-RU" sz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получения </a:t>
            </a:r>
            <a:r>
              <a:rPr lang="ru-RU" sz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услуги. Подача </a:t>
            </a:r>
            <a:r>
              <a:rPr lang="ru-RU" sz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документов «запускает» предоставление услуги</a:t>
            </a:r>
            <a:r>
              <a:rPr lang="ru-RU" sz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.</a:t>
            </a:r>
          </a:p>
          <a:p>
            <a:pPr marL="285750" lvl="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200" b="1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IV </a:t>
            </a:r>
            <a:r>
              <a:rPr lang="ru-RU" sz="1200" b="1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этап: </a:t>
            </a:r>
            <a:r>
              <a:rPr lang="ru-RU" sz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Заявитель </a:t>
            </a:r>
            <a:r>
              <a:rPr lang="ru-RU" sz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может осуществлять удалённый </a:t>
            </a:r>
            <a:r>
              <a:rPr lang="ru-RU" sz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мониторинг </a:t>
            </a:r>
            <a:r>
              <a:rPr lang="ru-RU" sz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хода предоставления </a:t>
            </a:r>
            <a:r>
              <a:rPr lang="ru-RU" sz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услуги (как минимум, по электронной почте и в личном кабинете Единого портала) </a:t>
            </a:r>
            <a:endParaRPr lang="ru-RU" sz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285750" lvl="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200" b="1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V</a:t>
            </a:r>
            <a:r>
              <a:rPr lang="ru-RU" sz="1200" b="1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этап: </a:t>
            </a:r>
            <a:r>
              <a:rPr lang="ru-RU" sz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Реализована возможность получения </a:t>
            </a:r>
            <a:r>
              <a:rPr lang="ru-RU" sz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заявителем результатов предоставления услуги в электронной форме, за исключением случаев, когда предоставление результатов услуги в указанной форме запрещено федеральным </a:t>
            </a:r>
            <a:r>
              <a:rPr lang="ru-RU" sz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законом</a:t>
            </a:r>
            <a:endParaRPr lang="ru-RU" sz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3050" y="4077072"/>
            <a:ext cx="8616950" cy="58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  <a:defRPr/>
            </a:pPr>
            <a:r>
              <a:rPr lang="ru-RU" sz="1600" dirty="0">
                <a:solidFill>
                  <a:schemeClr val="bg2"/>
                </a:solidFill>
              </a:rPr>
              <a:t>Распоряжение Правительства РФ «О внесении изменений в распоряжения Правительства Российской Федерации» от 28 декабря 2011 г. №2415-р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3050" y="4652843"/>
            <a:ext cx="8616950" cy="1800493"/>
          </a:xfrm>
          <a:prstGeom prst="rect">
            <a:avLst/>
          </a:prstGeom>
          <a:noFill/>
          <a:ln>
            <a:solidFill>
              <a:schemeClr val="bg1"/>
            </a:solidFill>
            <a:prstDash val="sysDot"/>
          </a:ln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buNone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/>
            </a:pPr>
            <a:r>
              <a:rPr 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Региональным органам исполнительной власти и органам местного самоуправления: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q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/>
            </a:pP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ru-RU" sz="1200" b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января 2013 г.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обеспечить возможность представлять    документы в электронном   виде   с   использованием Единого портала </a:t>
            </a:r>
            <a:r>
              <a:rPr lang="ru-RU" sz="1200" b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(III этап);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q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/>
            </a:pP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</a:t>
            </a:r>
            <a:r>
              <a:rPr lang="ru-RU" sz="1200" b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1  июля  2013 г.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 обеспечить  возможность  для    заявителей осуществлять  в  электронном  виде   мониторинг   хода     предоставления государственной услуги или исполнения государственной функции </a:t>
            </a:r>
            <a:r>
              <a:rPr lang="ru-RU" sz="1200" b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(IV этап);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q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/>
            </a:pP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</a:t>
            </a:r>
            <a:r>
              <a:rPr lang="ru-RU" sz="1200" b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1 января 2014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г.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обеспечить возможность получения   результатов предоставления государственных услуг и исполнения государственных функций в электронном виде </a:t>
            </a:r>
            <a:r>
              <a:rPr lang="ru-RU" sz="1200" b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(V этап).</a:t>
            </a:r>
          </a:p>
        </p:txBody>
      </p:sp>
    </p:spTree>
    <p:extLst>
      <p:ext uri="{BB962C8B-B14F-4D97-AF65-F5344CB8AC3E}">
        <p14:creationId xmlns:p14="http://schemas.microsoft.com/office/powerpoint/2010/main" val="196386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Нормативные требования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к переводу услуг на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III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этап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8424" y="6381328"/>
            <a:ext cx="755576" cy="47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27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4638" y="1556792"/>
            <a:ext cx="8617842" cy="276999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F81BD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Распоряжение Правительства РФ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от 17.10.09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№ 1555-р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5530" y="1823815"/>
            <a:ext cx="8616950" cy="646331"/>
          </a:xfrm>
          <a:prstGeom prst="rect">
            <a:avLst/>
          </a:prstGeom>
          <a:noFill/>
          <a:ln>
            <a:solidFill>
              <a:srgbClr val="4F81BD">
                <a:lumMod val="75000"/>
              </a:srgbClr>
            </a:solidFill>
            <a:prstDash val="sysDot"/>
          </a:ln>
        </p:spPr>
        <p:txBody>
          <a:bodyPr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>
                  <a:lumMod val="75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z="1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III этап - обеспечение возможности для заявителей в целях получения государственных услуг (функций) </a:t>
            </a:r>
            <a:r>
              <a:rPr lang="ru-RU" sz="12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представлять документы в электронном виде </a:t>
            </a:r>
            <a:r>
              <a:rPr lang="ru-RU" sz="1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с использованием единого портала государственных и муниципальных услуг (функций</a:t>
            </a:r>
            <a:r>
              <a:rPr lang="ru-RU" sz="12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2564904"/>
            <a:ext cx="8617842" cy="461665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F81BD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lang="ru-RU" sz="1200" b="1" kern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Федеральный закон «Об организации предоставления государственных и муниципальных услуг» от 27.07.10 № 210-ФЗ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2412" y="2996952"/>
            <a:ext cx="8616950" cy="830997"/>
          </a:xfrm>
          <a:prstGeom prst="rect">
            <a:avLst/>
          </a:prstGeom>
          <a:noFill/>
          <a:ln>
            <a:solidFill>
              <a:srgbClr val="4F81BD">
                <a:lumMod val="75000"/>
              </a:srgbClr>
            </a:solidFill>
            <a:prstDash val="sysDot"/>
          </a:ln>
        </p:spPr>
        <p:txBody>
          <a:bodyPr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>
                  <a:lumMod val="75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z="1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При предоставлении государственных и муниципальных услуг в электронной форме </a:t>
            </a:r>
            <a:r>
              <a:rPr lang="ru-RU" sz="12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осуществляются подача </a:t>
            </a:r>
            <a:r>
              <a:rPr lang="ru-RU" sz="1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заявителем запроса и иных документов, необходимых для предоставления государственной или муниципальной услуги, и прием таких запроса и документов с использованием единого портала государственных и муниципальных </a:t>
            </a:r>
            <a:r>
              <a:rPr lang="ru-RU" sz="12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услуг</a:t>
            </a:r>
            <a:r>
              <a:rPr lang="ru-RU" sz="1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3933056"/>
            <a:ext cx="8617842" cy="646331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F81BD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lang="ru-RU" sz="1200" b="1" kern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Постановление Правительства РФ «О федеральных государственных информационных системах, обеспечивающих предоставление в электронной форме государственных и муниципальных услуг (осуществление функций)» от 24.10.11 г. № 861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4571836"/>
            <a:ext cx="8616950" cy="1015663"/>
          </a:xfrm>
          <a:prstGeom prst="rect">
            <a:avLst/>
          </a:prstGeom>
          <a:noFill/>
          <a:ln>
            <a:solidFill>
              <a:srgbClr val="4F81BD">
                <a:lumMod val="75000"/>
              </a:srgbClr>
            </a:solidFill>
            <a:prstDash val="sysDot"/>
          </a:ln>
        </p:spPr>
        <p:txBody>
          <a:bodyPr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>
                  <a:lumMod val="75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z="1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возможность подачи заявителем в электронной форме заявления о предоставлении услуги и иных документов, необходимых для получения </a:t>
            </a:r>
            <a:r>
              <a:rPr lang="ru-RU" sz="12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услуги;</a:t>
            </a:r>
            <a:endParaRPr lang="ru-RU" sz="12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>
                  <a:lumMod val="75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z="12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доступность </a:t>
            </a:r>
            <a:r>
              <a:rPr lang="ru-RU" sz="1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для копирования и заполнения в электронной форме заявлений и документов</a:t>
            </a:r>
            <a:r>
              <a:rPr lang="ru-RU" sz="12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>
                  <a:lumMod val="75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z="1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возможность уплаты заявителем в электронной форме государственной пошлины или иной платы за предоставление услуг.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5724545"/>
            <a:ext cx="8616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Требования законодательства к </a:t>
            </a:r>
            <a:r>
              <a:rPr lang="en-US" sz="12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III </a:t>
            </a:r>
            <a:r>
              <a:rPr lang="ru-RU" sz="12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этапу перевода услуг в электронный вид не достаточно детализированы</a:t>
            </a:r>
            <a:endParaRPr lang="ru-RU" sz="12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14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Ожидания пользователей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при переводе услуг на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III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этап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(начало)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8424" y="6381328"/>
            <a:ext cx="755576" cy="47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28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251520" y="1700808"/>
            <a:ext cx="8640960" cy="8640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Подача полного пакета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необходимых документов,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включая документы, подтверждающие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факт оплаты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пошлин и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иных платежей,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необходимых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для предоставления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услуги (не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только заявление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251520" y="3717032"/>
            <a:ext cx="8640960" cy="4320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тсутствует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необходимость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использования платного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программного обеспечения</a:t>
            </a: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251520" y="4509120"/>
            <a:ext cx="8640960" cy="7920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Подача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заявления в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эл.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форме освобождает от необходимости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личного посещения ведомства для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подачи дополнительных документов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или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бумажных оригиналов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документов*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6413266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 За </a:t>
            </a: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исключением услуг, в отношении которых законодательно установлена необходимость личного присутствия заявителя, либо услуг, для получения которых необходимо предоставить образцы продукции или иные материальные объекты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251520" y="5589240"/>
            <a:ext cx="8640960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Предусмотрена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возможность записи на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прием в случаях, </a:t>
            </a: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когда визит заявителя в ведомство обязателен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трелка вниз 20"/>
          <p:cNvSpPr/>
          <p:nvPr/>
        </p:nvSpPr>
        <p:spPr bwMode="auto">
          <a:xfrm>
            <a:off x="4211960" y="2636912"/>
            <a:ext cx="648072" cy="18002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Стрелка вниз 21"/>
          <p:cNvSpPr/>
          <p:nvPr/>
        </p:nvSpPr>
        <p:spPr bwMode="auto">
          <a:xfrm>
            <a:off x="4211960" y="4257092"/>
            <a:ext cx="648072" cy="18002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Стрелка вниз 22"/>
          <p:cNvSpPr/>
          <p:nvPr/>
        </p:nvSpPr>
        <p:spPr bwMode="auto">
          <a:xfrm>
            <a:off x="4211960" y="5373216"/>
            <a:ext cx="648072" cy="18002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251520" y="2852936"/>
            <a:ext cx="8640960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Заявитель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имеет возможность уплаты в электронной форме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посредством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Единого портала государственной пошлины или иной платы </a:t>
            </a:r>
          </a:p>
        </p:txBody>
      </p:sp>
      <p:sp>
        <p:nvSpPr>
          <p:cNvPr id="26" name="Стрелка вниз 25"/>
          <p:cNvSpPr/>
          <p:nvPr/>
        </p:nvSpPr>
        <p:spPr bwMode="auto">
          <a:xfrm>
            <a:off x="4211960" y="3501008"/>
            <a:ext cx="648072" cy="18002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423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Ожидания пользователей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при переводе услуг на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III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этап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(продолжение)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8424" y="6381328"/>
            <a:ext cx="755576" cy="47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29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251520" y="2060848"/>
            <a:ext cx="8640960" cy="64807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Заявитель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получает уведомление о факте получения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ведомством </a:t>
            </a: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направленных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заявителем документов в течение суток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251520" y="3068960"/>
            <a:ext cx="8640960" cy="64807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Заявитель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получает уведомление о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результатах предварительного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рассмотрения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пакета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документов на комплектность и правильность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заполнения 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51520" y="4005064"/>
            <a:ext cx="8640960" cy="64807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Заявитель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получает полную и своевременную информацию о действиях,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следующих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за предварительным рассмотрением пакета документов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51520" y="4941168"/>
            <a:ext cx="8640960" cy="64807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уведомлении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по итогам предварительного рассмотрения заявления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имеются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телефоны для получения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консультации, которые работают</a:t>
            </a:r>
          </a:p>
        </p:txBody>
      </p:sp>
      <p:sp>
        <p:nvSpPr>
          <p:cNvPr id="13" name="Стрелка вниз 12"/>
          <p:cNvSpPr/>
          <p:nvPr/>
        </p:nvSpPr>
        <p:spPr bwMode="auto">
          <a:xfrm>
            <a:off x="4211960" y="1808820"/>
            <a:ext cx="648072" cy="18002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Стрелка вниз 13"/>
          <p:cNvSpPr/>
          <p:nvPr/>
        </p:nvSpPr>
        <p:spPr bwMode="auto">
          <a:xfrm>
            <a:off x="4211960" y="2816932"/>
            <a:ext cx="648072" cy="18002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Стрелка вниз 20"/>
          <p:cNvSpPr/>
          <p:nvPr/>
        </p:nvSpPr>
        <p:spPr bwMode="auto">
          <a:xfrm>
            <a:off x="4211960" y="3789040"/>
            <a:ext cx="648072" cy="18002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Стрелка вниз 21"/>
          <p:cNvSpPr/>
          <p:nvPr/>
        </p:nvSpPr>
        <p:spPr bwMode="auto">
          <a:xfrm>
            <a:off x="4211960" y="4725144"/>
            <a:ext cx="648072" cy="18002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255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487738" y="274638"/>
            <a:ext cx="54181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945" tIns="41473" rIns="82945" bIns="41473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5pPr>
            <a:lvl6pPr marL="414726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6pPr>
            <a:lvl7pPr marL="829452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7pPr>
            <a:lvl8pPr marL="1244178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8pPr>
            <a:lvl9pPr marL="1658904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Этапы перевода услуг в электронный вид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8424" y="6381328"/>
            <a:ext cx="755576" cy="47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33675" y="3423370"/>
            <a:ext cx="5645150" cy="100806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0" anchor="ctr"/>
          <a:lstStyle/>
          <a:p>
            <a:r>
              <a:rPr lang="ru-RU" sz="1400" b="1" dirty="0">
                <a:solidFill>
                  <a:schemeClr val="tx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38350" y="4506045"/>
            <a:ext cx="6727862" cy="990600"/>
          </a:xfrm>
          <a:prstGeom prst="rect">
            <a:avLst/>
          </a:prstGeom>
          <a:gradFill flip="none" rotWithShape="1">
            <a:gsLst>
              <a:gs pos="1000">
                <a:srgbClr val="BEE39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0" anchor="ctr"/>
          <a:lstStyle/>
          <a:p>
            <a:r>
              <a:rPr lang="ru-RU" sz="1400" b="1" dirty="0">
                <a:solidFill>
                  <a:schemeClr val="tx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32263" y="1484784"/>
            <a:ext cx="4773612" cy="83026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0" anchor="ctr"/>
          <a:lstStyle/>
          <a:p>
            <a:pPr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43288" y="2429595"/>
            <a:ext cx="5161160" cy="920750"/>
          </a:xfrm>
          <a:prstGeom prst="rect">
            <a:avLst/>
          </a:prstGeom>
          <a:gradFill flip="none" rotWithShape="1">
            <a:gsLst>
              <a:gs pos="1000">
                <a:srgbClr val="BEE39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0" anchor="ctr"/>
          <a:lstStyle/>
          <a:p>
            <a:r>
              <a:rPr lang="ru-RU" sz="1400" b="1" dirty="0">
                <a:solidFill>
                  <a:schemeClr val="tx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27150" y="5568082"/>
            <a:ext cx="7429499" cy="8540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0" anchor="ctr"/>
          <a:lstStyle/>
          <a:p>
            <a:r>
              <a:rPr lang="ru-RU" sz="1400" b="1" dirty="0">
                <a:solidFill>
                  <a:schemeClr val="tx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712913" y="5587132"/>
            <a:ext cx="7053299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Информация о государственных услугах доступна в сети Интернет </a:t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на Едином портале.</a:t>
            </a:r>
          </a:p>
          <a:p>
            <a:pPr eaLnBrk="1" hangingPunct="1">
              <a:spcBef>
                <a:spcPts val="600"/>
              </a:spcBef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Реализованы сервисы поиска (по региону, тематике и т.д.)</a:t>
            </a:r>
          </a:p>
        </p:txBody>
      </p:sp>
      <p:sp>
        <p:nvSpPr>
          <p:cNvPr id="12" name="TextBox 20"/>
          <p:cNvSpPr txBox="1">
            <a:spLocks noChangeArrowheads="1"/>
          </p:cNvSpPr>
          <p:nvPr/>
        </p:nvSpPr>
        <p:spPr bwMode="auto">
          <a:xfrm>
            <a:off x="2403474" y="4596532"/>
            <a:ext cx="635317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Доступны все необходимые формы: заявлений, анкет, бланков </a:t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платёжных документов.</a:t>
            </a:r>
          </a:p>
          <a:p>
            <a:pPr eaLnBrk="1" hangingPunct="1">
              <a:spcBef>
                <a:spcPts val="600"/>
              </a:spcBef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Формы можно заполнить, распечатать, сохранить.</a:t>
            </a:r>
          </a:p>
        </p:txBody>
      </p:sp>
      <p:sp>
        <p:nvSpPr>
          <p:cNvPr id="14" name="TextBox 21"/>
          <p:cNvSpPr txBox="1">
            <a:spLocks noChangeArrowheads="1"/>
          </p:cNvSpPr>
          <p:nvPr/>
        </p:nvSpPr>
        <p:spPr bwMode="auto">
          <a:xfrm>
            <a:off x="3165475" y="3549496"/>
            <a:ext cx="5591174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Реализована он-лайн подача полного пакета документов </a:t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для получения услуги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</a:rPr>
              <a:t>. Реализована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удалённая оплата пошлин</a:t>
            </a:r>
          </a:p>
          <a:p>
            <a:pPr eaLnBrk="1" hangingPunct="1">
              <a:spcBef>
                <a:spcPts val="600"/>
              </a:spcBef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</a:rPr>
              <a:t>Подача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документов «запускает» предоставление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</a:rPr>
              <a:t>услуги</a:t>
            </a:r>
            <a:endParaRPr lang="ru-RU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TextBox 22"/>
          <p:cNvSpPr txBox="1">
            <a:spLocks noChangeArrowheads="1"/>
          </p:cNvSpPr>
          <p:nvPr/>
        </p:nvSpPr>
        <p:spPr bwMode="auto">
          <a:xfrm>
            <a:off x="3810000" y="2492896"/>
            <a:ext cx="494665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Заявитель может осуществлять удалённый </a:t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мониторинг хода предоставления услуги. </a:t>
            </a:r>
          </a:p>
          <a:p>
            <a:pPr eaLnBrk="1" hangingPunct="1">
              <a:spcBef>
                <a:spcPts val="600"/>
              </a:spcBef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Реализованы различные каналы доступа (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sms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, e-mail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…)</a:t>
            </a:r>
            <a:endParaRPr lang="ru-RU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4518025" y="1484784"/>
            <a:ext cx="42481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Заявитель может осуществить ВСЕ действия </a:t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для получения услуги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</a:rPr>
              <a:t>удалённо (запись на прием, получение результата услуги в эл. виде)</a:t>
            </a:r>
            <a:endParaRPr lang="ru-RU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7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1497484"/>
            <a:ext cx="644525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1484784"/>
            <a:ext cx="636587" cy="495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1493491"/>
            <a:ext cx="649287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491134"/>
            <a:ext cx="638175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1499072"/>
            <a:ext cx="657225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низ 1"/>
          <p:cNvSpPr/>
          <p:nvPr/>
        </p:nvSpPr>
        <p:spPr bwMode="auto">
          <a:xfrm rot="10800000">
            <a:off x="107503" y="1556792"/>
            <a:ext cx="504056" cy="4786361"/>
          </a:xfrm>
          <a:prstGeom prst="downArrow">
            <a:avLst/>
          </a:prstGeom>
          <a:gradFill flip="none" rotWithShape="1">
            <a:gsLst>
              <a:gs pos="1000">
                <a:srgbClr val="BEE395">
                  <a:lumMod val="72000"/>
                </a:srgb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0" anchor="ctr"/>
          <a:lstStyle/>
          <a:p>
            <a:endParaRPr lang="ru-RU" sz="1400" b="1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40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Лидеры по числу услуг с кнопкой «Получить услугу» - 1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8424" y="6381328"/>
            <a:ext cx="755576" cy="47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30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456815"/>
              </p:ext>
            </p:extLst>
          </p:nvPr>
        </p:nvGraphicFramePr>
        <p:xfrm>
          <a:off x="107503" y="1669504"/>
          <a:ext cx="8928995" cy="4678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6086"/>
                <a:gridCol w="2462227"/>
                <a:gridCol w="936104"/>
                <a:gridCol w="1008112"/>
                <a:gridCol w="1224136"/>
                <a:gridCol w="864096"/>
                <a:gridCol w="1008112"/>
                <a:gridCol w="1080122"/>
              </a:tblGrid>
              <a:tr h="3771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№ п/п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Субъект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Число </a:t>
                      </a:r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исследованных </a:t>
                      </a: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услуг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Число услуг с кнопкой "Получить услугу"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Число услуг с работающей кнопкой "</a:t>
                      </a:r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Получить </a:t>
                      </a: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услугу"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Работоспособность при отправке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Уведомление </a:t>
                      </a: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об отправке заявления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Непосредственный результат после подачи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Санкт-Петербург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46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45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45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8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Алтайский край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37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37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Калининградская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Саратовская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2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Пермский край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Брянская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Липецкая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6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Владимирская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Курганская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49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9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Новосибирская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Республика Северная Осетия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Республика Тыва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3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Самарская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Кировская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Республика Алтай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Челябинская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42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9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Республика Кабардино-Балкария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Томская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2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Омская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Ярославская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...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...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...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...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...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......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...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...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144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Отстающие по числу услуг с кнопкой «Получить услугу»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- 2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8424" y="6381328"/>
            <a:ext cx="755576" cy="47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31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12221"/>
              </p:ext>
            </p:extLst>
          </p:nvPr>
        </p:nvGraphicFramePr>
        <p:xfrm>
          <a:off x="107503" y="1669504"/>
          <a:ext cx="8928995" cy="4678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6086"/>
                <a:gridCol w="2462227"/>
                <a:gridCol w="936104"/>
                <a:gridCol w="1008112"/>
                <a:gridCol w="1224136"/>
                <a:gridCol w="864096"/>
                <a:gridCol w="1008112"/>
                <a:gridCol w="1080122"/>
              </a:tblGrid>
              <a:tr h="3771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№ п/п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Субъект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Число </a:t>
                      </a:r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исследованных </a:t>
                      </a: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услуг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Число услуг с кнопкой "Получить услугу"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Число услуг с работающей кнопкой "</a:t>
                      </a:r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Получить </a:t>
                      </a: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услугу"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Работоспособность при отправке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Уведомление </a:t>
                      </a: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об отправке заявления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Непосредственный результат после подачи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Калужская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8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Республика Саха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Республика Бурятия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Тюменская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2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Ненецкий АО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Ивановская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Белгородская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6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Забайкальский край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Кемеровская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9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Пензенская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38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Мурманская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Ямало-Ненецкий АО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32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3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Курская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Смоленская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Магаданская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Республика Башкортостан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9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Республика Дагестан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31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Республика Марий-Эл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2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Рязанская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Тамбовская </a:t>
                      </a:r>
                      <a:r>
                        <a:rPr lang="ru-RU" sz="12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область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…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…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…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…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…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…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…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…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441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Отстающие по числу услуг с кнопкой «Получить услугу»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- 3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8424" y="6381328"/>
            <a:ext cx="755576" cy="47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32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70548"/>
              </p:ext>
            </p:extLst>
          </p:nvPr>
        </p:nvGraphicFramePr>
        <p:xfrm>
          <a:off x="107503" y="1669504"/>
          <a:ext cx="8928995" cy="4678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6086"/>
                <a:gridCol w="2462227"/>
                <a:gridCol w="936104"/>
                <a:gridCol w="1008112"/>
                <a:gridCol w="1224136"/>
                <a:gridCol w="864096"/>
                <a:gridCol w="1008112"/>
                <a:gridCol w="1080122"/>
              </a:tblGrid>
              <a:tr h="3771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№ п/п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Субъект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Число </a:t>
                      </a:r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исследованных </a:t>
                      </a: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услуг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Число услуг с кнопкой "Получить услугу"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Число услуг с работающей кнопкой "</a:t>
                      </a:r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Получить </a:t>
                      </a: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услугу"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Работоспособность при отправке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Уведомление </a:t>
                      </a: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об отправке заявления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Непосредственный результат после подачи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Тульская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8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Хабаровский край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Ханты-Мансийский АО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Волгоградская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38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2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Орловская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Оренбургская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Свердловская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6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Ленинградская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Республика Удмуртия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9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Республика Хакасия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Ставропольский край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Амурская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42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3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Архангельская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Астраханская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Вологодская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Воронежская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9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Еврейский АО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Иркутская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2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Камчатский край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2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Костромская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…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…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…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…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…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…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…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…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625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Отстающие по числу услуг с кнопкой «Получить услугу»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- 4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8424" y="6381328"/>
            <a:ext cx="755576" cy="47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33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693780"/>
              </p:ext>
            </p:extLst>
          </p:nvPr>
        </p:nvGraphicFramePr>
        <p:xfrm>
          <a:off x="107503" y="1546056"/>
          <a:ext cx="8928995" cy="490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6086"/>
                <a:gridCol w="2462227"/>
                <a:gridCol w="936104"/>
                <a:gridCol w="1008112"/>
                <a:gridCol w="1224136"/>
                <a:gridCol w="864096"/>
                <a:gridCol w="1008112"/>
                <a:gridCol w="1080122"/>
              </a:tblGrid>
              <a:tr h="3771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№ п/п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Субъект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Число </a:t>
                      </a:r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исследованных </a:t>
                      </a: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услуг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Число услуг с кнопкой "Получить услугу"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Число услуг с работающей кнопкой "</a:t>
                      </a:r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Получить </a:t>
                      </a: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услугу"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Работоспособность при отправке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Уведомление </a:t>
                      </a: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об отправке заявления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Непосредственный результат после подачи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Краснодарский край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Красноярский край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Московская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Нижегородская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Новгородская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Приморский край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Псковская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Республика Адыгея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Республика Калмыкия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Республика Карачаево-Черкессия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39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Республика Карелия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Республика Коми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Республика Мордовия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Республика Татарстан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548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Республика Чечня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Республика Чувашия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491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Ростовская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822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Сахалинская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43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Тверская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Ульяновская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76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Чукотский АО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Москва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19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Республика </a:t>
                      </a:r>
                      <a:r>
                        <a:rPr lang="ru-RU" sz="11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Ингушетия*</a:t>
                      </a:r>
                      <a:endParaRPr lang="ru-RU" sz="11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16117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ИТОГО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3515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723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661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569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554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31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496" y="6525344"/>
            <a:ext cx="40703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</a:rPr>
              <a:t>* Не опубликовано ни одно услуги на Едином портале</a:t>
            </a:r>
            <a:endParaRPr lang="ru-RU" sz="12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84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7738" y="188640"/>
            <a:ext cx="5418137" cy="1143000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Переадресация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с Единого портала на региональные порталы госуслуг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8424" y="6381328"/>
            <a:ext cx="755576" cy="47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34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07504" y="1628800"/>
            <a:ext cx="4386598" cy="5040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Неудачный пример переадресации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438659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 bwMode="auto">
          <a:xfrm>
            <a:off x="4716016" y="1628800"/>
            <a:ext cx="4386598" cy="5040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Удачный пример переадресации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6872"/>
            <a:ext cx="4345068" cy="270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63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Типовые ошибки </a:t>
            </a: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при отправке заявления </a:t>
            </a: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в электронном виде</a:t>
            </a:r>
            <a:r>
              <a:rPr lang="en-US" dirty="0">
                <a:latin typeface="Arial" pitchFamily="34" charset="0"/>
                <a:cs typeface="Arial" pitchFamily="34" charset="0"/>
              </a:rPr>
              <a:t> -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1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8424" y="6381328"/>
            <a:ext cx="755576" cy="47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35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251520" y="1628800"/>
            <a:ext cx="8640960" cy="5040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Услуга не доступна – 53 услуги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52" y="2276872"/>
            <a:ext cx="673392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63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Типовые ошибки </a:t>
            </a: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при отправке заявления </a:t>
            </a: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в электронном виде</a:t>
            </a:r>
            <a:r>
              <a:rPr lang="en-US" dirty="0">
                <a:latin typeface="Arial" pitchFamily="34" charset="0"/>
                <a:cs typeface="Arial" pitchFamily="34" charset="0"/>
              </a:rPr>
              <a:t> -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8424" y="6381328"/>
            <a:ext cx="755576" cy="47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36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251520" y="1772816"/>
            <a:ext cx="8640960" cy="5040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Ошибка при формировании/отправке запроса в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ведомство – 47 услуг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838666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90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487738" y="274638"/>
            <a:ext cx="54181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945" tIns="41473" rIns="82945" bIns="41473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5pPr>
            <a:lvl6pPr marL="414726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6pPr>
            <a:lvl7pPr marL="829452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7pPr>
            <a:lvl8pPr marL="1244178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8pPr>
            <a:lvl9pPr marL="1658904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Рейтинг субъектов по числу информационных услуг, соответствующих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V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этапу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8424" y="6381328"/>
            <a:ext cx="755576" cy="47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37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020016"/>
              </p:ext>
            </p:extLst>
          </p:nvPr>
        </p:nvGraphicFramePr>
        <p:xfrm>
          <a:off x="1584174" y="1553975"/>
          <a:ext cx="5796138" cy="4755345"/>
        </p:xfrm>
        <a:graphic>
          <a:graphicData uri="http://schemas.openxmlformats.org/drawingml/2006/table">
            <a:tbl>
              <a:tblPr/>
              <a:tblGrid>
                <a:gridCol w="336504"/>
                <a:gridCol w="3167194"/>
                <a:gridCol w="2292440"/>
              </a:tblGrid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Субъект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Число информационных 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услуг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89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Мурманская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Новосибирская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Брянская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Калужская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Курганская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Курская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Липецкая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Тюменская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Ярославская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Калининградская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0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Омская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Оренбургская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Орловская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0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Пермский край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Республика Бурятия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Республика Тыва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Республика Хакасия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0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Свердловская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0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Смоленская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Ставропольский край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00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Общий итог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884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627784" y="274638"/>
            <a:ext cx="627809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945" tIns="41473" rIns="82945" bIns="41473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5pPr>
            <a:lvl6pPr marL="414726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6pPr>
            <a:lvl7pPr marL="829452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7pPr>
            <a:lvl8pPr marL="1244178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8pPr>
            <a:lvl9pPr marL="1658904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Рекомендации для органов исполнительной власти и органов местного самоуправления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8925" y="1556792"/>
            <a:ext cx="8616950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schemeClr val="bg2"/>
                </a:solidFill>
                <a:latin typeface="Arial" charset="0"/>
              </a:rPr>
              <a:t>Учесть сроки перевода услуг в электронный вид в соответствии с Распоряжением №</a:t>
            </a:r>
            <a:r>
              <a:rPr lang="ru-RU" sz="2000" dirty="0" smtClean="0">
                <a:solidFill>
                  <a:schemeClr val="bg2"/>
                </a:solidFill>
                <a:latin typeface="Arial" charset="0"/>
              </a:rPr>
              <a:t>2415-р.</a:t>
            </a:r>
            <a:endParaRPr lang="ru-RU" sz="2000" dirty="0">
              <a:solidFill>
                <a:schemeClr val="bg2"/>
              </a:solidFill>
              <a:latin typeface="Arial" charset="0"/>
            </a:endParaRPr>
          </a:p>
          <a:p>
            <a:pPr marL="285750" lvl="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  <a:t>Проверить услуги на соответствие требованиям 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  <a:t>I-III </a:t>
            </a:r>
            <a:r>
              <a:rPr lang="ru-RU" sz="2000" dirty="0" smtClean="0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  <a:t>этапов в соответствии с методикой.</a:t>
            </a:r>
          </a:p>
          <a:p>
            <a:pPr marL="285750" lvl="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  <a:t>Организовать переадресацию с Единого портала на региональные порталы госуслуг, в случае, если такая переадресация отсутствует.</a:t>
            </a:r>
          </a:p>
          <a:p>
            <a:pPr marL="285750" lvl="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  <a:t>Убедиться в стабильности работы сервисов подачи электронных заявлений на Едином портале.</a:t>
            </a:r>
          </a:p>
          <a:p>
            <a:pPr marL="285750" lvl="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  <a:t>Протестировать функционал уведомления заявителей о текущих статусах рассмотрения заявлений, а также сроки рассмотрения заявлений, поступивших посредством Единого портала.</a:t>
            </a:r>
          </a:p>
          <a:p>
            <a:pPr marL="285750" lvl="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  <a:t>Сформировать и направить перечень замечаний по работе Единого портала в отношении опубликованных услуг в адрес Минкомсвязи России для их устранения.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8424" y="6381328"/>
            <a:ext cx="755576" cy="47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66819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487738" y="197768"/>
            <a:ext cx="54181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945" tIns="41473" rIns="82945" bIns="41473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5pPr>
            <a:lvl6pPr marL="414726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6pPr>
            <a:lvl7pPr marL="829452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7pPr>
            <a:lvl8pPr marL="1244178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8pPr>
            <a:lvl9pPr marL="1658904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685800" y="2809875"/>
            <a:ext cx="7772400" cy="1470025"/>
          </a:xfrm>
        </p:spPr>
        <p:txBody>
          <a:bodyPr/>
          <a:lstStyle/>
          <a:p>
            <a:pPr algn="ctr" eaLnBrk="1" hangingPunct="1"/>
            <a:r>
              <a:rPr lang="ru-RU" sz="1600" dirty="0" smtClean="0">
                <a:solidFill>
                  <a:schemeClr val="accent1"/>
                </a:solidFill>
                <a:latin typeface="Arial Cyr" charset="0"/>
                <a:cs typeface="Arial Cyr" charset="0"/>
              </a:rPr>
              <a:t>Методика и результаты мониторинга будут размещены </a:t>
            </a:r>
            <a:br>
              <a:rPr lang="ru-RU" sz="1600" dirty="0" smtClean="0">
                <a:solidFill>
                  <a:schemeClr val="accent1"/>
                </a:solidFill>
                <a:latin typeface="Arial Cyr" charset="0"/>
                <a:cs typeface="Arial Cyr" charset="0"/>
              </a:rPr>
            </a:br>
            <a:r>
              <a:rPr lang="ru-RU" sz="1600" dirty="0" smtClean="0">
                <a:solidFill>
                  <a:schemeClr val="accent1"/>
                </a:solidFill>
                <a:latin typeface="Arial Cyr" charset="0"/>
                <a:cs typeface="Arial Cyr" charset="0"/>
              </a:rPr>
              <a:t>на сайте Минэкономразвития в разделе «Электронное правительство»</a:t>
            </a:r>
            <a:br>
              <a:rPr lang="ru-RU" sz="1600" dirty="0" smtClean="0">
                <a:solidFill>
                  <a:schemeClr val="accent1"/>
                </a:solidFill>
                <a:latin typeface="Arial Cyr" charset="0"/>
                <a:cs typeface="Arial Cyr" charset="0"/>
              </a:rPr>
            </a:br>
            <a:r>
              <a:rPr lang="en-US" sz="1600" dirty="0" smtClean="0">
                <a:solidFill>
                  <a:schemeClr val="accent1"/>
                </a:solidFill>
                <a:latin typeface="Arial Cyr" charset="0"/>
                <a:cs typeface="Arial Cyr" charset="0"/>
                <a:hlinkClick r:id="rId2"/>
              </a:rPr>
              <a:t>http://www.economy.gov.ru</a:t>
            </a:r>
            <a:r>
              <a:rPr lang="ru-RU" sz="1600" dirty="0" smtClean="0">
                <a:solidFill>
                  <a:schemeClr val="accent1"/>
                </a:solidFill>
                <a:latin typeface="Arial Cyr" charset="0"/>
                <a:cs typeface="Arial Cyr" charset="0"/>
              </a:rPr>
              <a:t/>
            </a:r>
            <a:br>
              <a:rPr lang="ru-RU" sz="1600" dirty="0" smtClean="0">
                <a:solidFill>
                  <a:schemeClr val="accent1"/>
                </a:solidFill>
                <a:latin typeface="Arial Cyr" charset="0"/>
                <a:cs typeface="Arial Cyr" charset="0"/>
              </a:rPr>
            </a:br>
            <a:r>
              <a:rPr lang="ru-RU" sz="1600" dirty="0">
                <a:solidFill>
                  <a:schemeClr val="accent1"/>
                </a:solidFill>
                <a:latin typeface="Arial Cyr" charset="0"/>
                <a:cs typeface="Arial Cyr" charset="0"/>
              </a:rPr>
              <a:t/>
            </a:r>
            <a:br>
              <a:rPr lang="ru-RU" sz="1600" dirty="0">
                <a:solidFill>
                  <a:schemeClr val="accent1"/>
                </a:solidFill>
                <a:latin typeface="Arial Cyr" charset="0"/>
                <a:cs typeface="Arial Cyr" charset="0"/>
              </a:rPr>
            </a:br>
            <a:r>
              <a:rPr lang="ru-RU" sz="1600" dirty="0" smtClean="0">
                <a:solidFill>
                  <a:schemeClr val="accent1"/>
                </a:solidFill>
                <a:latin typeface="Arial Cyr" charset="0"/>
                <a:cs typeface="Arial Cyr" charset="0"/>
              </a:rPr>
              <a:t>А также разосланы по электронной почте.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8424" y="6381328"/>
            <a:ext cx="755576" cy="47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7888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487738" y="274638"/>
            <a:ext cx="54181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945" tIns="41473" rIns="82945" bIns="41473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5pPr>
            <a:lvl6pPr marL="414726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6pPr>
            <a:lvl7pPr marL="829452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7pPr>
            <a:lvl8pPr marL="1244178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8pPr>
            <a:lvl9pPr marL="1658904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Методика мониторинга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22238" y="1484785"/>
            <a:ext cx="8885237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Arial Cyr" pitchFamily="34" charset="0"/>
                <a:cs typeface="Arial Cyr" pitchFamily="34" charset="0"/>
              </a:rPr>
              <a:t>ИСХОДНЫЕ ДАННЫЕ ДЛЯ МОНИТОРИНГА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1400" dirty="0">
                <a:solidFill>
                  <a:schemeClr val="tx1"/>
                </a:solidFill>
                <a:latin typeface="Arial Cyr" pitchFamily="34" charset="0"/>
                <a:cs typeface="Arial Cyr" pitchFamily="34" charset="0"/>
              </a:rPr>
              <a:t>Требования законодательства к составу сведений об услугах, подлежащих размещению в Федеральном реестре и на Едином портале (Постановление №861) 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1400" dirty="0">
                <a:solidFill>
                  <a:schemeClr val="tx1"/>
                </a:solidFill>
                <a:latin typeface="Arial Cyr" pitchFamily="34" charset="0"/>
                <a:cs typeface="Arial Cyr" pitchFamily="34" charset="0"/>
              </a:rPr>
              <a:t>Законодательно обоснованные ожидания получателей услуг</a:t>
            </a:r>
            <a:endParaRPr lang="ru-RU" sz="1400" dirty="0"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2238" y="2459608"/>
            <a:ext cx="8885237" cy="897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Arial Cyr" pitchFamily="34" charset="0"/>
                <a:cs typeface="Arial Cyr" pitchFamily="34" charset="0"/>
              </a:rPr>
              <a:t>МЕТОДИКА МОНИТОРИНГА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1400" dirty="0">
                <a:solidFill>
                  <a:schemeClr val="tx1"/>
                </a:solidFill>
                <a:latin typeface="Arial Cyr" pitchFamily="34" charset="0"/>
                <a:cs typeface="Arial Cyr" pitchFamily="34" charset="0"/>
              </a:rPr>
              <a:t>Формирование перечня индикаторов, проверяющих соответствие требованиям законодательства и ожиданиям получателей услуг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1400" dirty="0">
                <a:solidFill>
                  <a:schemeClr val="tx1"/>
                </a:solidFill>
                <a:latin typeface="Arial Cyr" pitchFamily="34" charset="0"/>
                <a:cs typeface="Arial Cyr" pitchFamily="34" charset="0"/>
              </a:rPr>
              <a:t>Формирование методики оценки и оценка услуг на соответствие требованиям этапов</a:t>
            </a:r>
            <a:endParaRPr lang="ru-RU" sz="1400" dirty="0">
              <a:latin typeface="Arial Cyr" pitchFamily="34" charset="0"/>
              <a:cs typeface="Arial Cyr" pitchFamily="34" charset="0"/>
            </a:endParaRPr>
          </a:p>
        </p:txBody>
      </p:sp>
      <p:grpSp>
        <p:nvGrpSpPr>
          <p:cNvPr id="24" name="Group 49"/>
          <p:cNvGrpSpPr>
            <a:grpSpLocks/>
          </p:cNvGrpSpPr>
          <p:nvPr/>
        </p:nvGrpSpPr>
        <p:grpSpPr bwMode="auto">
          <a:xfrm>
            <a:off x="1819275" y="4078634"/>
            <a:ext cx="714375" cy="217734"/>
            <a:chOff x="1897" y="1389"/>
            <a:chExt cx="450" cy="273"/>
          </a:xfrm>
        </p:grpSpPr>
        <p:sp>
          <p:nvSpPr>
            <p:cNvPr id="25" name="Line 35"/>
            <p:cNvSpPr>
              <a:spLocks noChangeShapeType="1"/>
            </p:cNvSpPr>
            <p:nvPr/>
          </p:nvSpPr>
          <p:spPr bwMode="auto">
            <a:xfrm flipV="1">
              <a:off x="1897" y="1661"/>
              <a:ext cx="450" cy="1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" name="Line 36"/>
            <p:cNvSpPr>
              <a:spLocks noChangeShapeType="1"/>
            </p:cNvSpPr>
            <p:nvPr/>
          </p:nvSpPr>
          <p:spPr bwMode="auto">
            <a:xfrm rot="5400000">
              <a:off x="2206" y="1525"/>
              <a:ext cx="272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7" name="Line 39"/>
            <p:cNvSpPr>
              <a:spLocks noChangeShapeType="1"/>
            </p:cNvSpPr>
            <p:nvPr/>
          </p:nvSpPr>
          <p:spPr bwMode="auto">
            <a:xfrm rot="5400000">
              <a:off x="1808" y="1547"/>
              <a:ext cx="227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8" name="Line 41"/>
            <p:cNvSpPr>
              <a:spLocks noChangeShapeType="1"/>
            </p:cNvSpPr>
            <p:nvPr/>
          </p:nvSpPr>
          <p:spPr bwMode="auto">
            <a:xfrm rot="5400000">
              <a:off x="1987" y="1525"/>
              <a:ext cx="272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1690787" y="3934172"/>
            <a:ext cx="288925" cy="2889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rIns="36000" anchor="ctr"/>
          <a:lstStyle/>
          <a:p>
            <a:r>
              <a:rPr lang="ru-RU" sz="1200" dirty="0">
                <a:solidFill>
                  <a:schemeClr val="bg1"/>
                </a:solidFill>
              </a:rPr>
              <a:t>1/0</a:t>
            </a:r>
          </a:p>
        </p:txBody>
      </p:sp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2411413" y="3934172"/>
            <a:ext cx="288925" cy="2889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31" name="Rectangle 20"/>
          <p:cNvSpPr>
            <a:spLocks noChangeArrowheads="1"/>
          </p:cNvSpPr>
          <p:nvPr/>
        </p:nvSpPr>
        <p:spPr bwMode="auto">
          <a:xfrm>
            <a:off x="2051050" y="3923059"/>
            <a:ext cx="288925" cy="2889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400">
              <a:solidFill>
                <a:schemeClr val="bg1"/>
              </a:solidFill>
            </a:endParaRPr>
          </a:p>
        </p:txBody>
      </p:sp>
      <p:grpSp>
        <p:nvGrpSpPr>
          <p:cNvPr id="32" name="Group 58"/>
          <p:cNvGrpSpPr>
            <a:grpSpLocks/>
          </p:cNvGrpSpPr>
          <p:nvPr/>
        </p:nvGrpSpPr>
        <p:grpSpPr bwMode="auto">
          <a:xfrm>
            <a:off x="3019425" y="4078634"/>
            <a:ext cx="714375" cy="217734"/>
            <a:chOff x="1897" y="1389"/>
            <a:chExt cx="450" cy="273"/>
          </a:xfrm>
        </p:grpSpPr>
        <p:sp>
          <p:nvSpPr>
            <p:cNvPr id="33" name="Line 59"/>
            <p:cNvSpPr>
              <a:spLocks noChangeShapeType="1"/>
            </p:cNvSpPr>
            <p:nvPr/>
          </p:nvSpPr>
          <p:spPr bwMode="auto">
            <a:xfrm flipV="1">
              <a:off x="1897" y="1661"/>
              <a:ext cx="450" cy="1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4" name="Line 60"/>
            <p:cNvSpPr>
              <a:spLocks noChangeShapeType="1"/>
            </p:cNvSpPr>
            <p:nvPr/>
          </p:nvSpPr>
          <p:spPr bwMode="auto">
            <a:xfrm rot="5400000">
              <a:off x="2206" y="1525"/>
              <a:ext cx="272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5" name="Line 61"/>
            <p:cNvSpPr>
              <a:spLocks noChangeShapeType="1"/>
            </p:cNvSpPr>
            <p:nvPr/>
          </p:nvSpPr>
          <p:spPr bwMode="auto">
            <a:xfrm rot="5400000">
              <a:off x="1808" y="1547"/>
              <a:ext cx="227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6" name="Line 62"/>
            <p:cNvSpPr>
              <a:spLocks noChangeShapeType="1"/>
            </p:cNvSpPr>
            <p:nvPr/>
          </p:nvSpPr>
          <p:spPr bwMode="auto">
            <a:xfrm rot="5400000">
              <a:off x="1987" y="1525"/>
              <a:ext cx="272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37" name="Rectangle 63"/>
          <p:cNvSpPr>
            <a:spLocks noChangeArrowheads="1"/>
          </p:cNvSpPr>
          <p:nvPr/>
        </p:nvSpPr>
        <p:spPr bwMode="auto">
          <a:xfrm>
            <a:off x="2890838" y="3934172"/>
            <a:ext cx="288925" cy="2889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38" name="Rectangle 64"/>
          <p:cNvSpPr>
            <a:spLocks noChangeArrowheads="1"/>
          </p:cNvSpPr>
          <p:nvPr/>
        </p:nvSpPr>
        <p:spPr bwMode="auto">
          <a:xfrm>
            <a:off x="3611563" y="3934172"/>
            <a:ext cx="288925" cy="2889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39" name="Rectangle 65"/>
          <p:cNvSpPr>
            <a:spLocks noChangeArrowheads="1"/>
          </p:cNvSpPr>
          <p:nvPr/>
        </p:nvSpPr>
        <p:spPr bwMode="auto">
          <a:xfrm>
            <a:off x="3251200" y="3934172"/>
            <a:ext cx="288925" cy="2889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grpSp>
        <p:nvGrpSpPr>
          <p:cNvPr id="40" name="Group 66"/>
          <p:cNvGrpSpPr>
            <a:grpSpLocks/>
          </p:cNvGrpSpPr>
          <p:nvPr/>
        </p:nvGrpSpPr>
        <p:grpSpPr bwMode="auto">
          <a:xfrm>
            <a:off x="4243388" y="4078634"/>
            <a:ext cx="714375" cy="217734"/>
            <a:chOff x="1897" y="1389"/>
            <a:chExt cx="450" cy="273"/>
          </a:xfrm>
        </p:grpSpPr>
        <p:sp>
          <p:nvSpPr>
            <p:cNvPr id="41" name="Line 67"/>
            <p:cNvSpPr>
              <a:spLocks noChangeShapeType="1"/>
            </p:cNvSpPr>
            <p:nvPr/>
          </p:nvSpPr>
          <p:spPr bwMode="auto">
            <a:xfrm flipV="1">
              <a:off x="1897" y="1661"/>
              <a:ext cx="450" cy="1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2" name="Line 68"/>
            <p:cNvSpPr>
              <a:spLocks noChangeShapeType="1"/>
            </p:cNvSpPr>
            <p:nvPr/>
          </p:nvSpPr>
          <p:spPr bwMode="auto">
            <a:xfrm rot="5400000">
              <a:off x="2206" y="1525"/>
              <a:ext cx="272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3" name="Line 69"/>
            <p:cNvSpPr>
              <a:spLocks noChangeShapeType="1"/>
            </p:cNvSpPr>
            <p:nvPr/>
          </p:nvSpPr>
          <p:spPr bwMode="auto">
            <a:xfrm rot="5400000">
              <a:off x="1788" y="1547"/>
              <a:ext cx="227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4" name="Line 70"/>
            <p:cNvSpPr>
              <a:spLocks noChangeShapeType="1"/>
            </p:cNvSpPr>
            <p:nvPr/>
          </p:nvSpPr>
          <p:spPr bwMode="auto">
            <a:xfrm rot="5400000">
              <a:off x="1987" y="1525"/>
              <a:ext cx="272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45" name="Rectangle 71"/>
          <p:cNvSpPr>
            <a:spLocks noChangeArrowheads="1"/>
          </p:cNvSpPr>
          <p:nvPr/>
        </p:nvSpPr>
        <p:spPr bwMode="auto">
          <a:xfrm>
            <a:off x="4114800" y="3934172"/>
            <a:ext cx="288925" cy="2889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6" name="Rectangle 72"/>
          <p:cNvSpPr>
            <a:spLocks noChangeArrowheads="1"/>
          </p:cNvSpPr>
          <p:nvPr/>
        </p:nvSpPr>
        <p:spPr bwMode="auto">
          <a:xfrm>
            <a:off x="4835525" y="3934172"/>
            <a:ext cx="288925" cy="2889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7" name="Rectangle 73"/>
          <p:cNvSpPr>
            <a:spLocks noChangeArrowheads="1"/>
          </p:cNvSpPr>
          <p:nvPr/>
        </p:nvSpPr>
        <p:spPr bwMode="auto">
          <a:xfrm>
            <a:off x="4475163" y="3934172"/>
            <a:ext cx="288925" cy="2889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grpSp>
        <p:nvGrpSpPr>
          <p:cNvPr id="48" name="Group 74"/>
          <p:cNvGrpSpPr>
            <a:grpSpLocks/>
          </p:cNvGrpSpPr>
          <p:nvPr/>
        </p:nvGrpSpPr>
        <p:grpSpPr bwMode="auto">
          <a:xfrm>
            <a:off x="5467350" y="4078634"/>
            <a:ext cx="714375" cy="217734"/>
            <a:chOff x="1897" y="1389"/>
            <a:chExt cx="450" cy="273"/>
          </a:xfrm>
        </p:grpSpPr>
        <p:sp>
          <p:nvSpPr>
            <p:cNvPr id="49" name="Line 75"/>
            <p:cNvSpPr>
              <a:spLocks noChangeShapeType="1"/>
            </p:cNvSpPr>
            <p:nvPr/>
          </p:nvSpPr>
          <p:spPr bwMode="auto">
            <a:xfrm flipV="1">
              <a:off x="1897" y="1661"/>
              <a:ext cx="450" cy="1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0" name="Line 76"/>
            <p:cNvSpPr>
              <a:spLocks noChangeShapeType="1"/>
            </p:cNvSpPr>
            <p:nvPr/>
          </p:nvSpPr>
          <p:spPr bwMode="auto">
            <a:xfrm rot="5400000">
              <a:off x="2206" y="1525"/>
              <a:ext cx="272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1" name="Line 77"/>
            <p:cNvSpPr>
              <a:spLocks noChangeShapeType="1"/>
            </p:cNvSpPr>
            <p:nvPr/>
          </p:nvSpPr>
          <p:spPr bwMode="auto">
            <a:xfrm rot="5400000">
              <a:off x="1808" y="1547"/>
              <a:ext cx="227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2" name="Line 78"/>
            <p:cNvSpPr>
              <a:spLocks noChangeShapeType="1"/>
            </p:cNvSpPr>
            <p:nvPr/>
          </p:nvSpPr>
          <p:spPr bwMode="auto">
            <a:xfrm rot="5400000">
              <a:off x="1987" y="1525"/>
              <a:ext cx="272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53" name="Rectangle 79"/>
          <p:cNvSpPr>
            <a:spLocks noChangeArrowheads="1"/>
          </p:cNvSpPr>
          <p:nvPr/>
        </p:nvSpPr>
        <p:spPr bwMode="auto">
          <a:xfrm>
            <a:off x="5338763" y="3934172"/>
            <a:ext cx="288925" cy="2889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54" name="Rectangle 80"/>
          <p:cNvSpPr>
            <a:spLocks noChangeArrowheads="1"/>
          </p:cNvSpPr>
          <p:nvPr/>
        </p:nvSpPr>
        <p:spPr bwMode="auto">
          <a:xfrm>
            <a:off x="6059488" y="3934172"/>
            <a:ext cx="288925" cy="2889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55" name="Rectangle 81"/>
          <p:cNvSpPr>
            <a:spLocks noChangeArrowheads="1"/>
          </p:cNvSpPr>
          <p:nvPr/>
        </p:nvSpPr>
        <p:spPr bwMode="auto">
          <a:xfrm>
            <a:off x="5699125" y="3934172"/>
            <a:ext cx="288925" cy="2889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grpSp>
        <p:nvGrpSpPr>
          <p:cNvPr id="56" name="Group 82"/>
          <p:cNvGrpSpPr>
            <a:grpSpLocks/>
          </p:cNvGrpSpPr>
          <p:nvPr/>
        </p:nvGrpSpPr>
        <p:grpSpPr bwMode="auto">
          <a:xfrm>
            <a:off x="6692900" y="4078634"/>
            <a:ext cx="714375" cy="217734"/>
            <a:chOff x="1897" y="1389"/>
            <a:chExt cx="450" cy="273"/>
          </a:xfrm>
        </p:grpSpPr>
        <p:sp>
          <p:nvSpPr>
            <p:cNvPr id="57" name="Line 83"/>
            <p:cNvSpPr>
              <a:spLocks noChangeShapeType="1"/>
            </p:cNvSpPr>
            <p:nvPr/>
          </p:nvSpPr>
          <p:spPr bwMode="auto">
            <a:xfrm flipV="1">
              <a:off x="1897" y="1661"/>
              <a:ext cx="450" cy="1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8" name="Line 84"/>
            <p:cNvSpPr>
              <a:spLocks noChangeShapeType="1"/>
            </p:cNvSpPr>
            <p:nvPr/>
          </p:nvSpPr>
          <p:spPr bwMode="auto">
            <a:xfrm rot="5400000">
              <a:off x="2206" y="1525"/>
              <a:ext cx="272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9" name="Line 85"/>
            <p:cNvSpPr>
              <a:spLocks noChangeShapeType="1"/>
            </p:cNvSpPr>
            <p:nvPr/>
          </p:nvSpPr>
          <p:spPr bwMode="auto">
            <a:xfrm rot="5400000">
              <a:off x="1808" y="1547"/>
              <a:ext cx="227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0" name="Line 86"/>
            <p:cNvSpPr>
              <a:spLocks noChangeShapeType="1"/>
            </p:cNvSpPr>
            <p:nvPr/>
          </p:nvSpPr>
          <p:spPr bwMode="auto">
            <a:xfrm rot="5400000">
              <a:off x="1987" y="1525"/>
              <a:ext cx="272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61" name="Rectangle 87"/>
          <p:cNvSpPr>
            <a:spLocks noChangeArrowheads="1"/>
          </p:cNvSpPr>
          <p:nvPr/>
        </p:nvSpPr>
        <p:spPr bwMode="auto">
          <a:xfrm>
            <a:off x="6564313" y="3934172"/>
            <a:ext cx="288925" cy="2889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2" name="Rectangle 88"/>
          <p:cNvSpPr>
            <a:spLocks noChangeArrowheads="1"/>
          </p:cNvSpPr>
          <p:nvPr/>
        </p:nvSpPr>
        <p:spPr bwMode="auto">
          <a:xfrm>
            <a:off x="7285038" y="3934172"/>
            <a:ext cx="288925" cy="2889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3" name="Rectangle 89"/>
          <p:cNvSpPr>
            <a:spLocks noChangeArrowheads="1"/>
          </p:cNvSpPr>
          <p:nvPr/>
        </p:nvSpPr>
        <p:spPr bwMode="auto">
          <a:xfrm>
            <a:off x="6924675" y="3934172"/>
            <a:ext cx="288925" cy="2889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1608138" y="4437112"/>
            <a:ext cx="11906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  <a:buClr>
                <a:srgbClr val="C00000"/>
              </a:buClr>
            </a:pPr>
            <a:r>
              <a:rPr lang="ru-RU" sz="120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Показатель соответствия по </a:t>
            </a:r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 </a:t>
            </a:r>
            <a:r>
              <a:rPr lang="ru-RU" sz="120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этапу</a:t>
            </a:r>
          </a:p>
        </p:txBody>
      </p:sp>
      <p:sp>
        <p:nvSpPr>
          <p:cNvPr id="65" name="Rectangle 3"/>
          <p:cNvSpPr txBox="1">
            <a:spLocks noChangeArrowheads="1"/>
          </p:cNvSpPr>
          <p:nvPr/>
        </p:nvSpPr>
        <p:spPr bwMode="auto">
          <a:xfrm>
            <a:off x="2794000" y="4437112"/>
            <a:ext cx="12128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  <a:buClr>
                <a:srgbClr val="C00000"/>
              </a:buClr>
            </a:pPr>
            <a:r>
              <a:rPr lang="ru-RU" sz="120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Показатель соответствия по </a:t>
            </a:r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II </a:t>
            </a:r>
            <a:r>
              <a:rPr lang="ru-RU" sz="120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этапу</a:t>
            </a:r>
          </a:p>
        </p:txBody>
      </p:sp>
      <p:sp>
        <p:nvSpPr>
          <p:cNvPr id="66" name="Rectangle 3"/>
          <p:cNvSpPr txBox="1">
            <a:spLocks noChangeArrowheads="1"/>
          </p:cNvSpPr>
          <p:nvPr/>
        </p:nvSpPr>
        <p:spPr bwMode="auto">
          <a:xfrm>
            <a:off x="3989388" y="4437112"/>
            <a:ext cx="12731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  <a:buClr>
                <a:srgbClr val="C00000"/>
              </a:buClr>
            </a:pPr>
            <a:r>
              <a:rPr lang="ru-RU" sz="120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Показатель соответствия по </a:t>
            </a:r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III </a:t>
            </a:r>
            <a:r>
              <a:rPr lang="ru-RU" sz="120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этапу</a:t>
            </a:r>
          </a:p>
        </p:txBody>
      </p:sp>
      <p:sp>
        <p:nvSpPr>
          <p:cNvPr id="67" name="Rectangle 3"/>
          <p:cNvSpPr txBox="1">
            <a:spLocks noChangeArrowheads="1"/>
          </p:cNvSpPr>
          <p:nvPr/>
        </p:nvSpPr>
        <p:spPr bwMode="auto">
          <a:xfrm>
            <a:off x="5213350" y="4437112"/>
            <a:ext cx="12731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  <a:buClr>
                <a:srgbClr val="C00000"/>
              </a:buClr>
            </a:pPr>
            <a:r>
              <a:rPr lang="ru-RU" sz="120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Показатель соответствия по </a:t>
            </a:r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IV </a:t>
            </a:r>
            <a:r>
              <a:rPr lang="ru-RU" sz="120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этапу</a:t>
            </a:r>
          </a:p>
        </p:txBody>
      </p:sp>
      <p:sp>
        <p:nvSpPr>
          <p:cNvPr id="68" name="Rectangle 3"/>
          <p:cNvSpPr txBox="1">
            <a:spLocks noChangeArrowheads="1"/>
          </p:cNvSpPr>
          <p:nvPr/>
        </p:nvSpPr>
        <p:spPr bwMode="auto">
          <a:xfrm>
            <a:off x="6446838" y="4437112"/>
            <a:ext cx="12541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  <a:buClr>
                <a:srgbClr val="C00000"/>
              </a:buClr>
            </a:pP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Показатель соответствия по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этапу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151063" y="5085531"/>
            <a:ext cx="4895850" cy="143669"/>
            <a:chOff x="2151063" y="4868416"/>
            <a:chExt cx="4895850" cy="288925"/>
          </a:xfrm>
        </p:grpSpPr>
        <p:sp>
          <p:nvSpPr>
            <p:cNvPr id="69" name="Line 96"/>
            <p:cNvSpPr>
              <a:spLocks noChangeShapeType="1"/>
            </p:cNvSpPr>
            <p:nvPr/>
          </p:nvSpPr>
          <p:spPr bwMode="auto">
            <a:xfrm flipV="1">
              <a:off x="2151063" y="5155754"/>
              <a:ext cx="4895850" cy="1587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tx1">
                    <a:lumMod val="50000"/>
                  </a:schemeClr>
                </a:solidFill>
                <a:cs typeface="+mn-cs"/>
              </a:endParaRPr>
            </a:p>
          </p:txBody>
        </p:sp>
        <p:sp>
          <p:nvSpPr>
            <p:cNvPr id="70" name="Line 97"/>
            <p:cNvSpPr>
              <a:spLocks noChangeShapeType="1"/>
            </p:cNvSpPr>
            <p:nvPr/>
          </p:nvSpPr>
          <p:spPr bwMode="auto">
            <a:xfrm rot="5400000">
              <a:off x="6903244" y="5012085"/>
              <a:ext cx="28733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tx1">
                    <a:lumMod val="50000"/>
                  </a:schemeClr>
                </a:solidFill>
                <a:cs typeface="+mn-cs"/>
              </a:endParaRPr>
            </a:p>
          </p:txBody>
        </p:sp>
        <p:sp>
          <p:nvSpPr>
            <p:cNvPr id="71" name="Line 98"/>
            <p:cNvSpPr>
              <a:spLocks noChangeShapeType="1"/>
            </p:cNvSpPr>
            <p:nvPr/>
          </p:nvSpPr>
          <p:spPr bwMode="auto">
            <a:xfrm rot="5400000">
              <a:off x="2007394" y="5012085"/>
              <a:ext cx="28733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tx1">
                    <a:lumMod val="50000"/>
                  </a:schemeClr>
                </a:solidFill>
                <a:cs typeface="+mn-cs"/>
              </a:endParaRPr>
            </a:p>
          </p:txBody>
        </p:sp>
        <p:sp>
          <p:nvSpPr>
            <p:cNvPr id="72" name="Line 99"/>
            <p:cNvSpPr>
              <a:spLocks noChangeShapeType="1"/>
            </p:cNvSpPr>
            <p:nvPr/>
          </p:nvSpPr>
          <p:spPr bwMode="auto">
            <a:xfrm rot="5400000">
              <a:off x="4466431" y="5012085"/>
              <a:ext cx="28733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tx1">
                    <a:lumMod val="50000"/>
                  </a:schemeClr>
                </a:solidFill>
                <a:cs typeface="+mn-cs"/>
              </a:endParaRPr>
            </a:p>
          </p:txBody>
        </p:sp>
        <p:sp>
          <p:nvSpPr>
            <p:cNvPr id="73" name="Line 100"/>
            <p:cNvSpPr>
              <a:spLocks noChangeShapeType="1"/>
            </p:cNvSpPr>
            <p:nvPr/>
          </p:nvSpPr>
          <p:spPr bwMode="auto">
            <a:xfrm rot="5400000">
              <a:off x="3204369" y="5012085"/>
              <a:ext cx="28733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tx1">
                    <a:lumMod val="50000"/>
                  </a:schemeClr>
                </a:solidFill>
                <a:cs typeface="+mn-cs"/>
              </a:endParaRPr>
            </a:p>
          </p:txBody>
        </p:sp>
        <p:sp>
          <p:nvSpPr>
            <p:cNvPr id="74" name="Line 103"/>
            <p:cNvSpPr>
              <a:spLocks noChangeShapeType="1"/>
            </p:cNvSpPr>
            <p:nvPr/>
          </p:nvSpPr>
          <p:spPr bwMode="auto">
            <a:xfrm rot="5400000">
              <a:off x="5691981" y="5012085"/>
              <a:ext cx="28733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tx1">
                    <a:lumMod val="50000"/>
                  </a:schemeClr>
                </a:solidFill>
                <a:cs typeface="+mn-cs"/>
              </a:endParaRPr>
            </a:p>
          </p:txBody>
        </p:sp>
      </p:grpSp>
      <p:sp>
        <p:nvSpPr>
          <p:cNvPr id="75" name="Rectangle 3"/>
          <p:cNvSpPr txBox="1">
            <a:spLocks noChangeArrowheads="1"/>
          </p:cNvSpPr>
          <p:nvPr/>
        </p:nvSpPr>
        <p:spPr bwMode="auto">
          <a:xfrm>
            <a:off x="1819275" y="5301208"/>
            <a:ext cx="59499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  <a:buClr>
                <a:srgbClr val="C00000"/>
              </a:buClr>
            </a:pPr>
            <a:r>
              <a:rPr lang="ru-RU" sz="1200" b="1" dirty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Интегральный показатель соответствия</a:t>
            </a:r>
          </a:p>
        </p:txBody>
      </p:sp>
      <p:sp>
        <p:nvSpPr>
          <p:cNvPr id="76" name="Rectangle 12"/>
          <p:cNvSpPr>
            <a:spLocks noChangeArrowheads="1"/>
          </p:cNvSpPr>
          <p:nvPr/>
        </p:nvSpPr>
        <p:spPr bwMode="auto">
          <a:xfrm>
            <a:off x="2049463" y="3932584"/>
            <a:ext cx="288925" cy="2889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rIns="36000" anchor="ctr"/>
          <a:lstStyle/>
          <a:p>
            <a:r>
              <a:rPr lang="ru-RU" sz="1200">
                <a:solidFill>
                  <a:schemeClr val="bg1"/>
                </a:solidFill>
              </a:rPr>
              <a:t>1/0</a:t>
            </a:r>
          </a:p>
        </p:txBody>
      </p:sp>
      <p:sp>
        <p:nvSpPr>
          <p:cNvPr id="77" name="Rectangle 12"/>
          <p:cNvSpPr>
            <a:spLocks noChangeArrowheads="1"/>
          </p:cNvSpPr>
          <p:nvPr/>
        </p:nvSpPr>
        <p:spPr bwMode="auto">
          <a:xfrm>
            <a:off x="2393950" y="3929409"/>
            <a:ext cx="288925" cy="2889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rIns="36000" anchor="ctr"/>
          <a:lstStyle/>
          <a:p>
            <a:r>
              <a:rPr lang="ru-RU" sz="1200">
                <a:solidFill>
                  <a:schemeClr val="bg1"/>
                </a:solidFill>
              </a:rPr>
              <a:t>1/0</a:t>
            </a:r>
          </a:p>
        </p:txBody>
      </p:sp>
      <p:sp>
        <p:nvSpPr>
          <p:cNvPr id="78" name="Rectangle 12"/>
          <p:cNvSpPr>
            <a:spLocks noChangeArrowheads="1"/>
          </p:cNvSpPr>
          <p:nvPr/>
        </p:nvSpPr>
        <p:spPr bwMode="auto">
          <a:xfrm>
            <a:off x="2881313" y="3915122"/>
            <a:ext cx="288925" cy="2889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rIns="36000" anchor="ctr"/>
          <a:lstStyle/>
          <a:p>
            <a:r>
              <a:rPr lang="ru-RU" sz="1200">
                <a:solidFill>
                  <a:schemeClr val="bg1"/>
                </a:solidFill>
              </a:rPr>
              <a:t>1/0</a:t>
            </a:r>
          </a:p>
        </p:txBody>
      </p:sp>
      <p:sp>
        <p:nvSpPr>
          <p:cNvPr id="79" name="Rectangle 12"/>
          <p:cNvSpPr>
            <a:spLocks noChangeArrowheads="1"/>
          </p:cNvSpPr>
          <p:nvPr/>
        </p:nvSpPr>
        <p:spPr bwMode="auto">
          <a:xfrm>
            <a:off x="3252788" y="3926234"/>
            <a:ext cx="288925" cy="2889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rIns="36000" anchor="ctr"/>
          <a:lstStyle/>
          <a:p>
            <a:r>
              <a:rPr lang="ru-RU" sz="1200">
                <a:solidFill>
                  <a:schemeClr val="bg1"/>
                </a:solidFill>
              </a:rPr>
              <a:t>1/0</a:t>
            </a:r>
          </a:p>
        </p:txBody>
      </p:sp>
      <p:sp>
        <p:nvSpPr>
          <p:cNvPr id="80" name="Rectangle 12"/>
          <p:cNvSpPr>
            <a:spLocks noChangeArrowheads="1"/>
          </p:cNvSpPr>
          <p:nvPr/>
        </p:nvSpPr>
        <p:spPr bwMode="auto">
          <a:xfrm>
            <a:off x="3598863" y="3935759"/>
            <a:ext cx="288925" cy="2889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rIns="36000" anchor="ctr"/>
          <a:lstStyle/>
          <a:p>
            <a:r>
              <a:rPr lang="ru-RU" sz="1200">
                <a:solidFill>
                  <a:schemeClr val="bg1"/>
                </a:solidFill>
              </a:rPr>
              <a:t>1/0</a:t>
            </a:r>
          </a:p>
        </p:txBody>
      </p:sp>
      <p:sp>
        <p:nvSpPr>
          <p:cNvPr id="81" name="Rectangle 12"/>
          <p:cNvSpPr>
            <a:spLocks noChangeArrowheads="1"/>
          </p:cNvSpPr>
          <p:nvPr/>
        </p:nvSpPr>
        <p:spPr bwMode="auto">
          <a:xfrm>
            <a:off x="4111625" y="3946872"/>
            <a:ext cx="288925" cy="2889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rIns="36000" anchor="ctr"/>
          <a:lstStyle/>
          <a:p>
            <a:r>
              <a:rPr lang="ru-RU" sz="1200">
                <a:solidFill>
                  <a:schemeClr val="bg1"/>
                </a:solidFill>
              </a:rPr>
              <a:t>1/0</a:t>
            </a:r>
          </a:p>
        </p:txBody>
      </p:sp>
      <p:sp>
        <p:nvSpPr>
          <p:cNvPr id="82" name="Rectangle 12"/>
          <p:cNvSpPr>
            <a:spLocks noChangeArrowheads="1"/>
          </p:cNvSpPr>
          <p:nvPr/>
        </p:nvSpPr>
        <p:spPr bwMode="auto">
          <a:xfrm>
            <a:off x="4483100" y="3945284"/>
            <a:ext cx="288925" cy="2889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rIns="36000" anchor="ctr"/>
          <a:lstStyle/>
          <a:p>
            <a:r>
              <a:rPr lang="ru-RU" sz="1200">
                <a:solidFill>
                  <a:schemeClr val="bg1"/>
                </a:solidFill>
              </a:rPr>
              <a:t>1/0</a:t>
            </a:r>
          </a:p>
        </p:txBody>
      </p:sp>
      <p:sp>
        <p:nvSpPr>
          <p:cNvPr id="83" name="Rectangle 12"/>
          <p:cNvSpPr>
            <a:spLocks noChangeArrowheads="1"/>
          </p:cNvSpPr>
          <p:nvPr/>
        </p:nvSpPr>
        <p:spPr bwMode="auto">
          <a:xfrm>
            <a:off x="4829175" y="3942109"/>
            <a:ext cx="288925" cy="2889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rIns="36000" anchor="ctr"/>
          <a:lstStyle/>
          <a:p>
            <a:r>
              <a:rPr lang="ru-RU" sz="1200">
                <a:solidFill>
                  <a:schemeClr val="bg1"/>
                </a:solidFill>
              </a:rPr>
              <a:t>1/0</a:t>
            </a:r>
          </a:p>
        </p:txBody>
      </p:sp>
      <p:sp>
        <p:nvSpPr>
          <p:cNvPr id="84" name="Rectangle 12"/>
          <p:cNvSpPr>
            <a:spLocks noChangeArrowheads="1"/>
          </p:cNvSpPr>
          <p:nvPr/>
        </p:nvSpPr>
        <p:spPr bwMode="auto">
          <a:xfrm>
            <a:off x="5329238" y="3940522"/>
            <a:ext cx="288925" cy="2889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rIns="36000" anchor="ctr"/>
          <a:lstStyle/>
          <a:p>
            <a:r>
              <a:rPr lang="ru-RU" sz="1200">
                <a:solidFill>
                  <a:schemeClr val="bg1"/>
                </a:solidFill>
              </a:rPr>
              <a:t>1/0</a:t>
            </a:r>
          </a:p>
        </p:txBody>
      </p:sp>
      <p:sp>
        <p:nvSpPr>
          <p:cNvPr id="85" name="Rectangle 12"/>
          <p:cNvSpPr>
            <a:spLocks noChangeArrowheads="1"/>
          </p:cNvSpPr>
          <p:nvPr/>
        </p:nvSpPr>
        <p:spPr bwMode="auto">
          <a:xfrm>
            <a:off x="5700713" y="3938934"/>
            <a:ext cx="288925" cy="2889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rIns="36000" anchor="ctr"/>
          <a:lstStyle/>
          <a:p>
            <a:r>
              <a:rPr lang="ru-RU" sz="1200">
                <a:solidFill>
                  <a:schemeClr val="bg1"/>
                </a:solidFill>
              </a:rPr>
              <a:t>1/0</a:t>
            </a:r>
          </a:p>
        </p:txBody>
      </p:sp>
      <p:sp>
        <p:nvSpPr>
          <p:cNvPr id="86" name="Rectangle 12"/>
          <p:cNvSpPr>
            <a:spLocks noChangeArrowheads="1"/>
          </p:cNvSpPr>
          <p:nvPr/>
        </p:nvSpPr>
        <p:spPr bwMode="auto">
          <a:xfrm>
            <a:off x="6059488" y="3935759"/>
            <a:ext cx="288925" cy="2889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rIns="36000" anchor="ctr"/>
          <a:lstStyle/>
          <a:p>
            <a:r>
              <a:rPr lang="ru-RU" sz="1200">
                <a:solidFill>
                  <a:schemeClr val="bg1"/>
                </a:solidFill>
              </a:rPr>
              <a:t>1/0</a:t>
            </a:r>
          </a:p>
        </p:txBody>
      </p:sp>
      <p:sp>
        <p:nvSpPr>
          <p:cNvPr id="87" name="Rectangle 12"/>
          <p:cNvSpPr>
            <a:spLocks noChangeArrowheads="1"/>
          </p:cNvSpPr>
          <p:nvPr/>
        </p:nvSpPr>
        <p:spPr bwMode="auto">
          <a:xfrm>
            <a:off x="6567488" y="3934172"/>
            <a:ext cx="288925" cy="2889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rIns="36000" anchor="ctr"/>
          <a:lstStyle/>
          <a:p>
            <a:r>
              <a:rPr lang="ru-RU" sz="1200">
                <a:solidFill>
                  <a:schemeClr val="bg1"/>
                </a:solidFill>
              </a:rPr>
              <a:t>1/0</a:t>
            </a:r>
          </a:p>
        </p:txBody>
      </p:sp>
      <p:sp>
        <p:nvSpPr>
          <p:cNvPr id="88" name="Rectangle 12"/>
          <p:cNvSpPr>
            <a:spLocks noChangeArrowheads="1"/>
          </p:cNvSpPr>
          <p:nvPr/>
        </p:nvSpPr>
        <p:spPr bwMode="auto">
          <a:xfrm>
            <a:off x="6926263" y="3945284"/>
            <a:ext cx="288925" cy="2889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rIns="36000" anchor="ctr"/>
          <a:lstStyle/>
          <a:p>
            <a:r>
              <a:rPr lang="ru-RU" sz="1200">
                <a:solidFill>
                  <a:schemeClr val="bg1"/>
                </a:solidFill>
              </a:rPr>
              <a:t>1/0</a:t>
            </a:r>
          </a:p>
        </p:txBody>
      </p:sp>
      <p:sp>
        <p:nvSpPr>
          <p:cNvPr id="89" name="Rectangle 12"/>
          <p:cNvSpPr>
            <a:spLocks noChangeArrowheads="1"/>
          </p:cNvSpPr>
          <p:nvPr/>
        </p:nvSpPr>
        <p:spPr bwMode="auto">
          <a:xfrm>
            <a:off x="7296150" y="3942109"/>
            <a:ext cx="288925" cy="2889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rIns="36000" anchor="ctr"/>
          <a:lstStyle/>
          <a:p>
            <a:r>
              <a:rPr lang="ru-RU" sz="1200">
                <a:solidFill>
                  <a:schemeClr val="bg1"/>
                </a:solidFill>
              </a:rPr>
              <a:t>1/0</a:t>
            </a:r>
          </a:p>
        </p:txBody>
      </p:sp>
      <p:grpSp>
        <p:nvGrpSpPr>
          <p:cNvPr id="90" name="Группа 4"/>
          <p:cNvGrpSpPr>
            <a:grpSpLocks/>
          </p:cNvGrpSpPr>
          <p:nvPr/>
        </p:nvGrpSpPr>
        <p:grpSpPr bwMode="auto">
          <a:xfrm>
            <a:off x="1849438" y="4192604"/>
            <a:ext cx="369887" cy="100492"/>
            <a:chOff x="1876981" y="4194840"/>
            <a:chExt cx="369332" cy="199202"/>
          </a:xfrm>
        </p:grpSpPr>
        <p:sp>
          <p:nvSpPr>
            <p:cNvPr id="91" name="Прямоугольник 90"/>
            <p:cNvSpPr/>
            <p:nvPr/>
          </p:nvSpPr>
          <p:spPr>
            <a:xfrm>
              <a:off x="2010131" y="4232783"/>
              <a:ext cx="77670" cy="161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2" name="TextBox 91"/>
            <p:cNvSpPr txBox="1"/>
            <p:nvPr/>
          </p:nvSpPr>
          <p:spPr>
            <a:xfrm rot="5400000">
              <a:off x="1962046" y="4109775"/>
              <a:ext cx="199202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cs typeface="+mn-cs"/>
                </a:rPr>
                <a:t>~</a:t>
              </a:r>
              <a:endParaRPr lang="ru-RU" dirty="0">
                <a:solidFill>
                  <a:schemeClr val="accent1">
                    <a:lumMod val="75000"/>
                  </a:schemeClr>
                </a:solidFill>
                <a:cs typeface="+mn-cs"/>
              </a:endParaRPr>
            </a:p>
          </p:txBody>
        </p:sp>
      </p:grpSp>
      <p:grpSp>
        <p:nvGrpSpPr>
          <p:cNvPr id="93" name="Группа 77"/>
          <p:cNvGrpSpPr>
            <a:grpSpLocks/>
          </p:cNvGrpSpPr>
          <p:nvPr/>
        </p:nvGrpSpPr>
        <p:grpSpPr bwMode="auto">
          <a:xfrm>
            <a:off x="3022600" y="4191027"/>
            <a:ext cx="369888" cy="100493"/>
            <a:chOff x="1876981" y="4194839"/>
            <a:chExt cx="369332" cy="199203"/>
          </a:xfrm>
        </p:grpSpPr>
        <p:sp>
          <p:nvSpPr>
            <p:cNvPr id="94" name="Прямоугольник 93"/>
            <p:cNvSpPr/>
            <p:nvPr/>
          </p:nvSpPr>
          <p:spPr>
            <a:xfrm>
              <a:off x="2010131" y="4232783"/>
              <a:ext cx="77671" cy="161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5" name="TextBox 94"/>
            <p:cNvSpPr txBox="1"/>
            <p:nvPr/>
          </p:nvSpPr>
          <p:spPr>
            <a:xfrm rot="5400000">
              <a:off x="1962046" y="4109774"/>
              <a:ext cx="199202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cs typeface="+mn-cs"/>
                </a:rPr>
                <a:t>~</a:t>
              </a:r>
              <a:endParaRPr lang="ru-RU" dirty="0">
                <a:solidFill>
                  <a:schemeClr val="accent1">
                    <a:lumMod val="75000"/>
                  </a:schemeClr>
                </a:solidFill>
                <a:cs typeface="+mn-cs"/>
              </a:endParaRPr>
            </a:p>
          </p:txBody>
        </p:sp>
      </p:grpSp>
      <p:grpSp>
        <p:nvGrpSpPr>
          <p:cNvPr id="96" name="Группа 88"/>
          <p:cNvGrpSpPr>
            <a:grpSpLocks/>
          </p:cNvGrpSpPr>
          <p:nvPr/>
        </p:nvGrpSpPr>
        <p:grpSpPr bwMode="auto">
          <a:xfrm>
            <a:off x="4244978" y="4189428"/>
            <a:ext cx="368300" cy="99695"/>
            <a:chOff x="1876984" y="4194840"/>
            <a:chExt cx="369332" cy="199202"/>
          </a:xfrm>
        </p:grpSpPr>
        <p:sp>
          <p:nvSpPr>
            <p:cNvPr id="97" name="Прямоугольник 96"/>
            <p:cNvSpPr/>
            <p:nvPr/>
          </p:nvSpPr>
          <p:spPr>
            <a:xfrm>
              <a:off x="2009113" y="4233087"/>
              <a:ext cx="79597" cy="1609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8" name="TextBox 97"/>
            <p:cNvSpPr txBox="1"/>
            <p:nvPr/>
          </p:nvSpPr>
          <p:spPr>
            <a:xfrm rot="5400000">
              <a:off x="1962049" y="4109775"/>
              <a:ext cx="199202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cs typeface="+mn-cs"/>
                </a:rPr>
                <a:t>~</a:t>
              </a:r>
              <a:endParaRPr lang="ru-RU" dirty="0">
                <a:solidFill>
                  <a:schemeClr val="accent1">
                    <a:lumMod val="75000"/>
                  </a:schemeClr>
                </a:solidFill>
                <a:cs typeface="+mn-cs"/>
              </a:endParaRPr>
            </a:p>
          </p:txBody>
        </p:sp>
      </p:grpSp>
      <p:grpSp>
        <p:nvGrpSpPr>
          <p:cNvPr id="99" name="Группа 112"/>
          <p:cNvGrpSpPr>
            <a:grpSpLocks/>
          </p:cNvGrpSpPr>
          <p:nvPr/>
        </p:nvGrpSpPr>
        <p:grpSpPr bwMode="auto">
          <a:xfrm>
            <a:off x="5476875" y="4187843"/>
            <a:ext cx="369888" cy="99694"/>
            <a:chOff x="1876981" y="4194841"/>
            <a:chExt cx="369332" cy="199202"/>
          </a:xfrm>
        </p:grpSpPr>
        <p:sp>
          <p:nvSpPr>
            <p:cNvPr id="100" name="Прямоугольник 99"/>
            <p:cNvSpPr/>
            <p:nvPr/>
          </p:nvSpPr>
          <p:spPr>
            <a:xfrm>
              <a:off x="2010131" y="4233087"/>
              <a:ext cx="77671" cy="1609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1" name="TextBox 100"/>
            <p:cNvSpPr txBox="1"/>
            <p:nvPr/>
          </p:nvSpPr>
          <p:spPr>
            <a:xfrm rot="5400000">
              <a:off x="1962046" y="4109776"/>
              <a:ext cx="199202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cs typeface="+mn-cs"/>
                </a:rPr>
                <a:t>~</a:t>
              </a:r>
              <a:endParaRPr lang="ru-RU" dirty="0">
                <a:solidFill>
                  <a:schemeClr val="accent1">
                    <a:lumMod val="75000"/>
                  </a:schemeClr>
                </a:solidFill>
                <a:cs typeface="+mn-cs"/>
              </a:endParaRPr>
            </a:p>
          </p:txBody>
        </p:sp>
      </p:grpSp>
      <p:grpSp>
        <p:nvGrpSpPr>
          <p:cNvPr id="102" name="Группа 115"/>
          <p:cNvGrpSpPr>
            <a:grpSpLocks/>
          </p:cNvGrpSpPr>
          <p:nvPr/>
        </p:nvGrpSpPr>
        <p:grpSpPr bwMode="auto">
          <a:xfrm>
            <a:off x="6699251" y="4184667"/>
            <a:ext cx="368300" cy="100492"/>
            <a:chOff x="1876982" y="4194840"/>
            <a:chExt cx="369332" cy="199202"/>
          </a:xfrm>
        </p:grpSpPr>
        <p:sp>
          <p:nvSpPr>
            <p:cNvPr id="103" name="Прямоугольник 102"/>
            <p:cNvSpPr/>
            <p:nvPr/>
          </p:nvSpPr>
          <p:spPr>
            <a:xfrm>
              <a:off x="2009113" y="4232783"/>
              <a:ext cx="79597" cy="161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4" name="TextBox 103"/>
            <p:cNvSpPr txBox="1"/>
            <p:nvPr/>
          </p:nvSpPr>
          <p:spPr>
            <a:xfrm rot="5400000">
              <a:off x="1962047" y="4109775"/>
              <a:ext cx="199202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cs typeface="+mn-cs"/>
                </a:rPr>
                <a:t>~</a:t>
              </a:r>
              <a:endParaRPr lang="ru-RU" dirty="0">
                <a:solidFill>
                  <a:schemeClr val="accent1">
                    <a:lumMod val="75000"/>
                  </a:schemeClr>
                </a:solidFill>
                <a:cs typeface="+mn-cs"/>
              </a:endParaRPr>
            </a:p>
          </p:txBody>
        </p:sp>
      </p:grpSp>
      <p:sp>
        <p:nvSpPr>
          <p:cNvPr id="105" name="Прямоугольник 104"/>
          <p:cNvSpPr/>
          <p:nvPr/>
        </p:nvSpPr>
        <p:spPr>
          <a:xfrm>
            <a:off x="122238" y="5547568"/>
            <a:ext cx="8885237" cy="833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Arial Cyr" pitchFamily="34" charset="0"/>
                <a:cs typeface="Arial Cyr" pitchFamily="34" charset="0"/>
              </a:rPr>
              <a:t>НА ВЫХОДЕ МОНИТОРИНГА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1400" dirty="0">
                <a:solidFill>
                  <a:schemeClr val="tx1"/>
                </a:solidFill>
                <a:latin typeface="Arial Cyr" pitchFamily="34" charset="0"/>
                <a:cs typeface="Arial Cyr" pitchFamily="34" charset="0"/>
              </a:rPr>
              <a:t>Показатель соответствия каждому из этапов, которые на момент проведения мониторинга должны быть реализованы в отношении данной услуги (% выполненных требований по этапу</a:t>
            </a:r>
            <a:r>
              <a:rPr lang="ru-RU" sz="1400" dirty="0" smtClean="0">
                <a:solidFill>
                  <a:schemeClr val="tx1"/>
                </a:solidFill>
                <a:latin typeface="Arial Cyr" pitchFamily="34" charset="0"/>
                <a:cs typeface="Arial Cyr" pitchFamily="34" charset="0"/>
              </a:rPr>
              <a:t>).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1400" dirty="0" smtClean="0">
                <a:solidFill>
                  <a:schemeClr val="tx1"/>
                </a:solidFill>
                <a:latin typeface="Arial Cyr" pitchFamily="34" charset="0"/>
                <a:cs typeface="Arial Cyr" pitchFamily="34" charset="0"/>
              </a:rPr>
              <a:t>Интегральный показатель соответствия (% выполненных требований по всем этапам).</a:t>
            </a:r>
            <a:endParaRPr lang="ru-RU" sz="1400" dirty="0">
              <a:solidFill>
                <a:schemeClr val="tx1"/>
              </a:solidFill>
              <a:latin typeface="Arial Cyr" pitchFamily="34" charset="0"/>
              <a:cs typeface="Arial Cyr" pitchFamily="34" charset="0"/>
            </a:endParaRPr>
          </a:p>
        </p:txBody>
      </p:sp>
      <p:grpSp>
        <p:nvGrpSpPr>
          <p:cNvPr id="106" name="Группа 105"/>
          <p:cNvGrpSpPr/>
          <p:nvPr/>
        </p:nvGrpSpPr>
        <p:grpSpPr>
          <a:xfrm rot="10800000">
            <a:off x="1835696" y="3645024"/>
            <a:ext cx="4895850" cy="143669"/>
            <a:chOff x="2151063" y="4868416"/>
            <a:chExt cx="4895850" cy="288925"/>
          </a:xfrm>
        </p:grpSpPr>
        <p:sp>
          <p:nvSpPr>
            <p:cNvPr id="107" name="Line 96"/>
            <p:cNvSpPr>
              <a:spLocks noChangeShapeType="1"/>
            </p:cNvSpPr>
            <p:nvPr/>
          </p:nvSpPr>
          <p:spPr bwMode="auto">
            <a:xfrm flipV="1">
              <a:off x="2151063" y="5155754"/>
              <a:ext cx="4895850" cy="1587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8" name="Line 97"/>
            <p:cNvSpPr>
              <a:spLocks noChangeShapeType="1"/>
            </p:cNvSpPr>
            <p:nvPr/>
          </p:nvSpPr>
          <p:spPr bwMode="auto">
            <a:xfrm rot="5400000">
              <a:off x="6903244" y="5012085"/>
              <a:ext cx="28733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9" name="Line 98"/>
            <p:cNvSpPr>
              <a:spLocks noChangeShapeType="1"/>
            </p:cNvSpPr>
            <p:nvPr/>
          </p:nvSpPr>
          <p:spPr bwMode="auto">
            <a:xfrm rot="5400000">
              <a:off x="2007394" y="5012085"/>
              <a:ext cx="28733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0" name="Line 99"/>
            <p:cNvSpPr>
              <a:spLocks noChangeShapeType="1"/>
            </p:cNvSpPr>
            <p:nvPr/>
          </p:nvSpPr>
          <p:spPr bwMode="auto">
            <a:xfrm rot="5400000">
              <a:off x="4466431" y="5012085"/>
              <a:ext cx="28733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1" name="Line 100"/>
            <p:cNvSpPr>
              <a:spLocks noChangeShapeType="1"/>
            </p:cNvSpPr>
            <p:nvPr/>
          </p:nvSpPr>
          <p:spPr bwMode="auto">
            <a:xfrm rot="5400000">
              <a:off x="3204369" y="5012085"/>
              <a:ext cx="28733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2" name="Line 103"/>
            <p:cNvSpPr>
              <a:spLocks noChangeShapeType="1"/>
            </p:cNvSpPr>
            <p:nvPr/>
          </p:nvSpPr>
          <p:spPr bwMode="auto">
            <a:xfrm rot="5400000">
              <a:off x="5691981" y="5012085"/>
              <a:ext cx="28733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13" name="Группа 112"/>
          <p:cNvGrpSpPr/>
          <p:nvPr/>
        </p:nvGrpSpPr>
        <p:grpSpPr>
          <a:xfrm rot="10800000">
            <a:off x="2196430" y="3645370"/>
            <a:ext cx="4895850" cy="143669"/>
            <a:chOff x="2151063" y="4868416"/>
            <a:chExt cx="4895850" cy="288925"/>
          </a:xfrm>
        </p:grpSpPr>
        <p:sp>
          <p:nvSpPr>
            <p:cNvPr id="114" name="Line 96"/>
            <p:cNvSpPr>
              <a:spLocks noChangeShapeType="1"/>
            </p:cNvSpPr>
            <p:nvPr/>
          </p:nvSpPr>
          <p:spPr bwMode="auto">
            <a:xfrm flipV="1">
              <a:off x="2151063" y="5155754"/>
              <a:ext cx="4895850" cy="1587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5" name="Line 97"/>
            <p:cNvSpPr>
              <a:spLocks noChangeShapeType="1"/>
            </p:cNvSpPr>
            <p:nvPr/>
          </p:nvSpPr>
          <p:spPr bwMode="auto">
            <a:xfrm rot="5400000">
              <a:off x="6903244" y="5012085"/>
              <a:ext cx="28733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6" name="Line 98"/>
            <p:cNvSpPr>
              <a:spLocks noChangeShapeType="1"/>
            </p:cNvSpPr>
            <p:nvPr/>
          </p:nvSpPr>
          <p:spPr bwMode="auto">
            <a:xfrm rot="5400000">
              <a:off x="2007394" y="5012085"/>
              <a:ext cx="28733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7" name="Line 99"/>
            <p:cNvSpPr>
              <a:spLocks noChangeShapeType="1"/>
            </p:cNvSpPr>
            <p:nvPr/>
          </p:nvSpPr>
          <p:spPr bwMode="auto">
            <a:xfrm rot="5400000">
              <a:off x="4466431" y="5012085"/>
              <a:ext cx="28733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8" name="Line 100"/>
            <p:cNvSpPr>
              <a:spLocks noChangeShapeType="1"/>
            </p:cNvSpPr>
            <p:nvPr/>
          </p:nvSpPr>
          <p:spPr bwMode="auto">
            <a:xfrm rot="5400000">
              <a:off x="3204369" y="5012085"/>
              <a:ext cx="28733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9" name="Line 103"/>
            <p:cNvSpPr>
              <a:spLocks noChangeShapeType="1"/>
            </p:cNvSpPr>
            <p:nvPr/>
          </p:nvSpPr>
          <p:spPr bwMode="auto">
            <a:xfrm rot="5400000">
              <a:off x="5691981" y="5012085"/>
              <a:ext cx="28733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20" name="Группа 119"/>
          <p:cNvGrpSpPr/>
          <p:nvPr/>
        </p:nvGrpSpPr>
        <p:grpSpPr>
          <a:xfrm rot="10800000">
            <a:off x="2555776" y="3645024"/>
            <a:ext cx="4895850" cy="143669"/>
            <a:chOff x="2151063" y="4868416"/>
            <a:chExt cx="4895850" cy="288925"/>
          </a:xfrm>
        </p:grpSpPr>
        <p:sp>
          <p:nvSpPr>
            <p:cNvPr id="121" name="Line 96"/>
            <p:cNvSpPr>
              <a:spLocks noChangeShapeType="1"/>
            </p:cNvSpPr>
            <p:nvPr/>
          </p:nvSpPr>
          <p:spPr bwMode="auto">
            <a:xfrm flipV="1">
              <a:off x="2151063" y="5155754"/>
              <a:ext cx="4895850" cy="1587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2" name="Line 97"/>
            <p:cNvSpPr>
              <a:spLocks noChangeShapeType="1"/>
            </p:cNvSpPr>
            <p:nvPr/>
          </p:nvSpPr>
          <p:spPr bwMode="auto">
            <a:xfrm rot="5400000">
              <a:off x="6903244" y="5012085"/>
              <a:ext cx="28733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3" name="Line 98"/>
            <p:cNvSpPr>
              <a:spLocks noChangeShapeType="1"/>
            </p:cNvSpPr>
            <p:nvPr/>
          </p:nvSpPr>
          <p:spPr bwMode="auto">
            <a:xfrm rot="5400000">
              <a:off x="2007394" y="5012085"/>
              <a:ext cx="28733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4" name="Line 99"/>
            <p:cNvSpPr>
              <a:spLocks noChangeShapeType="1"/>
            </p:cNvSpPr>
            <p:nvPr/>
          </p:nvSpPr>
          <p:spPr bwMode="auto">
            <a:xfrm rot="5400000">
              <a:off x="4466431" y="5012085"/>
              <a:ext cx="28733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5" name="Line 100"/>
            <p:cNvSpPr>
              <a:spLocks noChangeShapeType="1"/>
            </p:cNvSpPr>
            <p:nvPr/>
          </p:nvSpPr>
          <p:spPr bwMode="auto">
            <a:xfrm rot="5400000">
              <a:off x="3204369" y="5012085"/>
              <a:ext cx="28733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6" name="Line 103"/>
            <p:cNvSpPr>
              <a:spLocks noChangeShapeType="1"/>
            </p:cNvSpPr>
            <p:nvPr/>
          </p:nvSpPr>
          <p:spPr bwMode="auto">
            <a:xfrm rot="5400000">
              <a:off x="5691981" y="5012085"/>
              <a:ext cx="28733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27" name="Rectangle 3"/>
          <p:cNvSpPr txBox="1">
            <a:spLocks noChangeArrowheads="1"/>
          </p:cNvSpPr>
          <p:nvPr/>
        </p:nvSpPr>
        <p:spPr bwMode="auto">
          <a:xfrm>
            <a:off x="1907704" y="3356992"/>
            <a:ext cx="59499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  <a:buClr>
                <a:srgbClr val="C00000"/>
              </a:buClr>
            </a:pPr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Индикаторы соответствия</a:t>
            </a:r>
            <a:endParaRPr lang="ru-RU" sz="1200" b="1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8388424" y="6381328"/>
            <a:ext cx="755576" cy="47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195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487738" y="274638"/>
            <a:ext cx="54181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945" tIns="41473" rIns="82945" bIns="41473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5pPr>
            <a:lvl6pPr marL="414726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6pPr>
            <a:lvl7pPr marL="829452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7pPr>
            <a:lvl8pPr marL="1244178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8pPr>
            <a:lvl9pPr marL="1658904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Оценка доступности услуг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8388424" y="6396351"/>
            <a:ext cx="755576" cy="47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47650" y="1553294"/>
            <a:ext cx="4122738" cy="623887"/>
          </a:xfrm>
          <a:prstGeom prst="rect">
            <a:avLst/>
          </a:prstGeom>
          <a:solidFill>
            <a:srgbClr val="4F81BD">
              <a:tint val="20000"/>
            </a:srgbClr>
          </a:solidFill>
          <a:ln w="28575">
            <a:solidFill>
              <a:sysClr val="window" lastClr="FFFFFF"/>
            </a:solidFill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Навигационная доступность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745038" y="1553294"/>
            <a:ext cx="4122737" cy="623887"/>
          </a:xfrm>
          <a:prstGeom prst="rect">
            <a:avLst/>
          </a:prstGeom>
          <a:solidFill>
            <a:srgbClr val="4F81BD">
              <a:tint val="20000"/>
            </a:srgbClr>
          </a:solidFill>
          <a:ln w="28575">
            <a:solidFill>
              <a:sysClr val="window" lastClr="FFFFFF"/>
            </a:solidFill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Поисковая доступность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247650" y="2186706"/>
            <a:ext cx="8629650" cy="9366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Оценка возможности обнаружить и воспользоваться опубликованной информацией об услуге через поисковые инструменты, тематические и ведомственные рубрикаторы.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57175" y="3068960"/>
            <a:ext cx="8639175" cy="306387"/>
          </a:xfrm>
          <a:prstGeom prst="rect">
            <a:avLst/>
          </a:prstGeom>
          <a:solidFill>
            <a:srgbClr val="4F81BD">
              <a:lumMod val="75000"/>
            </a:srgbClr>
          </a:solidFill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cs"/>
              </a:rPr>
              <a:t>Пример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1520" y="3356992"/>
            <a:ext cx="3672408" cy="830997"/>
          </a:xfrm>
          <a:prstGeom prst="rect">
            <a:avLst/>
          </a:prstGeom>
          <a:noFill/>
          <a:ln>
            <a:solidFill>
              <a:srgbClr val="4F81BD">
                <a:lumMod val="75000"/>
              </a:srgbClr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ru-RU" sz="1200" dirty="0">
                <a:solidFill>
                  <a:schemeClr val="tx1">
                    <a:lumMod val="50000"/>
                  </a:schemeClr>
                </a:solidFill>
              </a:rPr>
              <a:t>Примеры индикаторов методики: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«Поиск через Интернет» – 1/0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z="1200" kern="0" dirty="0" smtClean="0">
                <a:solidFill>
                  <a:sysClr val="windowText" lastClr="000000"/>
                </a:solidFill>
                <a:cs typeface="+mn-cs"/>
              </a:rPr>
              <a:t>«Внутренний поиск» – 1/0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«</a:t>
            </a:r>
            <a:r>
              <a:rPr lang="ru-RU" sz="1200" kern="0" dirty="0" smtClean="0">
                <a:solidFill>
                  <a:sysClr val="windowText" lastClr="000000"/>
                </a:solidFill>
                <a:cs typeface="+mn-cs"/>
              </a:rPr>
              <a:t>Ведомственный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рубрикатор» -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1/0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5" name="TextBox 3"/>
          <p:cNvSpPr txBox="1">
            <a:spLocks noChangeArrowheads="1"/>
          </p:cNvSpPr>
          <p:nvPr/>
        </p:nvSpPr>
        <p:spPr bwMode="auto">
          <a:xfrm>
            <a:off x="4403725" y="1692994"/>
            <a:ext cx="319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+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742" y="3369122"/>
            <a:ext cx="4836738" cy="294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60" y="4239344"/>
            <a:ext cx="3255268" cy="2100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Прямая со стрелкой 28"/>
          <p:cNvCxnSpPr/>
          <p:nvPr/>
        </p:nvCxnSpPr>
        <p:spPr>
          <a:xfrm flipH="1">
            <a:off x="2627784" y="4839221"/>
            <a:ext cx="2520280" cy="96604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99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487738" y="274638"/>
            <a:ext cx="54181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945" tIns="41473" rIns="82945" bIns="41473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5pPr>
            <a:lvl6pPr marL="414726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6pPr>
            <a:lvl7pPr marL="829452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7pPr>
            <a:lvl8pPr marL="1244178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8pPr>
            <a:lvl9pPr marL="1658904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Оценка соответствия услуги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ru-RU" dirty="0">
                <a:latin typeface="Arial" pitchFamily="34" charset="0"/>
                <a:cs typeface="Arial" pitchFamily="34" charset="0"/>
              </a:rPr>
              <a:t>этапу 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8388424" y="6381328"/>
            <a:ext cx="755576" cy="47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57" name="Прямоугольник 156"/>
          <p:cNvSpPr/>
          <p:nvPr/>
        </p:nvSpPr>
        <p:spPr>
          <a:xfrm>
            <a:off x="366713" y="1859434"/>
            <a:ext cx="7040562" cy="936625"/>
          </a:xfrm>
          <a:prstGeom prst="rect">
            <a:avLst/>
          </a:prstGeom>
          <a:gradFill flip="none" rotWithShape="1">
            <a:gsLst>
              <a:gs pos="1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/>
          <a:lstStyle/>
          <a:p>
            <a:pPr>
              <a:defRPr/>
            </a:pP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2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Перечень индикаторов основан на перечне сведений, подлежащих публикации на Едином портале в соответствии с постановлением Правительства РФ № 861 </a:t>
            </a:r>
          </a:p>
        </p:txBody>
      </p:sp>
      <p:sp>
        <p:nvSpPr>
          <p:cNvPr id="158" name="TextBox 8"/>
          <p:cNvSpPr txBox="1">
            <a:spLocks noChangeArrowheads="1"/>
          </p:cNvSpPr>
          <p:nvPr/>
        </p:nvSpPr>
        <p:spPr bwMode="auto">
          <a:xfrm>
            <a:off x="384175" y="1610196"/>
            <a:ext cx="355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800">
                <a:solidFill>
                  <a:schemeClr val="bg1"/>
                </a:solidFill>
              </a:rPr>
              <a:t>I</a:t>
            </a:r>
            <a:endParaRPr lang="ru-RU" sz="4800">
              <a:solidFill>
                <a:schemeClr val="bg1"/>
              </a:solidFill>
            </a:endParaRPr>
          </a:p>
        </p:txBody>
      </p:sp>
      <p:sp>
        <p:nvSpPr>
          <p:cNvPr id="159" name="Прямоугольник 158"/>
          <p:cNvSpPr/>
          <p:nvPr/>
        </p:nvSpPr>
        <p:spPr>
          <a:xfrm>
            <a:off x="257175" y="1484784"/>
            <a:ext cx="7450138" cy="854075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0" anchor="ctr"/>
          <a:lstStyle/>
          <a:p>
            <a:pPr>
              <a:defRPr/>
            </a:pPr>
            <a:r>
              <a:rPr lang="ru-RU" sz="4000" b="1" dirty="0"/>
              <a:t>1</a:t>
            </a:r>
          </a:p>
        </p:txBody>
      </p:sp>
      <p:sp>
        <p:nvSpPr>
          <p:cNvPr id="160" name="TextBox 4"/>
          <p:cNvSpPr txBox="1">
            <a:spLocks noChangeArrowheads="1"/>
          </p:cNvSpPr>
          <p:nvPr/>
        </p:nvSpPr>
        <p:spPr bwMode="auto">
          <a:xfrm>
            <a:off x="642938" y="1503834"/>
            <a:ext cx="583247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Информация о государственных услугах доступна в сети Интернет </a:t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на Едином портале.</a:t>
            </a:r>
          </a:p>
          <a:p>
            <a:pPr eaLnBrk="1" hangingPunct="1">
              <a:spcBef>
                <a:spcPts val="600"/>
              </a:spcBef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Реализованы сервисы поиска (по региону, тематике и т.д.)</a:t>
            </a:r>
          </a:p>
        </p:txBody>
      </p:sp>
      <p:sp>
        <p:nvSpPr>
          <p:cNvPr id="161" name="Прямоугольник 160"/>
          <p:cNvSpPr/>
          <p:nvPr/>
        </p:nvSpPr>
        <p:spPr>
          <a:xfrm>
            <a:off x="268288" y="3104877"/>
            <a:ext cx="8616950" cy="83099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sysDot"/>
          </a:ln>
        </p:spPr>
        <p:txBody>
          <a:bodyPr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ru-RU" sz="1200" dirty="0">
                <a:cs typeface="+mn-cs"/>
              </a:rPr>
              <a:t>Постановление Правительства РФ № 861, Приложение 1, Перечень сведений о государственной или муниципальной услуге (функции</a:t>
            </a:r>
            <a:r>
              <a:rPr lang="ru-RU" sz="1200" dirty="0" smtClean="0">
                <a:cs typeface="+mn-cs"/>
              </a:rPr>
              <a:t>)…:</a:t>
            </a:r>
            <a:endParaRPr lang="ru-RU" sz="1200" dirty="0">
              <a:cs typeface="+mn-cs"/>
            </a:endParaRPr>
          </a:p>
          <a:p>
            <a:pPr>
              <a:defRPr/>
            </a:pPr>
            <a:r>
              <a:rPr lang="ru-RU" sz="1200" dirty="0">
                <a:cs typeface="+mn-cs"/>
              </a:rPr>
              <a:t>13. Основания для приостановления предоставления либо отказа в предоставлении услуги (если возможность приостановления либо отказа в предоставлении услуги предусмотрена законодательством Российской Федерации</a:t>
            </a:r>
            <a:r>
              <a:rPr lang="ru-RU" sz="1200" dirty="0" smtClean="0">
                <a:cs typeface="+mn-cs"/>
              </a:rPr>
              <a:t>)</a:t>
            </a:r>
            <a:endParaRPr lang="ru-RU" sz="1200" dirty="0">
              <a:cs typeface="+mn-cs"/>
            </a:endParaRPr>
          </a:p>
        </p:txBody>
      </p:sp>
      <p:sp>
        <p:nvSpPr>
          <p:cNvPr id="162" name="Прямоугольник 161"/>
          <p:cNvSpPr/>
          <p:nvPr/>
        </p:nvSpPr>
        <p:spPr>
          <a:xfrm>
            <a:off x="257175" y="2771502"/>
            <a:ext cx="8639175" cy="3079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buClr>
                <a:schemeClr val="accent1">
                  <a:lumMod val="75000"/>
                </a:schemeClr>
              </a:buClr>
              <a:defRPr/>
            </a:pPr>
            <a:r>
              <a:rPr lang="ru-RU" sz="1400" b="1" dirty="0">
                <a:solidFill>
                  <a:schemeClr val="bg1"/>
                </a:solidFill>
                <a:cs typeface="+mn-cs"/>
              </a:rPr>
              <a:t>Пример</a:t>
            </a:r>
            <a:endParaRPr lang="ru-RU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63" name="Прямоугольник 162"/>
          <p:cNvSpPr/>
          <p:nvPr/>
        </p:nvSpPr>
        <p:spPr>
          <a:xfrm>
            <a:off x="268287" y="3976737"/>
            <a:ext cx="8616951" cy="4603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ru-RU" sz="1200" dirty="0">
                <a:cs typeface="+mn-cs"/>
              </a:rPr>
              <a:t>Пример индикатора методики: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ru-RU" sz="1200" dirty="0">
                <a:cs typeface="+mn-cs"/>
              </a:rPr>
              <a:t>«Основания для отказа»: 1 – перечень оснований имеется, 0 – перечень оснований отсутствует.</a:t>
            </a:r>
          </a:p>
        </p:txBody>
      </p:sp>
      <p:pic>
        <p:nvPicPr>
          <p:cNvPr id="164" name="Рисунок 163"/>
          <p:cNvPicPr>
            <a:picLocks noChangeAspect="1"/>
          </p:cNvPicPr>
          <p:nvPr/>
        </p:nvPicPr>
        <p:blipFill rotWithShape="1">
          <a:blip r:embed="rId2"/>
          <a:srcRect l="14075" t="20934" r="8295" b="9267"/>
          <a:stretch/>
        </p:blipFill>
        <p:spPr>
          <a:xfrm>
            <a:off x="5248275" y="4495055"/>
            <a:ext cx="2351088" cy="19812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  <a:prstDash val="sysDot"/>
          </a:ln>
        </p:spPr>
      </p:pic>
      <p:sp>
        <p:nvSpPr>
          <p:cNvPr id="165" name="Oval 7"/>
          <p:cNvSpPr>
            <a:spLocks noChangeArrowheads="1"/>
          </p:cNvSpPr>
          <p:nvPr/>
        </p:nvSpPr>
        <p:spPr bwMode="auto">
          <a:xfrm>
            <a:off x="6345238" y="5628530"/>
            <a:ext cx="382587" cy="407988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6" name="Стрелка вправо 165"/>
          <p:cNvSpPr/>
          <p:nvPr/>
        </p:nvSpPr>
        <p:spPr>
          <a:xfrm>
            <a:off x="4584700" y="5401518"/>
            <a:ext cx="468313" cy="325437"/>
          </a:xfrm>
          <a:prstGeom prst="rightArrow">
            <a:avLst/>
          </a:prstGeom>
          <a:noFill/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7" name="Номер слайда 5"/>
          <p:cNvSpPr txBox="1">
            <a:spLocks/>
          </p:cNvSpPr>
          <p:nvPr/>
        </p:nvSpPr>
        <p:spPr bwMode="auto">
          <a:xfrm>
            <a:off x="6553200" y="7151712"/>
            <a:ext cx="213360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defRPr/>
            </a:pPr>
            <a:fld id="{EEDE5156-A8BC-461E-BF15-9735AE58211E}" type="slidenum">
              <a:rPr lang="ru-RU" smtClean="0"/>
              <a:pPr eaLnBrk="1" hangingPunct="1">
                <a:defRPr/>
              </a:pPr>
              <a:t>6</a:t>
            </a:fld>
            <a:endParaRPr lang="ru-RU" smtClean="0"/>
          </a:p>
        </p:txBody>
      </p:sp>
      <p:sp>
        <p:nvSpPr>
          <p:cNvPr id="168" name="Номер слайда 2"/>
          <p:cNvSpPr txBox="1">
            <a:spLocks/>
          </p:cNvSpPr>
          <p:nvPr/>
        </p:nvSpPr>
        <p:spPr bwMode="auto">
          <a:xfrm>
            <a:off x="6553200" y="7151712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4216EE0-4F2D-46A6-8916-FAA158C30EE0}" type="slidenum">
              <a:rPr lang="ru-RU" sz="1200"/>
              <a:pPr algn="r" eaLnBrk="1" hangingPunct="1"/>
              <a:t>6</a:t>
            </a:fld>
            <a:endParaRPr lang="ru-RU" sz="1200"/>
          </a:p>
        </p:txBody>
      </p:sp>
      <p:sp>
        <p:nvSpPr>
          <p:cNvPr id="169" name="Номер слайда 2"/>
          <p:cNvSpPr txBox="1">
            <a:spLocks/>
          </p:cNvSpPr>
          <p:nvPr/>
        </p:nvSpPr>
        <p:spPr bwMode="auto">
          <a:xfrm>
            <a:off x="6553200" y="70294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84759D6-7753-4E3D-BBCE-1AC047D3B7ED}" type="slidenum">
              <a:rPr lang="ru-RU" sz="1200"/>
              <a:pPr algn="r" eaLnBrk="1" hangingPunct="1"/>
              <a:t>6</a:t>
            </a:fld>
            <a:endParaRPr lang="ru-RU" sz="1200"/>
          </a:p>
        </p:txBody>
      </p:sp>
      <p:pic>
        <p:nvPicPr>
          <p:cNvPr id="170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4507755"/>
            <a:ext cx="3514725" cy="22336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9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487738" y="274638"/>
            <a:ext cx="54181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945" tIns="41473" rIns="82945" bIns="41473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5pPr>
            <a:lvl6pPr marL="414726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6pPr>
            <a:lvl7pPr marL="829452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7pPr>
            <a:lvl8pPr marL="1244178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8pPr>
            <a:lvl9pPr marL="1658904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Оценка соответствия услуги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II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этапу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8388424" y="6381328"/>
            <a:ext cx="755576" cy="47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67" name="Номер слайда 5"/>
          <p:cNvSpPr txBox="1">
            <a:spLocks/>
          </p:cNvSpPr>
          <p:nvPr/>
        </p:nvSpPr>
        <p:spPr bwMode="auto">
          <a:xfrm>
            <a:off x="6553200" y="7151712"/>
            <a:ext cx="213360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defRPr/>
            </a:pPr>
            <a:fld id="{EEDE5156-A8BC-461E-BF15-9735AE58211E}" type="slidenum">
              <a:rPr lang="ru-RU" smtClean="0"/>
              <a:pPr eaLnBrk="1" hangingPunct="1">
                <a:defRPr/>
              </a:pPr>
              <a:t>7</a:t>
            </a:fld>
            <a:endParaRPr lang="ru-RU" smtClean="0"/>
          </a:p>
        </p:txBody>
      </p:sp>
      <p:sp>
        <p:nvSpPr>
          <p:cNvPr id="168" name="Номер слайда 2"/>
          <p:cNvSpPr txBox="1">
            <a:spLocks/>
          </p:cNvSpPr>
          <p:nvPr/>
        </p:nvSpPr>
        <p:spPr bwMode="auto">
          <a:xfrm>
            <a:off x="6553200" y="7151712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4216EE0-4F2D-46A6-8916-FAA158C30EE0}" type="slidenum">
              <a:rPr lang="ru-RU" sz="1200"/>
              <a:pPr algn="r" eaLnBrk="1" hangingPunct="1"/>
              <a:t>7</a:t>
            </a:fld>
            <a:endParaRPr lang="ru-RU" sz="1200"/>
          </a:p>
        </p:txBody>
      </p:sp>
      <p:sp>
        <p:nvSpPr>
          <p:cNvPr id="169" name="Номер слайда 2"/>
          <p:cNvSpPr txBox="1">
            <a:spLocks/>
          </p:cNvSpPr>
          <p:nvPr/>
        </p:nvSpPr>
        <p:spPr bwMode="auto">
          <a:xfrm>
            <a:off x="6553200" y="70294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84759D6-7753-4E3D-BBCE-1AC047D3B7ED}" type="slidenum">
              <a:rPr lang="ru-RU" sz="1200"/>
              <a:pPr algn="r" eaLnBrk="1" hangingPunct="1"/>
              <a:t>7</a:t>
            </a:fld>
            <a:endParaRPr lang="ru-RU" sz="120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61" y="4383236"/>
            <a:ext cx="3943350" cy="207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66713" y="2172171"/>
            <a:ext cx="8515350" cy="850900"/>
          </a:xfrm>
          <a:prstGeom prst="rect">
            <a:avLst/>
          </a:prstGeom>
          <a:gradFill flip="none" rotWithShape="1">
            <a:gsLst>
              <a:gs pos="1000">
                <a:srgbClr val="4F81BD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t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Перечень индикаторов основан на: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требовании постановления Правительства РФ № 861 о размещении на Едином портале форм документов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требовании ФЗ №210 о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доступности обращения за предоставлением услуг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7175" y="3068960"/>
            <a:ext cx="8639175" cy="307975"/>
          </a:xfrm>
          <a:prstGeom prst="rect">
            <a:avLst/>
          </a:prstGeom>
          <a:solidFill>
            <a:srgbClr val="4F81BD">
              <a:lumMod val="75000"/>
            </a:srgbClr>
          </a:solidFill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cs"/>
              </a:rPr>
              <a:t>Пример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5113" y="3356670"/>
            <a:ext cx="8616950" cy="1015663"/>
          </a:xfrm>
          <a:prstGeom prst="rect">
            <a:avLst/>
          </a:prstGeom>
          <a:noFill/>
          <a:ln>
            <a:solidFill>
              <a:srgbClr val="4F81BD">
                <a:lumMod val="75000"/>
              </a:srgbClr>
            </a:solidFill>
            <a:prstDash val="sysDot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Примеры индикаторов методики: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«Образец </a:t>
            </a:r>
            <a:r>
              <a:rPr lang="ru-RU" sz="1200" kern="0" noProof="0" dirty="0" smtClean="0">
                <a:solidFill>
                  <a:sysClr val="windowText" lastClr="000000"/>
                </a:solidFill>
                <a:cs typeface="+mn-cs"/>
              </a:rPr>
              <a:t>документа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»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- образец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заполнения док-та,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может быть представлен в любом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виде (скан, </a:t>
            </a:r>
            <a:r>
              <a:rPr kumimoji="0" 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эл.форма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)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- 1/0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«Шаблон/бланк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документа»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- доступен бланк для заполнения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в любом виде (скан, </a:t>
            </a:r>
            <a:r>
              <a:rPr kumimoji="0" 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эл.форма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) -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1/0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«Электронная форма заявления» - бланк для заполнения представлен в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эл. виде, его можно заполнить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- 1/0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«Формат электронной формы» - формат допускает работу с формой без установки специального ПО - 1/0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68288" y="1484784"/>
            <a:ext cx="8240712" cy="862012"/>
          </a:xfrm>
          <a:prstGeom prst="rect">
            <a:avLst/>
          </a:prstGeom>
          <a:gradFill flip="none" rotWithShape="1">
            <a:gsLst>
              <a:gs pos="1000">
                <a:srgbClr val="4F81BD">
                  <a:lumMod val="20000"/>
                  <a:lumOff val="8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tIns="10800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3" name="TextBox 20"/>
          <p:cNvSpPr txBox="1">
            <a:spLocks noChangeArrowheads="1"/>
          </p:cNvSpPr>
          <p:nvPr/>
        </p:nvSpPr>
        <p:spPr bwMode="auto">
          <a:xfrm>
            <a:off x="633413" y="1505174"/>
            <a:ext cx="5957887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Доступны все необходимые формы: заявлений, анкет, бланков </a:t>
            </a:r>
            <a:br>
              <a:rPr kumimoji="0" lang="ru-RU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ru-RU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платёжных документов.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Формы можно заполнить, распечатать, сохранить.</a:t>
            </a:r>
          </a:p>
        </p:txBody>
      </p:sp>
      <p:sp>
        <p:nvSpPr>
          <p:cNvPr id="24" name="Номер слайда 2"/>
          <p:cNvSpPr txBox="1">
            <a:spLocks/>
          </p:cNvSpPr>
          <p:nvPr/>
        </p:nvSpPr>
        <p:spPr bwMode="auto">
          <a:xfrm>
            <a:off x="6553200" y="7024315"/>
            <a:ext cx="213360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F7425B-8E2B-4C46-A644-B291B257ECD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5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9" t="10442" r="47429" b="22261"/>
          <a:stretch>
            <a:fillRect/>
          </a:stretch>
        </p:blipFill>
        <p:spPr bwMode="auto">
          <a:xfrm>
            <a:off x="5107186" y="4810273"/>
            <a:ext cx="3497262" cy="1635125"/>
          </a:xfrm>
          <a:prstGeom prst="rect">
            <a:avLst/>
          </a:prstGeom>
          <a:noFill/>
          <a:ln w="349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7"/>
          <p:cNvSpPr>
            <a:spLocks noChangeArrowheads="1"/>
          </p:cNvSpPr>
          <p:nvPr/>
        </p:nvSpPr>
        <p:spPr bwMode="auto">
          <a:xfrm>
            <a:off x="4934148" y="4862661"/>
            <a:ext cx="1490663" cy="427037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Номер слайда 2"/>
          <p:cNvSpPr txBox="1">
            <a:spLocks/>
          </p:cNvSpPr>
          <p:nvPr/>
        </p:nvSpPr>
        <p:spPr bwMode="auto">
          <a:xfrm>
            <a:off x="6553200" y="702431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B8806-BAB3-4FC3-894E-9D95AA110A84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8" name="Номер слайда 2"/>
          <p:cNvSpPr txBox="1">
            <a:spLocks/>
          </p:cNvSpPr>
          <p:nvPr/>
        </p:nvSpPr>
        <p:spPr bwMode="auto">
          <a:xfrm>
            <a:off x="6553200" y="690207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A2D62-C102-4732-8F61-2CB126B338A8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1962348" y="5075386"/>
            <a:ext cx="3144838" cy="103505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63153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487738" y="274638"/>
            <a:ext cx="54181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945" tIns="41473" rIns="82945" bIns="41473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5pPr>
            <a:lvl6pPr marL="414726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6pPr>
            <a:lvl7pPr marL="829452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7pPr>
            <a:lvl8pPr marL="1244178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8pPr>
            <a:lvl9pPr marL="1658904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Оценка соответствия услуги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этапу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8388424" y="6381328"/>
            <a:ext cx="755576" cy="47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167" name="Номер слайда 5"/>
          <p:cNvSpPr txBox="1">
            <a:spLocks/>
          </p:cNvSpPr>
          <p:nvPr/>
        </p:nvSpPr>
        <p:spPr bwMode="auto">
          <a:xfrm>
            <a:off x="6553200" y="7151712"/>
            <a:ext cx="213360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defRPr/>
            </a:pPr>
            <a:fld id="{EEDE5156-A8BC-461E-BF15-9735AE58211E}" type="slidenum">
              <a:rPr lang="ru-RU" smtClean="0"/>
              <a:pPr eaLnBrk="1" hangingPunct="1">
                <a:defRPr/>
              </a:pPr>
              <a:t>8</a:t>
            </a:fld>
            <a:endParaRPr lang="ru-RU" smtClean="0"/>
          </a:p>
        </p:txBody>
      </p:sp>
      <p:sp>
        <p:nvSpPr>
          <p:cNvPr id="168" name="Номер слайда 2"/>
          <p:cNvSpPr txBox="1">
            <a:spLocks/>
          </p:cNvSpPr>
          <p:nvPr/>
        </p:nvSpPr>
        <p:spPr bwMode="auto">
          <a:xfrm>
            <a:off x="6553200" y="7151712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4216EE0-4F2D-46A6-8916-FAA158C30EE0}" type="slidenum">
              <a:rPr lang="ru-RU" sz="1200"/>
              <a:pPr algn="r" eaLnBrk="1" hangingPunct="1"/>
              <a:t>8</a:t>
            </a:fld>
            <a:endParaRPr lang="ru-RU" sz="1200"/>
          </a:p>
        </p:txBody>
      </p:sp>
      <p:sp>
        <p:nvSpPr>
          <p:cNvPr id="169" name="Номер слайда 2"/>
          <p:cNvSpPr txBox="1">
            <a:spLocks/>
          </p:cNvSpPr>
          <p:nvPr/>
        </p:nvSpPr>
        <p:spPr bwMode="auto">
          <a:xfrm>
            <a:off x="6553200" y="70294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84759D6-7753-4E3D-BBCE-1AC047D3B7ED}" type="slidenum">
              <a:rPr lang="ru-RU" sz="1200"/>
              <a:pPr algn="r" eaLnBrk="1" hangingPunct="1"/>
              <a:t>8</a:t>
            </a:fld>
            <a:endParaRPr lang="ru-RU" sz="1200"/>
          </a:p>
        </p:txBody>
      </p:sp>
      <p:sp>
        <p:nvSpPr>
          <p:cNvPr id="24" name="Номер слайда 2"/>
          <p:cNvSpPr txBox="1">
            <a:spLocks/>
          </p:cNvSpPr>
          <p:nvPr/>
        </p:nvSpPr>
        <p:spPr bwMode="auto">
          <a:xfrm>
            <a:off x="6553200" y="7024315"/>
            <a:ext cx="213360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F7425B-8E2B-4C46-A644-B291B257ECD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Номер слайда 2"/>
          <p:cNvSpPr txBox="1">
            <a:spLocks/>
          </p:cNvSpPr>
          <p:nvPr/>
        </p:nvSpPr>
        <p:spPr bwMode="auto">
          <a:xfrm>
            <a:off x="6553200" y="702431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B8806-BAB3-4FC3-894E-9D95AA110A84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8" name="Номер слайда 2"/>
          <p:cNvSpPr txBox="1">
            <a:spLocks/>
          </p:cNvSpPr>
          <p:nvPr/>
        </p:nvSpPr>
        <p:spPr bwMode="auto">
          <a:xfrm>
            <a:off x="6553200" y="690207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A2D62-C102-4732-8F61-2CB126B338A8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66713" y="2279551"/>
            <a:ext cx="8515350" cy="850900"/>
          </a:xfrm>
          <a:prstGeom prst="rect">
            <a:avLst/>
          </a:prstGeom>
          <a:gradFill flip="none" rotWithShape="1">
            <a:gsLst>
              <a:gs pos="1000">
                <a:srgbClr val="4F81BD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t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Перечень индикаторов основана: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требовании постановления Правительства РФ № 861 о размещении на Едином портале форм документов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требовании ФЗ №210 о доступности обращения за предоставлением услуг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57175" y="3212976"/>
            <a:ext cx="8639175" cy="307975"/>
          </a:xfrm>
          <a:prstGeom prst="rect">
            <a:avLst/>
          </a:prstGeom>
          <a:solidFill>
            <a:srgbClr val="4F81BD">
              <a:lumMod val="75000"/>
            </a:srgbClr>
          </a:solidFill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cs"/>
              </a:rPr>
              <a:t>Пример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65113" y="3501008"/>
            <a:ext cx="8616950" cy="1200329"/>
          </a:xfrm>
          <a:prstGeom prst="rect">
            <a:avLst/>
          </a:prstGeom>
          <a:noFill/>
          <a:ln>
            <a:solidFill>
              <a:srgbClr val="4F81BD">
                <a:lumMod val="75000"/>
              </a:srgbClr>
            </a:solidFill>
            <a:prstDash val="sysDot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Примеры индикаторов методики: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«Интерфейс на странице» - наличие кнопки подачи заявления со странице с информацией по подуслуге - 1/0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«Базовая работоспособность интерфейса» - кнопка работает и открывает интерфейс для подачи заявления - 1/0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«Работоспособность при отправке»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-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после заполнения формы и приложения необходимых документов, заявление отправляется -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1/0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«Уведомление о принятии к рассмотрению» -</a:t>
            </a:r>
            <a:r>
              <a:rPr kumimoji="0" lang="ru-RU" sz="1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 уведомление о том, что заявление принято ведомством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-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1/0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38125" y="1511200"/>
            <a:ext cx="8372475" cy="909637"/>
          </a:xfrm>
          <a:prstGeom prst="rect">
            <a:avLst/>
          </a:prstGeom>
          <a:gradFill flip="none" rotWithShape="1">
            <a:gsLst>
              <a:gs pos="1000">
                <a:srgbClr val="BEE395"/>
              </a:gs>
              <a:gs pos="100000">
                <a:sysClr val="window" lastClr="FFFFFF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tIns="10800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34" name="TextBox 21"/>
          <p:cNvSpPr txBox="1">
            <a:spLocks noChangeArrowheads="1"/>
          </p:cNvSpPr>
          <p:nvPr/>
        </p:nvSpPr>
        <p:spPr bwMode="auto">
          <a:xfrm>
            <a:off x="669925" y="1556792"/>
            <a:ext cx="5480988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>
                <a:solidFill>
                  <a:sysClr val="windowText" lastClr="000000"/>
                </a:solidFill>
              </a:rPr>
              <a:t>Реализована он-лайн подача полного пакета документов </a:t>
            </a:r>
            <a:br>
              <a:rPr lang="ru-RU" sz="1400" kern="0" dirty="0">
                <a:solidFill>
                  <a:sysClr val="windowText" lastClr="000000"/>
                </a:solidFill>
              </a:rPr>
            </a:br>
            <a:r>
              <a:rPr lang="ru-RU" sz="1400" kern="0" dirty="0">
                <a:solidFill>
                  <a:sysClr val="windowText" lastClr="000000"/>
                </a:solidFill>
              </a:rPr>
              <a:t>для получения услуги. Реализована удалённая оплата пошлин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>
                <a:solidFill>
                  <a:sysClr val="windowText" lastClr="000000"/>
                </a:solidFill>
              </a:rPr>
              <a:t>Подача документов «запускает» предоставление услуги</a:t>
            </a:r>
          </a:p>
        </p:txBody>
      </p:sp>
      <p:pic>
        <p:nvPicPr>
          <p:cNvPr id="35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97152"/>
            <a:ext cx="3732495" cy="1518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24" y="4941168"/>
            <a:ext cx="4826040" cy="1152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93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487738" y="274638"/>
            <a:ext cx="54181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945" tIns="41473" rIns="82945" bIns="41473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5pPr>
            <a:lvl6pPr marL="414726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6pPr>
            <a:lvl7pPr marL="829452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7pPr>
            <a:lvl8pPr marL="1244178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8pPr>
            <a:lvl9pPr marL="1658904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Оценка соответствия услуги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IV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этапу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8388424" y="5784452"/>
            <a:ext cx="755576" cy="47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66713" y="2132856"/>
            <a:ext cx="8515350" cy="648072"/>
          </a:xfrm>
          <a:prstGeom prst="rect">
            <a:avLst/>
          </a:prstGeom>
          <a:gradFill flip="none" rotWithShape="1">
            <a:gsLst>
              <a:gs pos="1000">
                <a:srgbClr val="4F81BD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t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Перечень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индикаторов основан на: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законодательно обоснованные ожидания получателей услуг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требовании ФЗ №210 о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доступности обращения за предоставлением услуг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7175" y="2852936"/>
            <a:ext cx="8639175" cy="307975"/>
          </a:xfrm>
          <a:prstGeom prst="rect">
            <a:avLst/>
          </a:prstGeom>
          <a:solidFill>
            <a:srgbClr val="4F81BD">
              <a:lumMod val="75000"/>
            </a:srgbClr>
          </a:solidFill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cs"/>
              </a:rPr>
              <a:t>Пример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65113" y="3140968"/>
            <a:ext cx="8616950" cy="1200150"/>
          </a:xfrm>
          <a:prstGeom prst="rect">
            <a:avLst/>
          </a:prstGeom>
          <a:noFill/>
          <a:ln>
            <a:solidFill>
              <a:srgbClr val="4F81BD">
                <a:lumMod val="75000"/>
              </a:srgbClr>
            </a:solidFill>
            <a:prstDash val="sysDot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Примеры индикаторов методики: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«Уведомление о принятии к рассмотрению» - получение уведомления о принятии заявления к рассмотрению - 1/0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«Уведомление об отказе и ошибках» - уведомление при подаче тестового пакета документов - 1/0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«Перечень необходимых шагов для исправления» - рекомендации по исправлению в уведомлении - 1/0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«Консультирование по ошибкам» - уведомление содержит контактные данные лица для получения консультации - 1/0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73038" y="1484784"/>
            <a:ext cx="8250237" cy="648072"/>
          </a:xfrm>
          <a:prstGeom prst="rect">
            <a:avLst/>
          </a:prstGeom>
          <a:gradFill flip="none" rotWithShape="1">
            <a:gsLst>
              <a:gs pos="1000">
                <a:srgbClr val="9BBB59">
                  <a:lumMod val="20000"/>
                  <a:lumOff val="8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t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1" name="TextBox 22"/>
          <p:cNvSpPr txBox="1">
            <a:spLocks noChangeArrowheads="1"/>
          </p:cNvSpPr>
          <p:nvPr/>
        </p:nvSpPr>
        <p:spPr bwMode="auto">
          <a:xfrm>
            <a:off x="539750" y="1556792"/>
            <a:ext cx="3859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Заявитель может осуществлять удалённый </a:t>
            </a:r>
            <a:b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мониторинг хода предоставления услуги. </a:t>
            </a: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84" y="4398071"/>
            <a:ext cx="5787419" cy="2340117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Номер слайда 2"/>
          <p:cNvSpPr txBox="1">
            <a:spLocks/>
          </p:cNvSpPr>
          <p:nvPr/>
        </p:nvSpPr>
        <p:spPr bwMode="auto">
          <a:xfrm>
            <a:off x="6541156" y="6471944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BD06CC2-D59C-4338-8B17-397768D453F5}" type="slidenum">
              <a:rPr lang="ru-RU" sz="1200"/>
              <a:pPr algn="r" eaLnBrk="1" hangingPunct="1"/>
              <a:t>9</a:t>
            </a:fld>
            <a:endParaRPr lang="ru-RU" sz="1200"/>
          </a:p>
        </p:txBody>
      </p:sp>
      <p:pic>
        <p:nvPicPr>
          <p:cNvPr id="37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180" y="4369869"/>
            <a:ext cx="2781300" cy="2368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8" name="Прямая со стрелкой 37"/>
          <p:cNvCxnSpPr/>
          <p:nvPr/>
        </p:nvCxnSpPr>
        <p:spPr>
          <a:xfrm>
            <a:off x="5866242" y="5746002"/>
            <a:ext cx="1382485" cy="2068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388424" y="6381328"/>
            <a:ext cx="755576" cy="47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265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Специальное оформление">
  <a:themeElements>
    <a:clrScheme name="">
      <a:dk1>
        <a:srgbClr val="666666"/>
      </a:dk1>
      <a:lt1>
        <a:srgbClr val="FFFFFF"/>
      </a:lt1>
      <a:dk2>
        <a:srgbClr val="F5F7F8"/>
      </a:dk2>
      <a:lt2>
        <a:srgbClr val="005A7C"/>
      </a:lt2>
      <a:accent1>
        <a:srgbClr val="7AABBA"/>
      </a:accent1>
      <a:accent2>
        <a:srgbClr val="317E92"/>
      </a:accent2>
      <a:accent3>
        <a:srgbClr val="FFFFFF"/>
      </a:accent3>
      <a:accent4>
        <a:srgbClr val="565656"/>
      </a:accent4>
      <a:accent5>
        <a:srgbClr val="BED2D9"/>
      </a:accent5>
      <a:accent6>
        <a:srgbClr val="2B7284"/>
      </a:accent6>
      <a:hlink>
        <a:srgbClr val="E26C51"/>
      </a:hlink>
      <a:folHlink>
        <a:srgbClr val="D9412D"/>
      </a:folHlink>
    </a:clrScheme>
    <a:fontScheme name="1_Специальное оформление">
      <a:majorFont>
        <a:latin typeface="Verdan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5F7F8"/>
            </a:gs>
            <a:gs pos="100000">
              <a:srgbClr val="92BACA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5F7F8"/>
            </a:gs>
            <a:gs pos="100000">
              <a:srgbClr val="92BACA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бычный">
  <a:themeElements>
    <a:clrScheme name="Обычный 13">
      <a:dk1>
        <a:srgbClr val="666666"/>
      </a:dk1>
      <a:lt1>
        <a:srgbClr val="FFFFFF"/>
      </a:lt1>
      <a:dk2>
        <a:srgbClr val="F5F7F8"/>
      </a:dk2>
      <a:lt2>
        <a:srgbClr val="005A7C"/>
      </a:lt2>
      <a:accent1>
        <a:srgbClr val="7AABBA"/>
      </a:accent1>
      <a:accent2>
        <a:srgbClr val="317E92"/>
      </a:accent2>
      <a:accent3>
        <a:srgbClr val="FFFFFF"/>
      </a:accent3>
      <a:accent4>
        <a:srgbClr val="565656"/>
      </a:accent4>
      <a:accent5>
        <a:srgbClr val="BED2D9"/>
      </a:accent5>
      <a:accent6>
        <a:srgbClr val="2B7284"/>
      </a:accent6>
      <a:hlink>
        <a:srgbClr val="E26C51"/>
      </a:hlink>
      <a:folHlink>
        <a:srgbClr val="D9412D"/>
      </a:folHlink>
    </a:clrScheme>
    <a:fontScheme name="Обычный">
      <a:majorFont>
        <a:latin typeface="Verdan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5F7F8"/>
            </a:gs>
            <a:gs pos="100000">
              <a:srgbClr val="92BACA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5F7F8"/>
            </a:gs>
            <a:gs pos="100000">
              <a:srgbClr val="92BACA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Обычный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ычный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ычный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ычный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ычный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ычный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ычный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ычный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ычный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ычный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ычный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ычный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ычный 13">
        <a:dk1>
          <a:srgbClr val="666666"/>
        </a:dk1>
        <a:lt1>
          <a:srgbClr val="FFFFFF"/>
        </a:lt1>
        <a:dk2>
          <a:srgbClr val="F5F7F8"/>
        </a:dk2>
        <a:lt2>
          <a:srgbClr val="005A7C"/>
        </a:lt2>
        <a:accent1>
          <a:srgbClr val="7AABBA"/>
        </a:accent1>
        <a:accent2>
          <a:srgbClr val="317E92"/>
        </a:accent2>
        <a:accent3>
          <a:srgbClr val="FFFFFF"/>
        </a:accent3>
        <a:accent4>
          <a:srgbClr val="565656"/>
        </a:accent4>
        <a:accent5>
          <a:srgbClr val="BED2D9"/>
        </a:accent5>
        <a:accent6>
          <a:srgbClr val="2B7284"/>
        </a:accent6>
        <a:hlink>
          <a:srgbClr val="E26C51"/>
        </a:hlink>
        <a:folHlink>
          <a:srgbClr val="D9412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4347</TotalTime>
  <Words>4430</Words>
  <Application>Microsoft Office PowerPoint</Application>
  <PresentationFormat>Экран (4:3)</PresentationFormat>
  <Paragraphs>1802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1_Специальное оформление</vt:lpstr>
      <vt:lpstr>Обычный</vt:lpstr>
      <vt:lpstr>Результаты мониторинга перевода региональных услуг в электронный вид  на Едином портале   (по состоянию на ноябрь 2012 года)</vt:lpstr>
      <vt:lpstr>МЕТОДИКА МОНИТОРИНГА ПЕРЕВОДА УСЛУГ В ЭЛЕКТРОННЫЙ ВИД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СООТВЕТСТВИЕ ТРЕБОВАНИЯМ  ДОСТУПНОСТИ</vt:lpstr>
      <vt:lpstr>Презентация PowerPoint</vt:lpstr>
      <vt:lpstr>СООТВЕТСТВИЕ ТРЕБОВАНИЯМ  I ЭТАПА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СООТВЕТСТВИЕ ТРЕБОВАНИЯМ  II ЭТАПА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СООТВЕТСТВИЕ ТРЕБОВАНИЯМ  III-V ЭТАПОВ</vt:lpstr>
      <vt:lpstr>Нормативные требования  к переводу услуг на III этап </vt:lpstr>
      <vt:lpstr>Ожидания пользователей при переводе услуг на III этап (начало) </vt:lpstr>
      <vt:lpstr>Ожидания пользователей при переводе услуг на III этап (продолжение) </vt:lpstr>
      <vt:lpstr>Лидеры по числу услуг с кнопкой «Получить услугу» - 1</vt:lpstr>
      <vt:lpstr>Отстающие по числу услуг с кнопкой «Получить услугу» - 2</vt:lpstr>
      <vt:lpstr>Отстающие по числу услуг с кнопкой «Получить услугу» - 3</vt:lpstr>
      <vt:lpstr>Отстающие по числу услуг с кнопкой «Получить услугу» - 4</vt:lpstr>
      <vt:lpstr>Переадресация  с Единого портала на региональные порталы госуслуг </vt:lpstr>
      <vt:lpstr>Типовые ошибки  при отправке заявления  в электронном виде - 1</vt:lpstr>
      <vt:lpstr>Типовые ошибки  при отправке заявления  в электронном виде - 2</vt:lpstr>
      <vt:lpstr>Презентация PowerPoint</vt:lpstr>
      <vt:lpstr>Презентация PowerPoint</vt:lpstr>
      <vt:lpstr>Методика и результаты мониторинга будут размещены  на сайте Минэкономразвития в разделе «Электронное правительство» http://www.economy.gov.ru  А также разосланы по электронной почте.</vt:lpstr>
    </vt:vector>
  </TitlesOfParts>
  <Company>e-centr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serbina</dc:creator>
  <cp:lastModifiedBy>Для журналистов учетка N1</cp:lastModifiedBy>
  <cp:revision>308</cp:revision>
  <cp:lastPrinted>2011-09-23T08:55:38Z</cp:lastPrinted>
  <dcterms:created xsi:type="dcterms:W3CDTF">2010-08-09T16:58:52Z</dcterms:created>
  <dcterms:modified xsi:type="dcterms:W3CDTF">2012-11-26T05:37:52Z</dcterms:modified>
</cp:coreProperties>
</file>