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8" r:id="rId3"/>
    <p:sldId id="260" r:id="rId4"/>
    <p:sldId id="261" r:id="rId5"/>
    <p:sldId id="262" r:id="rId6"/>
    <p:sldId id="269" r:id="rId7"/>
    <p:sldId id="263" r:id="rId8"/>
    <p:sldId id="265" r:id="rId9"/>
    <p:sldId id="266" r:id="rId10"/>
    <p:sldId id="273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00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4629" autoAdjust="0"/>
  </p:normalViewPr>
  <p:slideViewPr>
    <p:cSldViewPr>
      <p:cViewPr varScale="1">
        <p:scale>
          <a:sx n="81" d="100"/>
          <a:sy n="81" d="100"/>
        </p:scale>
        <p:origin x="-58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ru-RU" altLang="en-US"/>
              <a:t>Образец заголовка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ru-RU" altLang="en-US"/>
              <a:t>Образец подзаголовка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F9AD4-94F5-41C9-9B95-173AE964A801}" type="datetimeFigureOut">
              <a:rPr lang="ru-RU"/>
              <a:pPr>
                <a:defRPr/>
              </a:pPr>
              <a:t>01.12.2015</a:t>
            </a:fld>
            <a:endParaRPr lang="ru-RU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EBA70-A154-41A1-9EF3-F2291C573F38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A4AC2-6553-4DB1-A6BE-1DB34DF558EE}" type="datetimeFigureOut">
              <a:rPr lang="ru-RU"/>
              <a:pPr>
                <a:defRPr/>
              </a:pPr>
              <a:t>01.12.2015</a:t>
            </a:fld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04CD0C-DFA2-4D69-98D0-0C906CFBE9E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8F314-2D4E-48B0-A383-AE3C483587F6}" type="datetimeFigureOut">
              <a:rPr lang="ru-RU"/>
              <a:pPr>
                <a:defRPr/>
              </a:pPr>
              <a:t>01.12.2015</a:t>
            </a:fld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66738-9C9B-417D-A911-5675DFA207A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E57B9-FEFC-4F68-A20A-875C64E99CF9}" type="datetimeFigureOut">
              <a:rPr lang="ru-RU"/>
              <a:pPr>
                <a:defRPr/>
              </a:pPr>
              <a:t>01.12.2015</a:t>
            </a:fld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BD76F-70E5-41CF-844A-75AFDF831314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D079B-BF5C-458A-BA55-339D2D1C8975}" type="datetimeFigureOut">
              <a:rPr lang="ru-RU"/>
              <a:pPr>
                <a:defRPr/>
              </a:pPr>
              <a:t>01.12.2015</a:t>
            </a:fld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53DEFA-1C29-4F18-9C71-EA6E99AFC214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3482F-7EC9-4AB6-A8F1-90ABC0B26055}" type="datetimeFigureOut">
              <a:rPr lang="ru-RU"/>
              <a:pPr>
                <a:defRPr/>
              </a:pPr>
              <a:t>01.12.2015</a:t>
            </a:fld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9E661-556C-4213-B916-A0A353F9198E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561D5A-D9DD-45DF-9112-5B97559A30B3}" type="datetimeFigureOut">
              <a:rPr lang="ru-RU"/>
              <a:pPr>
                <a:defRPr/>
              </a:pPr>
              <a:t>01.12.2015</a:t>
            </a:fld>
            <a:endParaRPr lang="ru-RU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74568-EBE3-4423-AE77-3A0F9D7AF43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84FDB-1DB6-436B-9919-E9C9F1021CE4}" type="datetimeFigureOut">
              <a:rPr lang="ru-RU"/>
              <a:pPr>
                <a:defRPr/>
              </a:pPr>
              <a:t>01.12.2015</a:t>
            </a:fld>
            <a:endParaRPr lang="ru-RU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C7297-0906-427A-9306-8F3A2FEE6E04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15576-A782-4D27-B5EB-72D1F1F2A78A}" type="datetimeFigureOut">
              <a:rPr lang="ru-RU"/>
              <a:pPr>
                <a:defRPr/>
              </a:pPr>
              <a:t>01.12.2015</a:t>
            </a:fld>
            <a:endParaRPr lang="ru-RU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7AF67-4721-48EB-904B-5CC41A6C0D5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67ADE-9346-4FA7-B678-4CFCC1FB359C}" type="datetimeFigureOut">
              <a:rPr lang="ru-RU"/>
              <a:pPr>
                <a:defRPr/>
              </a:pPr>
              <a:t>01.12.2015</a:t>
            </a:fld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B4B33D-A5DD-41EC-A3D4-A6C94127EA74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58503F-A48A-4B0B-93BD-71636C1E2DA8}" type="datetimeFigureOut">
              <a:rPr lang="ru-RU"/>
              <a:pPr>
                <a:defRPr/>
              </a:pPr>
              <a:t>01.12.2015</a:t>
            </a:fld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339688-3D5E-4A23-811A-976E245FAEB4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fld id="{7F216557-5F27-4D4B-A4E6-C0A8D2B8C480}" type="datetimeFigureOut">
              <a:rPr lang="ru-RU"/>
              <a:pPr>
                <a:defRPr/>
              </a:pPr>
              <a:t>01.12.2015</a:t>
            </a:fld>
            <a:endParaRPr lang="ru-RU" altLang="en-US"/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2D55100F-1B6C-4035-83D4-AEF4BF606F3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3175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5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5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5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5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5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5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6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6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6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6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6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6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6" cy="76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6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6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6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6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6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6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6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6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7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7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7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6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7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7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7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7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7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6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7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6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7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6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8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6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8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6" cy="76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8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8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6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1" r:id="rId3"/>
    <p:sldLayoutId id="2147483660" r:id="rId4"/>
    <p:sldLayoutId id="2147483659" r:id="rId5"/>
    <p:sldLayoutId id="2147483658" r:id="rId6"/>
    <p:sldLayoutId id="2147483657" r:id="rId7"/>
    <p:sldLayoutId id="2147483656" r:id="rId8"/>
    <p:sldLayoutId id="2147483655" r:id="rId9"/>
    <p:sldLayoutId id="2147483654" r:id="rId10"/>
    <p:sldLayoutId id="214748365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549275"/>
            <a:ext cx="7772400" cy="5472113"/>
          </a:xfrm>
        </p:spPr>
        <p:txBody>
          <a:bodyPr anchor="ctr"/>
          <a:lstStyle/>
          <a:p>
            <a:pPr algn="ctr" eaLnBrk="1" hangingPunct="1">
              <a:lnSpc>
                <a:spcPct val="85000"/>
              </a:lnSpc>
            </a:pPr>
            <a:r>
              <a:rPr lang="ru-RU" sz="2800" smtClean="0">
                <a:latin typeface="Times New Roman" pitchFamily="18" charset="0"/>
              </a:rPr>
              <a:t>Нарушения при осуществлении государственных (муниципальных) закупок и закупок</a:t>
            </a:r>
            <a:r>
              <a:rPr lang="ru-RU" sz="2800" smtClean="0"/>
              <a:t> </a:t>
            </a:r>
            <a:r>
              <a:rPr lang="ru-RU" sz="2800" smtClean="0">
                <a:latin typeface="Times New Roman" pitchFamily="18" charset="0"/>
              </a:rPr>
              <a:t>отдельными видами юридических лиц</a:t>
            </a:r>
            <a:r>
              <a:rPr lang="ru-RU" sz="2800" smtClean="0"/>
              <a:t> </a:t>
            </a:r>
            <a:br>
              <a:rPr lang="ru-RU" sz="2800" smtClean="0"/>
            </a:br>
            <a:r>
              <a:rPr lang="ru-RU" sz="2800" smtClean="0"/>
              <a:t/>
            </a:r>
            <a:br>
              <a:rPr lang="ru-RU" sz="2800" smtClean="0"/>
            </a:br>
            <a:r>
              <a:rPr lang="ru-RU" sz="1800" smtClean="0">
                <a:solidFill>
                  <a:srgbClr val="FF0066"/>
                </a:solidFill>
                <a:latin typeface="Times New Roman" pitchFamily="18" charset="0"/>
              </a:rPr>
              <a:t>4 группа</a:t>
            </a:r>
            <a:r>
              <a:rPr lang="ru-RU" sz="1800" smtClean="0"/>
              <a:t> </a:t>
            </a:r>
            <a:r>
              <a:rPr lang="ru-RU" sz="1800" smtClean="0">
                <a:latin typeface="Times New Roman" pitchFamily="18" charset="0"/>
              </a:rPr>
              <a:t>Классификатора нарушений, </a:t>
            </a:r>
            <a:br>
              <a:rPr lang="ru-RU" sz="1800" smtClean="0">
                <a:latin typeface="Times New Roman" pitchFamily="18" charset="0"/>
              </a:rPr>
            </a:br>
            <a:r>
              <a:rPr lang="ru-RU" sz="1800" smtClean="0">
                <a:latin typeface="Times New Roman" pitchFamily="18" charset="0"/>
              </a:rPr>
              <a:t>выявляемых в ходе внешнего государственного аудита (контроля), одобренного Коллегией Счетной палаты</a:t>
            </a:r>
            <a:br>
              <a:rPr lang="ru-RU" sz="1800" smtClean="0">
                <a:latin typeface="Times New Roman" pitchFamily="18" charset="0"/>
              </a:rPr>
            </a:br>
            <a:r>
              <a:rPr lang="ru-RU" sz="1800" smtClean="0">
                <a:latin typeface="Times New Roman" pitchFamily="18" charset="0"/>
              </a:rPr>
              <a:t>Российской Федерации 18 декабря 2014 года</a:t>
            </a:r>
            <a:br>
              <a:rPr lang="ru-RU" sz="1800" smtClean="0">
                <a:latin typeface="Times New Roman" pitchFamily="18" charset="0"/>
              </a:rPr>
            </a:br>
            <a:r>
              <a:rPr lang="ru-RU" sz="2000" smtClean="0">
                <a:latin typeface="Times New Roman" pitchFamily="18" charset="0"/>
              </a:rPr>
              <a:t/>
            </a:r>
            <a:br>
              <a:rPr lang="ru-RU" sz="2000" smtClean="0">
                <a:latin typeface="Times New Roman" pitchFamily="18" charset="0"/>
              </a:rPr>
            </a:br>
            <a:r>
              <a:rPr lang="ru-RU" sz="2000" smtClean="0">
                <a:latin typeface="Times New Roman" pitchFamily="18" charset="0"/>
              </a:rPr>
              <a:t/>
            </a:r>
            <a:br>
              <a:rPr lang="ru-RU" sz="2000" smtClean="0">
                <a:latin typeface="Times New Roman" pitchFamily="18" charset="0"/>
              </a:rPr>
            </a:br>
            <a:r>
              <a:rPr lang="ru-RU" sz="2000" smtClean="0">
                <a:latin typeface="Times New Roman" pitchFamily="18" charset="0"/>
              </a:rPr>
              <a:t/>
            </a:r>
            <a:br>
              <a:rPr lang="ru-RU" sz="2000" smtClean="0">
                <a:latin typeface="Times New Roman" pitchFamily="18" charset="0"/>
              </a:rPr>
            </a:br>
            <a:r>
              <a:rPr lang="ru-RU" sz="1400" smtClean="0">
                <a:latin typeface="Times New Roman" pitchFamily="18" charset="0"/>
              </a:rPr>
              <a:t>Анисимова Галина Анатольевна,</a:t>
            </a:r>
            <a:br>
              <a:rPr lang="ru-RU" sz="1400" smtClean="0">
                <a:latin typeface="Times New Roman" pitchFamily="18" charset="0"/>
              </a:rPr>
            </a:br>
            <a:r>
              <a:rPr lang="ru-RU" sz="1400" smtClean="0">
                <a:latin typeface="Times New Roman" pitchFamily="18" charset="0"/>
              </a:rPr>
              <a:t>начальник отдела НИИ СП, к.с.н. , м.т. 8-916-517-19-23</a:t>
            </a:r>
            <a:r>
              <a:rPr lang="ru-RU" sz="2800" b="0" smtClean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400" smtClean="0">
                <a:latin typeface="Times New Roman" pitchFamily="18" charset="0"/>
              </a:rPr>
              <a:t>НИИ СП</a:t>
            </a:r>
            <a:br>
              <a:rPr lang="ru-RU" sz="2400" smtClean="0">
                <a:latin typeface="Times New Roman" pitchFamily="18" charset="0"/>
              </a:rPr>
            </a:br>
            <a:r>
              <a:rPr lang="ru-RU" sz="2400" smtClean="0">
                <a:latin typeface="Times New Roman" pitchFamily="18" charset="0"/>
              </a:rPr>
              <a:t>2015 год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smtClean="0"/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  <a:p>
            <a:pPr algn="ctr" eaLnBrk="1" hangingPunct="1">
              <a:buFont typeface="Wingdings" pitchFamily="2" charset="2"/>
              <a:buNone/>
            </a:pPr>
            <a:r>
              <a:rPr lang="ru-RU" b="1" smtClean="0">
                <a:latin typeface="Times New Roman" pitchFamily="18" charset="0"/>
              </a:rPr>
              <a:t>СПАСИБО ЗА ВНИМАНИЕ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7543800" cy="863600"/>
          </a:xfrm>
        </p:spPr>
        <p:txBody>
          <a:bodyPr anchor="ctr"/>
          <a:lstStyle/>
          <a:p>
            <a:pPr algn="ctr" eaLnBrk="1" hangingPunct="1"/>
            <a:r>
              <a:rPr lang="ru-RU" altLang="ru-RU" sz="2000" smtClean="0">
                <a:latin typeface="Times New Roman" pitchFamily="18" charset="0"/>
              </a:rPr>
              <a:t>Законы, на основании которых квалифицируются нарушения при осуществлении государственных (муниципальных) закупок</a:t>
            </a:r>
          </a:p>
        </p:txBody>
      </p:sp>
      <p:sp>
        <p:nvSpPr>
          <p:cNvPr id="1433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3941762"/>
          </a:xfrm>
        </p:spPr>
        <p:txBody>
          <a:bodyPr/>
          <a:lstStyle/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ru-RU" sz="2400" b="1" smtClean="0">
                <a:latin typeface="Times New Roman" pitchFamily="18" charset="0"/>
              </a:rPr>
              <a:t>Гражданский кодекс Российской Федерации</a:t>
            </a:r>
          </a:p>
          <a:p>
            <a:pPr marL="571500" indent="-571500" eaLnBrk="1" hangingPunct="1">
              <a:buFont typeface="Wingdings" pitchFamily="2" charset="2"/>
              <a:buNone/>
            </a:pPr>
            <a:endParaRPr lang="ru-RU" sz="2400" b="1" smtClean="0"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AutoNum type="arabicPeriod" startAt="2"/>
            </a:pPr>
            <a:r>
              <a:rPr lang="ru-RU" sz="2400" b="1" smtClean="0">
                <a:latin typeface="Times New Roman" pitchFamily="18" charset="0"/>
              </a:rPr>
              <a:t>Бюджетный кодекс Российской Федерации</a:t>
            </a:r>
          </a:p>
          <a:p>
            <a:pPr marL="571500" indent="-571500" eaLnBrk="1" hangingPunct="1">
              <a:buFont typeface="Wingdings" pitchFamily="2" charset="2"/>
              <a:buNone/>
            </a:pPr>
            <a:endParaRPr lang="ru-RU" sz="2400" b="1" smtClean="0">
              <a:latin typeface="Times New Roman" pitchFamily="18" charset="0"/>
            </a:endParaRP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ru-RU" sz="2400" b="1" smtClean="0">
                <a:latin typeface="Times New Roman" pitchFamily="18" charset="0"/>
              </a:rPr>
              <a:t>3.    Федеральный закон от 5 апреля 2013 г. № 44-ФЗ «О контрактной системе в сфере закупок товаров, работ, услуг для обеспечения государственных и муниципальных нужд»</a:t>
            </a:r>
          </a:p>
          <a:p>
            <a:pPr marL="571500" indent="-571500" eaLnBrk="1" hangingPunct="1">
              <a:buFont typeface="Wingdings" pitchFamily="2" charset="2"/>
              <a:buNone/>
            </a:pPr>
            <a:endParaRPr lang="ru-RU" sz="2400" b="1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7543800" cy="1223962"/>
          </a:xfrm>
        </p:spPr>
        <p:txBody>
          <a:bodyPr/>
          <a:lstStyle/>
          <a:p>
            <a:pPr algn="ctr" eaLnBrk="1" hangingPunct="1"/>
            <a:r>
              <a:rPr lang="ru-RU" altLang="ru-RU" sz="2000" smtClean="0">
                <a:latin typeface="Times New Roman" pitchFamily="18" charset="0"/>
              </a:rPr>
              <a:t>Законодательный акт, которым установлены меры ответственности за нарушения при осуществлении государственных (муниципальных) закупок</a:t>
            </a:r>
            <a:endParaRPr lang="ru-RU" sz="2000" smtClean="0">
              <a:latin typeface="Times New Roman" pitchFamily="18" charset="0"/>
            </a:endParaRPr>
          </a:p>
        </p:txBody>
      </p:sp>
      <p:sp>
        <p:nvSpPr>
          <p:cNvPr id="15362" name="Объект 2"/>
          <p:cNvSpPr>
            <a:spLocks noGrp="1"/>
          </p:cNvSpPr>
          <p:nvPr>
            <p:ph type="body" idx="1"/>
          </p:nvPr>
        </p:nvSpPr>
        <p:spPr>
          <a:xfrm>
            <a:off x="457200" y="1989138"/>
            <a:ext cx="8229600" cy="3671887"/>
          </a:xfrm>
        </p:spPr>
        <p:txBody>
          <a:bodyPr/>
          <a:lstStyle/>
          <a:p>
            <a:pPr marL="571500" indent="-571500" algn="ctr" eaLnBrk="1" hangingPunct="1">
              <a:buFont typeface="Wingdings" pitchFamily="2" charset="2"/>
              <a:buNone/>
            </a:pPr>
            <a:endParaRPr lang="ru-RU" sz="2800" b="1" smtClean="0">
              <a:latin typeface="Times New Roman" pitchFamily="18" charset="0"/>
            </a:endParaRPr>
          </a:p>
          <a:p>
            <a:pPr marL="571500" indent="-571500" algn="ctr" eaLnBrk="1" hangingPunct="1">
              <a:buFont typeface="Wingdings" pitchFamily="2" charset="2"/>
              <a:buNone/>
            </a:pPr>
            <a:endParaRPr lang="ru-RU" sz="2800" b="1" smtClean="0">
              <a:latin typeface="Times New Roman" pitchFamily="18" charset="0"/>
            </a:endParaRPr>
          </a:p>
          <a:p>
            <a:pPr marL="571500" indent="-571500" algn="ctr" eaLnBrk="1" hangingPunct="1">
              <a:buFont typeface="Wingdings" pitchFamily="2" charset="2"/>
              <a:buNone/>
            </a:pPr>
            <a:endParaRPr lang="ru-RU" sz="2800" b="1" smtClean="0">
              <a:latin typeface="Times New Roman" pitchFamily="18" charset="0"/>
            </a:endParaRPr>
          </a:p>
          <a:p>
            <a:pPr marL="571500" indent="-571500" algn="ctr" eaLnBrk="1" hangingPunct="1">
              <a:buFont typeface="Wingdings" pitchFamily="2" charset="2"/>
              <a:buNone/>
            </a:pPr>
            <a:r>
              <a:rPr lang="ru-RU" sz="2800" b="1" smtClean="0">
                <a:latin typeface="Times New Roman" pitchFamily="18" charset="0"/>
              </a:rPr>
              <a:t>Кодекс Российской Федерации об административных правонарушениях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7543800" cy="1584325"/>
          </a:xfrm>
        </p:spPr>
        <p:txBody>
          <a:bodyPr/>
          <a:lstStyle/>
          <a:p>
            <a:pPr algn="ctr" eaLnBrk="1" hangingPunct="1"/>
            <a:r>
              <a:rPr lang="ru-RU" sz="2000" smtClean="0">
                <a:latin typeface="Times New Roman" pitchFamily="18" charset="0"/>
              </a:rPr>
              <a:t>Особенность Классификатора, отраженная в </a:t>
            </a:r>
            <a:r>
              <a:rPr lang="ru-RU" sz="2000" smtClean="0">
                <a:solidFill>
                  <a:srgbClr val="FF0066"/>
                </a:solidFill>
                <a:latin typeface="Times New Roman" pitchFamily="18" charset="0"/>
              </a:rPr>
              <a:t>группе</a:t>
            </a:r>
            <a:r>
              <a:rPr lang="ru-RU" sz="2000" smtClean="0">
                <a:latin typeface="Times New Roman" pitchFamily="18" charset="0"/>
              </a:rPr>
              <a:t> </a:t>
            </a:r>
            <a:r>
              <a:rPr lang="ru-RU" sz="2000" smtClean="0">
                <a:solidFill>
                  <a:srgbClr val="FF0066"/>
                </a:solidFill>
                <a:latin typeface="Times New Roman" pitchFamily="18" charset="0"/>
              </a:rPr>
              <a:t>4</a:t>
            </a:r>
            <a:r>
              <a:rPr lang="ru-RU" sz="2000" smtClean="0">
                <a:latin typeface="Times New Roman" pitchFamily="18" charset="0"/>
              </a:rPr>
              <a:t> «Нарушения при осуществлении государственных (муниципальных) закупок и закупок</a:t>
            </a:r>
            <a:r>
              <a:rPr lang="ru-RU" sz="2000" smtClean="0"/>
              <a:t> </a:t>
            </a:r>
            <a:r>
              <a:rPr lang="ru-RU" sz="2000" smtClean="0">
                <a:latin typeface="Times New Roman" pitchFamily="18" charset="0"/>
              </a:rPr>
              <a:t>отдельными видами юридических лиц»</a:t>
            </a:r>
            <a:r>
              <a:rPr lang="ru-RU" sz="2000" smtClean="0"/>
              <a:t> </a:t>
            </a:r>
            <a:br>
              <a:rPr lang="ru-RU" sz="2000" smtClean="0"/>
            </a:br>
            <a:endParaRPr lang="ru-RU" sz="2000" smtClean="0"/>
          </a:p>
        </p:txBody>
      </p:sp>
      <p:sp>
        <p:nvSpPr>
          <p:cNvPr id="16386" name="Объект 2"/>
          <p:cNvSpPr>
            <a:spLocks noGrp="1"/>
          </p:cNvSpPr>
          <p:nvPr>
            <p:ph type="body" idx="1"/>
          </p:nvPr>
        </p:nvSpPr>
        <p:spPr>
          <a:xfrm>
            <a:off x="457200" y="2636838"/>
            <a:ext cx="8229600" cy="3384550"/>
          </a:xfrm>
        </p:spPr>
        <p:txBody>
          <a:bodyPr/>
          <a:lstStyle/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smtClean="0">
                <a:latin typeface="Times New Roman" pitchFamily="18" charset="0"/>
              </a:rPr>
              <a:t>      </a:t>
            </a:r>
            <a:r>
              <a:rPr lang="ru-RU" sz="2000" b="1" smtClean="0">
                <a:latin typeface="Times New Roman" pitchFamily="18" charset="0"/>
              </a:rPr>
              <a:t>1.</a:t>
            </a:r>
            <a:r>
              <a:rPr lang="ru-RU" sz="2000" smtClean="0">
                <a:latin typeface="Times New Roman" pitchFamily="18" charset="0"/>
              </a:rPr>
              <a:t> </a:t>
            </a:r>
            <a:r>
              <a:rPr lang="ru-RU" sz="2000" b="1" smtClean="0">
                <a:latin typeface="Times New Roman" pitchFamily="18" charset="0"/>
              </a:rPr>
              <a:t>В группу 4 включено 49 нарушений, каждое из которых  </a:t>
            </a: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smtClean="0">
                <a:latin typeface="Times New Roman" pitchFamily="18" charset="0"/>
              </a:rPr>
              <a:t>           квалифицировано в соответствии с законами</a:t>
            </a: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b="1" smtClean="0">
              <a:latin typeface="Times New Roman" pitchFamily="18" charset="0"/>
            </a:endParaRP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smtClean="0">
                <a:latin typeface="Times New Roman" pitchFamily="18" charset="0"/>
              </a:rPr>
              <a:t>      2. По 28 нарушениям, отраженным в группе 4, законодательством не предусмотрена мера ответственности, что составляет 57 % общего числа квалифицированных нарушений данной группы. </a:t>
            </a: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smtClean="0">
                <a:latin typeface="Times New Roman" pitchFamily="18" charset="0"/>
              </a:rPr>
              <a:t>         Поэтому требует решения вопрос о применении мер ответственности к  нарушителям бюджетной дисциплины в сфере закупок</a:t>
            </a: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b="1" smtClean="0">
              <a:latin typeface="Times New Roman" pitchFamily="18" charset="0"/>
            </a:endParaRP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smtClean="0">
                <a:latin typeface="Times New Roman" pitchFamily="18" charset="0"/>
              </a:rPr>
              <a:t>      </a:t>
            </a:r>
            <a:r>
              <a:rPr lang="ru-RU" sz="2000" b="1" smtClean="0">
                <a:latin typeface="Times New Roman" pitchFamily="18" charset="0"/>
              </a:rPr>
              <a:t>3. В группе 4 не сформированы подгруппы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549275"/>
            <a:ext cx="7283450" cy="1439863"/>
          </a:xfrm>
        </p:spPr>
        <p:txBody>
          <a:bodyPr/>
          <a:lstStyle/>
          <a:p>
            <a:pPr algn="ctr" eaLnBrk="1" hangingPunct="1">
              <a:lnSpc>
                <a:spcPct val="85000"/>
              </a:lnSpc>
            </a:pPr>
            <a:r>
              <a:rPr lang="ru-RU" sz="1800" smtClean="0">
                <a:latin typeface="Times New Roman" pitchFamily="18" charset="0"/>
              </a:rPr>
              <a:t>Особенность Классификатора, отраженная в </a:t>
            </a:r>
            <a:r>
              <a:rPr lang="ru-RU" sz="1800" smtClean="0">
                <a:solidFill>
                  <a:srgbClr val="FF0066"/>
                </a:solidFill>
                <a:latin typeface="Times New Roman" pitchFamily="18" charset="0"/>
              </a:rPr>
              <a:t>группе</a:t>
            </a:r>
            <a:r>
              <a:rPr lang="ru-RU" sz="1800" smtClean="0">
                <a:latin typeface="Times New Roman" pitchFamily="18" charset="0"/>
              </a:rPr>
              <a:t> </a:t>
            </a:r>
            <a:r>
              <a:rPr lang="ru-RU" sz="1800" smtClean="0">
                <a:solidFill>
                  <a:srgbClr val="FF0066"/>
                </a:solidFill>
                <a:latin typeface="Times New Roman" pitchFamily="18" charset="0"/>
              </a:rPr>
              <a:t>4</a:t>
            </a:r>
            <a:r>
              <a:rPr lang="ru-RU" sz="1800" smtClean="0">
                <a:latin typeface="Times New Roman" pitchFamily="18" charset="0"/>
              </a:rPr>
              <a:t> «Нарушения при осуществлении государственных (муниципальных) закупок и закупок отдельными видами юридических лиц» </a:t>
            </a:r>
            <a:br>
              <a:rPr lang="ru-RU" sz="1800" smtClean="0">
                <a:latin typeface="Times New Roman" pitchFamily="18" charset="0"/>
              </a:rPr>
            </a:br>
            <a:r>
              <a:rPr lang="ru-RU" sz="1800" smtClean="0">
                <a:latin typeface="Times New Roman" pitchFamily="18" charset="0"/>
              </a:rPr>
              <a:t/>
            </a:r>
            <a:br>
              <a:rPr lang="ru-RU" sz="1800" smtClean="0">
                <a:latin typeface="Times New Roman" pitchFamily="18" charset="0"/>
              </a:rPr>
            </a:br>
            <a:r>
              <a:rPr lang="ru-RU" sz="1800" smtClean="0">
                <a:latin typeface="Times New Roman" pitchFamily="18" charset="0"/>
              </a:rPr>
              <a:t>(продолжение)</a:t>
            </a:r>
          </a:p>
        </p:txBody>
      </p:sp>
      <p:sp>
        <p:nvSpPr>
          <p:cNvPr id="17410" name="Объект 2"/>
          <p:cNvSpPr>
            <a:spLocks noGrp="1"/>
          </p:cNvSpPr>
          <p:nvPr>
            <p:ph type="body" idx="1"/>
          </p:nvPr>
        </p:nvSpPr>
        <p:spPr>
          <a:xfrm>
            <a:off x="457200" y="2133600"/>
            <a:ext cx="8229600" cy="3997325"/>
          </a:xfrm>
        </p:spPr>
        <p:txBody>
          <a:bodyPr/>
          <a:lstStyle/>
          <a:p>
            <a:pPr marL="571500" indent="-571500" eaLnBrk="1" hangingPunct="1">
              <a:buFont typeface="Wingdings" pitchFamily="2" charset="2"/>
              <a:buNone/>
            </a:pPr>
            <a:r>
              <a:rPr lang="ru-RU" sz="2000" b="1" smtClean="0">
                <a:solidFill>
                  <a:srgbClr val="000000"/>
                </a:solidFill>
                <a:latin typeface="Times New Roman" pitchFamily="18" charset="0"/>
              </a:rPr>
              <a:t>4. Законодательством не установлены меры ответственности:  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ru-RU" sz="2000" b="1" smtClean="0">
                <a:solidFill>
                  <a:srgbClr val="000000"/>
                </a:solidFill>
                <a:latin typeface="Times New Roman" pitchFamily="18" charset="0"/>
              </a:rPr>
              <a:t>    - для </a:t>
            </a:r>
            <a:r>
              <a:rPr lang="ru-RU" sz="2000" b="1" smtClean="0">
                <a:solidFill>
                  <a:srgbClr val="FF0066"/>
                </a:solidFill>
                <a:latin typeface="Times New Roman" pitchFamily="18" charset="0"/>
              </a:rPr>
              <a:t>4 видов нарушений</a:t>
            </a:r>
            <a:r>
              <a:rPr lang="ru-RU" sz="2000" b="1" smtClean="0">
                <a:solidFill>
                  <a:srgbClr val="000000"/>
                </a:solidFill>
                <a:latin typeface="Times New Roman" pitchFamily="18" charset="0"/>
              </a:rPr>
              <a:t>, правовые основания которых  квалифицированы Гражданским кодексом Российской Федерации; 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ru-RU" sz="2000" b="1" smtClean="0">
                <a:solidFill>
                  <a:srgbClr val="000000"/>
                </a:solidFill>
                <a:latin typeface="Times New Roman" pitchFamily="18" charset="0"/>
              </a:rPr>
              <a:t>    - для </a:t>
            </a:r>
            <a:r>
              <a:rPr lang="ru-RU" sz="2000" b="1" smtClean="0">
                <a:solidFill>
                  <a:srgbClr val="FF0066"/>
                </a:solidFill>
                <a:latin typeface="Times New Roman" pitchFamily="18" charset="0"/>
              </a:rPr>
              <a:t>4 видов нарушений</a:t>
            </a:r>
            <a:r>
              <a:rPr lang="ru-RU" sz="2000" b="1" smtClean="0">
                <a:solidFill>
                  <a:srgbClr val="000000"/>
                </a:solidFill>
                <a:latin typeface="Times New Roman" pitchFamily="18" charset="0"/>
              </a:rPr>
              <a:t>, правовые основания которых квалифицированы Бюджетным кодексом Российской Федерации;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ru-RU" sz="2000" b="1" smtClean="0">
                <a:solidFill>
                  <a:srgbClr val="000000"/>
                </a:solidFill>
                <a:latin typeface="Times New Roman" pitchFamily="18" charset="0"/>
              </a:rPr>
              <a:t>    - для </a:t>
            </a:r>
            <a:r>
              <a:rPr lang="ru-RU" sz="2000" b="1" smtClean="0">
                <a:solidFill>
                  <a:srgbClr val="FF0066"/>
                </a:solidFill>
                <a:latin typeface="Times New Roman" pitchFamily="18" charset="0"/>
              </a:rPr>
              <a:t>20 видов нарушений</a:t>
            </a:r>
            <a:r>
              <a:rPr lang="ru-RU" sz="2000" b="1" smtClean="0">
                <a:solidFill>
                  <a:srgbClr val="000000"/>
                </a:solidFill>
                <a:latin typeface="Times New Roman" pitchFamily="18" charset="0"/>
              </a:rPr>
              <a:t>, правовые основания которых  квалифицированы Федеральным законом от 5 апреля 2013 г.   № 44-ФЗ «О контрактной системе в сфере закупок товаров, работ, услуг для обеспечения государственных и муниципальных нужд».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7488237" cy="1871663"/>
          </a:xfrm>
        </p:spPr>
        <p:txBody>
          <a:bodyPr anchor="ctr"/>
          <a:lstStyle/>
          <a:p>
            <a:pPr algn="ctr" eaLnBrk="1" hangingPunct="1"/>
            <a:r>
              <a:rPr lang="ru-RU" sz="1800" smtClean="0">
                <a:latin typeface="Times New Roman" pitchFamily="18" charset="0"/>
              </a:rPr>
              <a:t/>
            </a:r>
            <a:br>
              <a:rPr lang="ru-RU" sz="1800" smtClean="0">
                <a:latin typeface="Times New Roman" pitchFamily="18" charset="0"/>
              </a:rPr>
            </a:br>
            <a:r>
              <a:rPr lang="ru-RU" sz="1800" smtClean="0">
                <a:latin typeface="Times New Roman" pitchFamily="18" charset="0"/>
              </a:rPr>
              <a:t/>
            </a:r>
            <a:br>
              <a:rPr lang="ru-RU" sz="1800" smtClean="0">
                <a:latin typeface="Times New Roman" pitchFamily="18" charset="0"/>
              </a:rPr>
            </a:br>
            <a:r>
              <a:rPr lang="ru-RU" sz="1800" smtClean="0">
                <a:latin typeface="Times New Roman" pitchFamily="18" charset="0"/>
              </a:rPr>
              <a:t>Особенность Классификатора, отраженная в </a:t>
            </a:r>
            <a:r>
              <a:rPr lang="ru-RU" sz="1800" smtClean="0">
                <a:solidFill>
                  <a:srgbClr val="FF0066"/>
                </a:solidFill>
                <a:latin typeface="Times New Roman" pitchFamily="18" charset="0"/>
              </a:rPr>
              <a:t>группе</a:t>
            </a:r>
            <a:r>
              <a:rPr lang="ru-RU" sz="1800" smtClean="0">
                <a:latin typeface="Times New Roman" pitchFamily="18" charset="0"/>
              </a:rPr>
              <a:t> </a:t>
            </a:r>
            <a:r>
              <a:rPr lang="ru-RU" sz="1800" smtClean="0">
                <a:solidFill>
                  <a:srgbClr val="FF0066"/>
                </a:solidFill>
                <a:latin typeface="Times New Roman" pitchFamily="18" charset="0"/>
              </a:rPr>
              <a:t>4</a:t>
            </a:r>
            <a:r>
              <a:rPr lang="ru-RU" sz="1800" smtClean="0">
                <a:latin typeface="Times New Roman" pitchFamily="18" charset="0"/>
              </a:rPr>
              <a:t> «Нарушения при осуществлении государственных (муниципальных) закупок и закупок отдельными видами юридических лиц» </a:t>
            </a:r>
            <a:br>
              <a:rPr lang="ru-RU" sz="1800" smtClean="0">
                <a:latin typeface="Times New Roman" pitchFamily="18" charset="0"/>
              </a:rPr>
            </a:br>
            <a:r>
              <a:rPr lang="ru-RU" sz="1800" smtClean="0">
                <a:latin typeface="Times New Roman" pitchFamily="18" charset="0"/>
              </a:rPr>
              <a:t/>
            </a:r>
            <a:br>
              <a:rPr lang="ru-RU" sz="1800" smtClean="0">
                <a:latin typeface="Times New Roman" pitchFamily="18" charset="0"/>
              </a:rPr>
            </a:br>
            <a:r>
              <a:rPr lang="ru-RU" sz="1800" smtClean="0">
                <a:latin typeface="Times New Roman" pitchFamily="18" charset="0"/>
              </a:rPr>
              <a:t>(продолжение)</a:t>
            </a:r>
          </a:p>
        </p:txBody>
      </p:sp>
      <p:sp>
        <p:nvSpPr>
          <p:cNvPr id="1843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2708275"/>
            <a:ext cx="8229600" cy="36734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smtClean="0">
                <a:solidFill>
                  <a:srgbClr val="000000"/>
                </a:solidFill>
                <a:latin typeface="Times New Roman" pitchFamily="18" charset="0"/>
              </a:rPr>
              <a:t>Вывод. В 71 % нарушений, квалифицированных Федеральным законом от 5 апреля 2013 г.   № 44-ФЗ «О контрактной системе в сфере закупок товаров, работ, услуг для обеспечения государственных и муниципальных нужд», не предусмотрена мера ответственности.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smtClean="0">
                <a:solidFill>
                  <a:srgbClr val="000000"/>
                </a:solidFill>
                <a:latin typeface="Times New Roman" pitchFamily="18" charset="0"/>
              </a:rPr>
              <a:t>     Это свидетельствует об отсутствии гармонизации процесса развития законодательства в Российской Федерации </a:t>
            </a:r>
            <a:r>
              <a:rPr lang="ru-RU" sz="2000" b="1" smtClean="0">
                <a:solidFill>
                  <a:srgbClr val="000000"/>
                </a:solidFill>
                <a:latin typeface="Times New Roman" pitchFamily="18" charset="0"/>
              </a:rPr>
              <a:t>(за 2 года существования Закона законодатель не предусмотрел меры ответственности).</a:t>
            </a:r>
            <a:r>
              <a:rPr lang="ru-RU" sz="2400" b="1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7543800" cy="720725"/>
          </a:xfrm>
        </p:spPr>
        <p:txBody>
          <a:bodyPr/>
          <a:lstStyle/>
          <a:p>
            <a:pPr algn="ctr" eaLnBrk="1" hangingPunct="1"/>
            <a:r>
              <a:rPr lang="ru-RU" sz="2400" smtClean="0">
                <a:latin typeface="Times New Roman" pitchFamily="18" charset="0"/>
              </a:rPr>
              <a:t>Краткий анализ нарушений, за которые не предусмотрены меры ответственности</a:t>
            </a:r>
          </a:p>
        </p:txBody>
      </p:sp>
      <p:sp>
        <p:nvSpPr>
          <p:cNvPr id="19462" name="Объект 2"/>
          <p:cNvSpPr>
            <a:spLocks noGrp="1"/>
          </p:cNvSpPr>
          <p:nvPr>
            <p:ph idx="4294967295"/>
          </p:nvPr>
        </p:nvSpPr>
        <p:spPr>
          <a:xfrm>
            <a:off x="468313" y="1268413"/>
            <a:ext cx="8229600" cy="4862512"/>
          </a:xfrm>
        </p:spPr>
        <p:txBody>
          <a:bodyPr/>
          <a:lstStyle/>
          <a:p>
            <a:pPr marL="571500" indent="-571500" eaLnBrk="1" hangingPunct="1">
              <a:lnSpc>
                <a:spcPct val="75000"/>
              </a:lnSpc>
              <a:buFont typeface="Wingdings" pitchFamily="2" charset="2"/>
              <a:buAutoNum type="arabicPeriod"/>
            </a:pPr>
            <a:r>
              <a:rPr lang="ru-RU" sz="1800" b="1" smtClean="0">
                <a:latin typeface="Times New Roman" pitchFamily="18" charset="0"/>
              </a:rPr>
              <a:t>Несоблюдение требований или порядка заключения государственного или муниципального контракта.</a:t>
            </a:r>
          </a:p>
          <a:p>
            <a:pPr marL="571500" indent="-571500" eaLnBrk="1" hangingPunct="1">
              <a:lnSpc>
                <a:spcPct val="75000"/>
              </a:lnSpc>
              <a:buFont typeface="Wingdings" pitchFamily="2" charset="2"/>
              <a:buAutoNum type="arabicPeriod"/>
            </a:pPr>
            <a:endParaRPr lang="ru-RU" sz="1800" b="1" smtClean="0">
              <a:latin typeface="Times New Roman" pitchFamily="18" charset="0"/>
            </a:endParaRPr>
          </a:p>
          <a:p>
            <a:pPr marL="571500" indent="-571500" eaLnBrk="1" hangingPunct="1">
              <a:lnSpc>
                <a:spcPct val="75000"/>
              </a:lnSpc>
              <a:buFont typeface="Wingdings" pitchFamily="2" charset="2"/>
              <a:buAutoNum type="arabicPeriod"/>
            </a:pPr>
            <a:r>
              <a:rPr lang="ru-RU" sz="1800" b="1" smtClean="0">
                <a:latin typeface="Times New Roman" pitchFamily="18" charset="0"/>
              </a:rPr>
              <a:t>Несоблюдение требований по ведению реестров закупок без заключения государственных или муниципальных контрактов (договоров).</a:t>
            </a:r>
          </a:p>
          <a:p>
            <a:pPr marL="571500" indent="-571500" eaLnBrk="1" hangingPunct="1">
              <a:lnSpc>
                <a:spcPct val="75000"/>
              </a:lnSpc>
              <a:buFont typeface="Wingdings" pitchFamily="2" charset="2"/>
              <a:buAutoNum type="arabicPeriod"/>
            </a:pPr>
            <a:endParaRPr lang="ru-RU" sz="1800" b="1" smtClean="0">
              <a:latin typeface="Times New Roman" pitchFamily="18" charset="0"/>
            </a:endParaRPr>
          </a:p>
          <a:p>
            <a:pPr marL="571500" indent="-571500" eaLnBrk="1" hangingPunct="1">
              <a:lnSpc>
                <a:spcPct val="75000"/>
              </a:lnSpc>
              <a:buFont typeface="Wingdings" pitchFamily="2" charset="2"/>
              <a:buAutoNum type="arabicPeriod"/>
            </a:pPr>
            <a:r>
              <a:rPr lang="ru-RU" sz="1800" b="1" smtClean="0">
                <a:latin typeface="Times New Roman" pitchFamily="18" charset="0"/>
              </a:rPr>
              <a:t>Нарушение порядка формирования комиссий по осуществлению закупок, выбора специализированной организации и наделения ее соответствующим функционалом, организации совместных конкурсов и аукционов</a:t>
            </a:r>
          </a:p>
          <a:p>
            <a:pPr marL="571500" indent="-571500" eaLnBrk="1" hangingPunct="1">
              <a:lnSpc>
                <a:spcPct val="75000"/>
              </a:lnSpc>
              <a:buFont typeface="Wingdings" pitchFamily="2" charset="2"/>
              <a:buAutoNum type="arabicPeriod"/>
            </a:pPr>
            <a:endParaRPr lang="ru-RU" sz="1800" b="1" smtClean="0">
              <a:latin typeface="Times New Roman" pitchFamily="18" charset="0"/>
            </a:endParaRPr>
          </a:p>
          <a:p>
            <a:pPr marL="571500" indent="-571500" eaLnBrk="1" hangingPunct="1">
              <a:lnSpc>
                <a:spcPct val="75000"/>
              </a:lnSpc>
              <a:buFont typeface="Wingdings" pitchFamily="2" charset="2"/>
              <a:buAutoNum type="arabicPeriod"/>
            </a:pPr>
            <a:r>
              <a:rPr lang="ru-RU" sz="1800" b="1" smtClean="0">
                <a:latin typeface="Times New Roman" pitchFamily="18" charset="0"/>
              </a:rPr>
              <a:t> Отсутствие утвержденных требований к отдельным видам товаров, работ, услуг, в том числе к предельным ценам на них, или нормативных затрат на обеспечение функций заказчиков</a:t>
            </a:r>
          </a:p>
          <a:p>
            <a:pPr marL="571500" indent="-571500" eaLnBrk="1" hangingPunct="1">
              <a:lnSpc>
                <a:spcPct val="75000"/>
              </a:lnSpc>
              <a:buFont typeface="Wingdings" pitchFamily="2" charset="2"/>
              <a:buAutoNum type="arabicPeriod"/>
            </a:pPr>
            <a:endParaRPr lang="ru-RU" sz="1800" b="1" smtClean="0">
              <a:latin typeface="Times New Roman" pitchFamily="18" charset="0"/>
            </a:endParaRPr>
          </a:p>
          <a:p>
            <a:pPr marL="571500" indent="-571500" eaLnBrk="1" hangingPunct="1">
              <a:lnSpc>
                <a:spcPct val="75000"/>
              </a:lnSpc>
              <a:buFont typeface="Wingdings" pitchFamily="2" charset="2"/>
              <a:buAutoNum type="arabicPeriod"/>
            </a:pPr>
            <a:r>
              <a:rPr lang="ru-RU" sz="1800" b="1" smtClean="0">
                <a:latin typeface="Times New Roman" pitchFamily="18" charset="0"/>
              </a:rPr>
              <a:t>Нарушение ведомственного контроля, порядка плана закупок, порядка его размещения в открытом доступе, отсутствие обоснования закупки</a:t>
            </a:r>
          </a:p>
          <a:p>
            <a:pPr marL="571500" indent="-571500" eaLnBrk="1" hangingPunct="1">
              <a:lnSpc>
                <a:spcPct val="75000"/>
              </a:lnSpc>
              <a:buFont typeface="Wingdings" pitchFamily="2" charset="2"/>
              <a:buNone/>
            </a:pPr>
            <a:r>
              <a:rPr lang="ru-RU" sz="1800" b="1" smtClean="0">
                <a:latin typeface="Times New Roman" pitchFamily="18" charset="0"/>
              </a:rPr>
              <a:t> </a:t>
            </a:r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1476375" y="1419225"/>
          <a:ext cx="6073775" cy="4056063"/>
        </p:xfrm>
        <a:graphic>
          <a:graphicData uri="http://schemas.openxmlformats.org/presentationml/2006/ole">
            <p:oleObj spid="_x0000_s19460" name="Диаграмма" r:id="rId3" imgW="6096000" imgH="4067251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3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543800" cy="1008063"/>
          </a:xfrm>
        </p:spPr>
        <p:txBody>
          <a:bodyPr/>
          <a:lstStyle/>
          <a:p>
            <a:pPr algn="ctr" eaLnBrk="1" hangingPunct="1"/>
            <a:r>
              <a:rPr lang="ru-RU" sz="2400" smtClean="0">
                <a:latin typeface="Times New Roman" pitchFamily="18" charset="0"/>
              </a:rPr>
              <a:t>Краткий анализ нарушений, за которые не предусмотрены меры ответственности</a:t>
            </a:r>
            <a:br>
              <a:rPr lang="ru-RU" sz="2400" smtClean="0">
                <a:latin typeface="Times New Roman" pitchFamily="18" charset="0"/>
              </a:rPr>
            </a:br>
            <a:r>
              <a:rPr lang="ru-RU" sz="1600" smtClean="0">
                <a:latin typeface="Times New Roman" pitchFamily="18" charset="0"/>
              </a:rPr>
              <a:t>(продолжение)</a:t>
            </a:r>
          </a:p>
        </p:txBody>
      </p:sp>
      <p:sp>
        <p:nvSpPr>
          <p:cNvPr id="20482" name="Объект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 smtClean="0">
                <a:latin typeface="Times New Roman" pitchFamily="18" charset="0"/>
              </a:rPr>
              <a:t>6. Отсутствие обоснований закупки, нарушения обоснований закупки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1800" b="1" smtClean="0">
              <a:latin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 smtClean="0">
                <a:latin typeface="Times New Roman" pitchFamily="18" charset="0"/>
              </a:rPr>
              <a:t>7. Нарушения при обосновании и определении начальной (максимальной) цены контракта, заключаемого с единственным поставщиком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1800" b="1" smtClean="0">
              <a:latin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 smtClean="0">
                <a:latin typeface="Times New Roman" pitchFamily="18" charset="0"/>
              </a:rPr>
              <a:t>8. Отсутствие в контракте (договоре) сведений в расчете и обосновании цены контракта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1800" b="1" smtClean="0">
              <a:latin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 smtClean="0">
                <a:latin typeface="Times New Roman" pitchFamily="18" charset="0"/>
              </a:rPr>
              <a:t>9. Неприменение антидемпинговых мер при проведении конкурса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1800" b="1" smtClean="0">
              <a:latin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 smtClean="0">
                <a:latin typeface="Times New Roman" pitchFamily="18" charset="0"/>
              </a:rPr>
              <a:t>10. Несоответствие поставленных товаров установленным в контрактах требований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1800" b="1" smtClean="0">
              <a:latin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 smtClean="0">
                <a:latin typeface="Times New Roman" pitchFamily="18" charset="0"/>
              </a:rPr>
              <a:t>11. Неприменение мер ответственности по контракту с недобросовестными поставщиками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7543800" cy="1079500"/>
          </a:xfrm>
        </p:spPr>
        <p:txBody>
          <a:bodyPr/>
          <a:lstStyle/>
          <a:p>
            <a:pPr algn="ctr" eaLnBrk="1" hangingPunct="1"/>
            <a:r>
              <a:rPr lang="ru-RU" sz="2000" smtClean="0">
                <a:latin typeface="Times New Roman" pitchFamily="18" charset="0"/>
              </a:rPr>
              <a:t>Краткий анализ нарушений, за которые не предусмотрены меры ответственности</a:t>
            </a:r>
            <a:r>
              <a:rPr lang="ru-RU" sz="2400" smtClean="0">
                <a:latin typeface="Times New Roman" pitchFamily="18" charset="0"/>
              </a:rPr>
              <a:t/>
            </a:r>
            <a:br>
              <a:rPr lang="ru-RU" sz="2400" smtClean="0">
                <a:latin typeface="Times New Roman" pitchFamily="18" charset="0"/>
              </a:rPr>
            </a:br>
            <a:r>
              <a:rPr lang="ru-RU" sz="1600" smtClean="0">
                <a:latin typeface="Times New Roman" pitchFamily="18" charset="0"/>
              </a:rPr>
              <a:t>(продолжение)</a:t>
            </a:r>
          </a:p>
        </p:txBody>
      </p:sp>
      <p:sp>
        <p:nvSpPr>
          <p:cNvPr id="21506" name="Объект 2"/>
          <p:cNvSpPr>
            <a:spLocks noGrp="1"/>
          </p:cNvSpPr>
          <p:nvPr>
            <p:ph type="body" idx="1"/>
          </p:nvPr>
        </p:nvSpPr>
        <p:spPr>
          <a:xfrm>
            <a:off x="457200" y="1700213"/>
            <a:ext cx="8218488" cy="432117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ru-RU" sz="2000" b="1" smtClean="0">
                <a:latin typeface="Times New Roman" pitchFamily="18" charset="0"/>
              </a:rPr>
              <a:t>Выводы. 1. В законодательстве отсутствуют меры ответственности за некачественное управление в сфере государственных (муниципальных) закупок, отсутствие контроля и позитивных результатов в деятельности руководителей учреждений и органов исполнительной власти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ru-RU" sz="2000" b="1" smtClean="0">
                <a:latin typeface="Times New Roman" pitchFamily="18" charset="0"/>
              </a:rPr>
              <a:t>2. Некачественное управление содержит риски, связанные с нанесением ущерба бюджетам и государственной (муниципальной) собственности.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ru-RU" sz="2000" b="1" smtClean="0">
                <a:latin typeface="Times New Roman" pitchFamily="18" charset="0"/>
              </a:rPr>
              <a:t>3. Плохое управление свидетельствует, в первую очередь, о низком качестве персонала в системе государственной (муниципальной) службы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ru-RU" sz="2000" b="1" smtClean="0">
              <a:latin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ru-RU" sz="2000" b="1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Сеть">
  <a:themeElements>
    <a:clrScheme name="Сеть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Сеть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еть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еть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667</TotalTime>
  <Words>566</Words>
  <Application>Microsoft Office PowerPoint</Application>
  <PresentationFormat>Экран (4:3)</PresentationFormat>
  <Paragraphs>60</Paragraphs>
  <Slides>10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Wingdings</vt:lpstr>
      <vt:lpstr>Calibri</vt:lpstr>
      <vt:lpstr>Times New Roman</vt:lpstr>
      <vt:lpstr>Сеть</vt:lpstr>
      <vt:lpstr>Сеть</vt:lpstr>
      <vt:lpstr>Диаграмма</vt:lpstr>
      <vt:lpstr>Нарушения при осуществлении государственных (муниципальных) закупок и закупок отдельными видами юридических лиц   4 группа Классификатора нарушений,  выявляемых в ходе внешнего государственного аудита (контроля), одобренного Коллегией Счетной палаты Российской Федерации 18 декабря 2014 года    Анисимова Галина Анатольевна, начальник отдела НИИ СП, к.с.н. , м.т. 8-916-517-19-23 </vt:lpstr>
      <vt:lpstr>Законы, на основании которых квалифицируются нарушения при осуществлении государственных (муниципальных) закупок</vt:lpstr>
      <vt:lpstr>Законодательный акт, которым установлены меры ответственности за нарушения при осуществлении государственных (муниципальных) закупок</vt:lpstr>
      <vt:lpstr>Особенность Классификатора, отраженная в группе 4 «Нарушения при осуществлении государственных (муниципальных) закупок и закупок отдельными видами юридических лиц»  </vt:lpstr>
      <vt:lpstr>Особенность Классификатора, отраженная в группе 4 «Нарушения при осуществлении государственных (муниципальных) закупок и закупок отдельными видами юридических лиц»   (продолжение)</vt:lpstr>
      <vt:lpstr>  Особенность Классификатора, отраженная в группе 4 «Нарушения при осуществлении государственных (муниципальных) закупок и закупок отдельными видами юридических лиц»   (продолжение)</vt:lpstr>
      <vt:lpstr>Краткий анализ нарушений, за которые не предусмотрены меры ответственности</vt:lpstr>
      <vt:lpstr>Краткий анализ нарушений, за которые не предусмотрены меры ответственности (продолжение)</vt:lpstr>
      <vt:lpstr>Краткий анализ нарушений, за которые не предусмотрены меры ответственности (продолжение)</vt:lpstr>
      <vt:lpstr>НИИ СП 2015 год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Классификатор нарушений,  выявляемых в ходе внешнего государственного аудита (контроля) </dc:title>
  <dc:creator>Бандурина</dc:creator>
  <cp:lastModifiedBy>Чепляева</cp:lastModifiedBy>
  <cp:revision>82</cp:revision>
  <dcterms:created xsi:type="dcterms:W3CDTF">2014-12-13T23:45:11Z</dcterms:created>
  <dcterms:modified xsi:type="dcterms:W3CDTF">2015-12-01T12:44:13Z</dcterms:modified>
</cp:coreProperties>
</file>