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60" r:id="rId4"/>
    <p:sldId id="261" r:id="rId5"/>
    <p:sldId id="262" r:id="rId6"/>
    <p:sldId id="269" r:id="rId7"/>
    <p:sldId id="263" r:id="rId8"/>
    <p:sldId id="265" r:id="rId9"/>
    <p:sldId id="266" r:id="rId10"/>
    <p:sldId id="268" r:id="rId11"/>
    <p:sldId id="270" r:id="rId12"/>
    <p:sldId id="271" r:id="rId13"/>
    <p:sldId id="272" r:id="rId14"/>
    <p:sldId id="291" r:id="rId15"/>
    <p:sldId id="274" r:id="rId16"/>
    <p:sldId id="275" r:id="rId17"/>
    <p:sldId id="276" r:id="rId18"/>
    <p:sldId id="290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73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CC1B-A6CB-4724-9DDE-507631D0E97A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208F-0738-416A-A806-DE3EA0FD9EB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1563C-F8AE-45CB-845D-EB58756B5CBE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3E710-2FE0-4BD8-AACC-B15F6652065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39175-F0F7-4EDC-B523-6092D11DA995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C472-7BDA-422F-B72A-032A493525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9F79C-8571-4CAE-84D3-B98B8CFCDA93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BCC1C-FC1E-4B35-890A-CBC2D2F17A4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0622-4D04-41F7-A510-69D32BCC472F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EFEE-C6E5-4F64-8947-DB75E38D40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11411-933C-4BB9-ABE5-3D98E1A64362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465AA-7C5E-4172-A89F-BF6B455BDE9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9D406-7269-4042-966B-96D56913104C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5002-3464-48C8-BD07-8552F45E67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CE42D-32E3-4C89-AE44-5CC4099BE7F4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00134-7484-424C-AD95-C0096124DD0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B4E5F-2D34-42D8-BD9F-9496E1B412AC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5C21-6589-4AF3-9FC1-32F52DDD1F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D4CB3-AC30-439A-9951-00520ED9CE34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78B4E-8929-4916-B3CF-C5B89C66A64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DC7F5-9C6F-416A-8F2F-F9CBC6FC16D8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DCC1-72E6-4C63-B13E-690E57B294C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7E9CDDD2-C48D-4830-AF27-B47A70DC6B40}" type="datetimeFigureOut">
              <a:rPr lang="ru-RU"/>
              <a:pPr>
                <a:defRPr/>
              </a:pPr>
              <a:t>04.03.2016</a:t>
            </a:fld>
            <a:endParaRPr lang="ru-RU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58EFCC1-F4D3-4CB1-95BC-DB44AE84305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49275"/>
            <a:ext cx="7772400" cy="5472113"/>
          </a:xfrm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800" smtClean="0">
                <a:latin typeface="Times New Roman" pitchFamily="18" charset="0"/>
              </a:rPr>
              <a:t>Классификатор нарушений, 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выявляемых в ходе внешнего государственного аудита (контроля)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(</a:t>
            </a:r>
            <a:r>
              <a:rPr lang="ru-RU" sz="2000" smtClean="0">
                <a:latin typeface="Times New Roman" pitchFamily="18" charset="0"/>
              </a:rPr>
              <a:t>одобрен Коллегией Счетной палаты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Российской Федерации 18 декабря 2014 года)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1600" smtClean="0">
                <a:latin typeface="Times New Roman" pitchFamily="18" charset="0"/>
              </a:rPr>
              <a:t>Анисимова Галина Анатольевна,</a:t>
            </a:r>
            <a:br>
              <a:rPr lang="ru-RU" sz="1600" smtClean="0">
                <a:latin typeface="Times New Roman" pitchFamily="18" charset="0"/>
              </a:rPr>
            </a:br>
            <a:r>
              <a:rPr lang="ru-RU" sz="1600" smtClean="0">
                <a:latin typeface="Times New Roman" pitchFamily="18" charset="0"/>
              </a:rPr>
              <a:t>начальник отдела НИИ СП, к.с.н. , м.т. 8-916-517-19-23</a:t>
            </a:r>
            <a:r>
              <a:rPr lang="ru-RU" sz="2800" b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935038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Структура Классификатора нарушений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В графе 2 Вид нарушения/нарушение  перечислены нарушения, выявляемые в ходе госаудита (контроля). Нарушения распределяются по 8 (восьми) группам нарушений. Эта систематизация нарушений сделана с с целью упрощения подведения итогов  госаудита и анализа нарушений.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В графе 4 Единицы измерения указываются как в количестве нарушений, так и стоимостном выражении.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Критерии отнесения к стоимостным показателям не установлены.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7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7543800" cy="863600"/>
          </a:xfrm>
        </p:spPr>
        <p:txBody>
          <a:bodyPr anchor="ctr"/>
          <a:lstStyle/>
          <a:p>
            <a:pPr algn="ctr" eaLnBrk="1" hangingPunct="1"/>
            <a:r>
              <a:rPr lang="ru-RU" sz="2400" smtClean="0">
                <a:latin typeface="Times New Roman" pitchFamily="18" charset="0"/>
              </a:rPr>
              <a:t>Вопросы, не решенные в Классификаторе нарушений по состоянию на 1 июля 2015 г.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Как квалифицировать правонарушение, если его можно отнести к нескольким правонарушениям из Классификатора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Каким образом квалифицировать правонарушение, если оно не содержится в Классификаторе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Меры ответственности: применяются в соответствии с законодательством, либо не регулируются законодательством.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     Поэтому возникает вопрос о применении мер ответственности к нарушителям бюджетной дисциплины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792163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Виды бюджетных нарушений, выявляемых при проведении контрольный мероприятий в субъектах Российской Федерации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4 блока бюджетных нарушений: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Неправомерное использование бюджетных средств</a:t>
            </a:r>
            <a:r>
              <a:rPr lang="ru-RU" sz="2000" b="1" smtClean="0">
                <a:latin typeface="Times New Roman" pitchFamily="18" charset="0"/>
              </a:rPr>
              <a:t> </a:t>
            </a:r>
            <a:r>
              <a:rPr lang="ru-RU" sz="1600" b="1" smtClean="0">
                <a:latin typeface="Times New Roman" pitchFamily="18" charset="0"/>
              </a:rPr>
              <a:t>(оплата фактически невыполненных работ; завышение стоимости работ ввиду неправильного применения сметных нормативов в строительстве; возмещение фактически непонесенных затрат; использование субсидий при отсутствии государственного задания и др.)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Неэффективное использование бюджетных средств</a:t>
            </a:r>
            <a:r>
              <a:rPr lang="ru-RU" sz="1600" b="1" smtClean="0">
                <a:latin typeface="Times New Roman" pitchFamily="18" charset="0"/>
              </a:rPr>
              <a:t> (оплата услуг (работ) по завышенной стоимости, оплата за фактически неиспользуемое оборудование; оплата строительно-монтажных работ, выполненных с ненадлежащим качеством и др.)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Нецелевое использование бюджетных средств</a:t>
            </a:r>
            <a:r>
              <a:rPr lang="ru-RU" sz="1600" b="1" smtClean="0">
                <a:latin typeface="Times New Roman" pitchFamily="18" charset="0"/>
              </a:rPr>
              <a:t> (использование средств на цели, не предусмотренные условиями их выделения, осуществление расходов, незапланированных бюджетной сметой);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Иные финансовые нарушения</a:t>
            </a:r>
            <a:r>
              <a:rPr lang="ru-RU" sz="1600" b="1" smtClean="0">
                <a:latin typeface="Times New Roman" pitchFamily="18" charset="0"/>
              </a:rPr>
              <a:t> (недостача оборудования, наличие долгосрочной дебиторской задолженности, неверное применение бюджетной классификации и др.)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ru-RU" sz="16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865188"/>
          </a:xfrm>
        </p:spPr>
        <p:txBody>
          <a:bodyPr/>
          <a:lstStyle/>
          <a:p>
            <a:pPr algn="ctr" eaLnBrk="1" hangingPunct="1"/>
            <a:r>
              <a:rPr lang="ru-RU" sz="1800" smtClean="0">
                <a:latin typeface="Times New Roman" pitchFamily="18" charset="0"/>
              </a:rPr>
              <a:t>Виды бюджетных нарушений, выявляемых при проведении контрольный мероприятий в субъектах Российской Федерации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4248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Анализ результатов контрольных мероприятий, проведенных в субъектах Российской Федерации за 2008 – 2014 год показал, что, как правило, </a:t>
            </a: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общий объем выявленных нарушений составляет не более 10 %</a:t>
            </a:r>
            <a:r>
              <a:rPr lang="ru-RU" sz="2000" b="1" smtClean="0">
                <a:latin typeface="Times New Roman" pitchFamily="18" charset="0"/>
              </a:rPr>
              <a:t> общей суммы исполненных бюджетных ассигнований в отчетной финансовом году, из них: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Иные финансовые нарушения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составляют свыше 60 % общей суммы выявленных нарушений;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Нарушения, связанные с неправомерным нарушением бюджетных средств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– свыше 18 %;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Нарушения, связанные с неэффективным использованием бюджетных средств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– свыше 19 %;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Нецелевое использование бюджетных средств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– 0,4 %.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4375"/>
          </a:xfrm>
        </p:spPr>
        <p:txBody>
          <a:bodyPr/>
          <a:lstStyle/>
          <a:p>
            <a:pPr algn="ctr"/>
            <a:r>
              <a:rPr lang="ru-RU" sz="2400" smtClean="0">
                <a:latin typeface="Times New Roman" pitchFamily="18" charset="0"/>
              </a:rPr>
              <a:t>Систематизация выявленных нарушений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1. Нарушения, содержащее признаки нецелевого использования бюджетных средств в размере, превышающем 1,5 млн. рублей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2. Нарушения, содержащее признаки нецелевого использования бюджетных средств в размере, менее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1,5 млн. рублей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3. Нарушения, содержащее признаки уголовного ответственности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4. Нарушения, не содержащее признаки уголовного ответственности, но содержащее признаки административной ответственности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5. Нарушения, не содержащее признаки уголовного и административной ответственности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5. Бюджетные правонарушения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863600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Рекомендации по действиям инспектора при квалификации и классификации нарушений с использованием Классификатора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проанализировать предыдущие результаты контрольных мероприятий на данном объекте и оценить возможные риски повторных нарушений действующего законодательства, зафиксировать результаты анализа в рабочей тетради инспектора с целью их дальнейшего использования в ходе контрольного мероприятия;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оценить какие нарушения могут быть выявлены в ходе предстоящего контрольного мероприятия и как их квалифицировать и классифицировать в соответствии с Классификатором нарушений;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 импортировать из «Гаранта», «Консультанта» и иных информационных систем на рабочий стол компьютера инспектора необходимые изъятия из нормативных правовых актов (см. приложение), являющихся правовым основанием квалификации нарушения по той или иной группе нарушений, и проанализировать их в части, касающейся целей контрольного мероприятия;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определить статьи Кодекса об административных правонарушениях Российской Федерации и Уголовного кодекса Российской Федерации, устанавливающие меры ответственности за совершаемые правонарушения и импортировать их текст из информационных систем на рабочий стол компьютера инспектора.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7543800" cy="1079500"/>
          </a:xfrm>
        </p:spPr>
        <p:txBody>
          <a:bodyPr/>
          <a:lstStyle/>
          <a:p>
            <a:pPr algn="ctr"/>
            <a:r>
              <a:rPr lang="ru-RU" sz="2000" smtClean="0">
                <a:latin typeface="Times New Roman" pitchFamily="18" charset="0"/>
              </a:rPr>
              <a:t>Рекомендации по действиям инспектора при квалификации и классификации нарушений с использованием Классификатора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Перед тем, как квалифицировать выявленное нарушение в соответствии с Классификатором нарушений, </a:t>
            </a: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инспектору следует</a:t>
            </a:r>
            <a:r>
              <a:rPr lang="ru-RU" sz="2000" b="1" smtClean="0">
                <a:latin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- установить причину нарушения действующего законодательства;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- выяснить, как данное нарушение отражено в бухгалтерской отчетности;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- определить место, где было допущено данное нарушение;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- изучить его содержание и характер, связь со стоимостью, отраженной в финансовых документах;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- оценить возможные последствия (например, оказывает ли влияние выявленное нарушение на эффективность расходов)[1].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</a:rPr>
            </a:br>
            <a:r>
              <a:rPr lang="ru-RU" sz="1400" smtClean="0">
                <a:latin typeface="Times New Roman" pitchFamily="18" charset="0"/>
              </a:rPr>
              <a:t>[1]Квалификация нарушений, обусловленных несоблюдением принципа эффективности использования бюджетных средств, требует определенной корректности в связи с отсутствием прямых норм в действующем законодательстве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algn="ctr"/>
            <a:r>
              <a:rPr lang="ru-RU" sz="2000" smtClean="0">
                <a:latin typeface="Times New Roman" pitchFamily="18" charset="0"/>
              </a:rPr>
              <a:t>Рекомендации по действиям инспектора при квалификации и классификации нарушений с использованием Классификатора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При выявлении нарушений, связанных с доходной частью бюджета, следует установить полноту зачисления доходов в бюджет и определить своевременность поступления средств в соответствующий бюджет.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Особенного внимания требует анализ ведения бухгалтерского учета, составление и представление отчетности в рамках соблюдения установленных правил.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С целью унификации действий инспекторского состава при выявлении типичных нарушений, рассматриваемых с точки зрения применения мер ответственности к нарушителям бюджетного процесса и порядка использования бюджетных средств и государственной (муниципальной) собственности (графа 6 Классификатора нарушений), разработан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алгоритм действий инспектора (см. следующие слайды).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Нарушение, содержащее признаки нецелевого использования бюджетных средств в размере, превышающем 1,5 млн. рублей.</a:t>
            </a:r>
            <a:br>
              <a:rPr lang="ru-RU" sz="2000" smtClean="0">
                <a:latin typeface="Times New Roman" pitchFamily="18" charset="0"/>
              </a:rPr>
            </a:br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91513" cy="5005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latin typeface="Times New Roman" pitchFamily="18" charset="0"/>
              </a:rPr>
              <a:t>1. </a:t>
            </a:r>
            <a:r>
              <a:rPr lang="ru-RU" sz="1800" b="1" smtClean="0">
                <a:latin typeface="Times New Roman" pitchFamily="18" charset="0"/>
              </a:rPr>
              <a:t>Идентифицировать выявленное нарушение в одной из трех подгрупп Классификатора нарушений по атрибуту: вид нарушения[1].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2. Проанализировать атрибуты найденного вида нарушений (правовые основания, единицы измерения, группу нарушений, меры ответственности).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3. Руководитель контрольного мероприятия в случае подтверждения факта выявленного нарушения по результатам анализа обработанной информации готовит докладную записку о выявленном нарушении, подпадающем под действие статей 285.1 или 285.2 Уголовного кодекса Российской Федерации, и незамедлительно (в течение 24 часов) уведомляет заместителя Председателя Счетной палаты, аудитора Счетной палаты.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Указанное нарушение следует зафиксировать в рабочей тетради, указав факт нарушения и сумму, подготовить подтверждающие документы.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Дальнейшие решения по данному факту нарушения, продолжению или прекращению проверки находятся в компетенции руководства Счетной палаты. </a:t>
            </a:r>
            <a:br>
              <a:rPr lang="ru-RU" sz="1800" b="1" smtClean="0">
                <a:latin typeface="Times New Roman" pitchFamily="18" charset="0"/>
              </a:rPr>
            </a:br>
            <a:endParaRPr lang="ru-RU" sz="18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latin typeface="Times New Roman" pitchFamily="18" charset="0"/>
              </a:rPr>
              <a:t>[1]Виды нарушений отражены в следующих подгруппах Классификатора нарушений: 1.2 «нарушения в ходе исполнения бюджетов»; 1.3 «нарушения при реализации ФАИП и АИП»; 6.1 «нарушения при оказании финансовой и гуманитарной помощи иностранному государству».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42937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</a:rPr>
              <a:t>Нарушение, содержащее признаки нецелевого использования бюджетных средств в размере менее 1,5 млн.рублей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1. Идентифицировать выявленное нарушение в одной из трех подгрупп Классификатора нарушений по атрибуту: вид нарушения.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2. Проанализировать атрибуты найденного вида нарушений (правовые основания, единицы измерения, группу нарушений, меры ответственности).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3. После консультаций с руководителем контрольного мероприятия по факту нарушения инспектор в соответствии со статьей 36 Федерального закона «О Счетной палате Российской Федерации» составляет протокол об административном правонарушении для последующего его представления (в составе сформированного Отчета по результатам контрольного мероприятия) на рассмотрение и принятия решения Коллегией Счетной палаты (КСО).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ru-RU" altLang="ru-RU" sz="2000" b="0" smtClean="0">
                <a:latin typeface="Times New Roman" pitchFamily="18" charset="0"/>
              </a:rPr>
              <a:t>Предпосылки для разработки Классификатора нарушений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1.     Необходимость выработки единых подходов к определению нарушений, выявляемых в ходе госаудита (контроля) и их систематизация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2.     Систематизация указанных нарушений направлена: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    -  на развитие законодательства в области управления общественными финансами;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    - повышение мер ответственности за выявленные нарушения,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    - своевременное выявление и пресечение нарушений бюджетного законодательства и обеспечение полной и достоверной бюджетной отчетности ГРБС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ru-RU" sz="20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</a:rPr>
              <a:t>Нарушение, содержащее признаки нецелевого использования бюджетных средств в размере менее 1,5 млн.рублей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</a:rPr>
              <a:t>4. В соответствии со статьей 26 Федерального закона «О Счетной палате Российской Федерации» при выявлении нарушений в хозяйственной, финансовой, коммерческой и иной деятельности объектов аудита (контроля), наносящих ущерб государству, по результатам контрольного мероприятия инспектор подготавливает в адрес руководителя объекта аудита (контроля) представление Счетной палаты, в котором описывает выявленные нарушения, формулирует требования о принятии мер по их устранению и устранению причин и условий таких нарушений.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</a:rPr>
              <a:t>     Представления Счетной палаты принимаются Коллегией Счетной палаты и подписываются аудиторами Счетной палаты, либо Председателем Счетной палаты или заместителем Председателя Счетной палаты в случаях, установленных Регламентом Счетной палаты.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</a:rPr>
              <a:t>5. Проанализировать результаты предыдущего контрольного мероприятия на данном объекте аудита (контроля) и в случаях невыполнения представления Счетной палаты, несоблюдения сроков их выполнения в соответствии со статьей 27 Федерального закона «О Счетной палате Российской Федерации» инспектор подготавливает обязательные для выполнения предписания Счетной палаты для принятия мер по устранению выявленных недостатков и нарушений, возмещению причиненного государству ущерба и привлечению к ответственности лиц, виновных в нарушении законодательства Российской Федерации. Предписание направляется руководителю объекта проверки.</a:t>
            </a:r>
            <a:r>
              <a:rPr lang="ru-RU" sz="18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</a:rPr>
              <a:t>Нарушение, содержащее признаки нецелевого использования бюджетных средств в размере менее 1,5 млн.рублей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В предписаниях Счетной палаты должны быть указаны основания для его вынесения, информация о выявленных недостатках и нарушениях законодательства Российской Федерации, устранение причин и условий таких недостатков, требования о принятии мер по их устранению, сроки выполнения данного предписания и ответственность за его невыполнение. 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Предписания Счетной палаты принимаются Коллегией Счетной палаты и подписываются Председателем Счетной палаты или заместителем Председателя Счетной палаты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498475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Нарушение, содержащее признаки уголовной ответственности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1. Идентифицировать выявленное нарушение в одной из подгрупп Классификатора нарушений по атрибуту: вид нарушения[1].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2. Проанализировать атрибуты найденного вида нарушений (правовые основания, единицы измерения, группу нарушений, меры ответственности).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3. Руководитель контрольного мероприятия в случае подтверждения факта выявленного нарушения по результатам анализа обработанной информации готовит докладную записку о выявленном нарушении, подпадающем под действие Уголовного кодекса Российской Федерации, и незамедлительно (в течение 24 часов) уведомляет заместителя Председателя Счетной палаты, аудитора Счетной палаты.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Указанное нарушение следует зафиксировать в рабочей тетради, указав факт нарушения и сумму, собрать подтверждающие документы.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Дальнейшие решения по данному факту нарушения и о продолжении, или прекращении контрольного мероприятия находятся в компетенции руководства Счетной палаты. </a:t>
            </a:r>
            <a:br>
              <a:rPr lang="ru-RU" sz="1800" b="1" smtClean="0">
                <a:latin typeface="Times New Roman" pitchFamily="18" charset="0"/>
              </a:rPr>
            </a:br>
            <a:endParaRPr lang="ru-RU" sz="18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latin typeface="Times New Roman" pitchFamily="18" charset="0"/>
              </a:rPr>
              <a:t>[1] Виды нарушений отражены в подгруппе 5.2 «нарушения в сфере деятельности государственных корпораций, государственных компаний, организаций с участием Российской Федерации в их уставных (складочных) капиталах и иных организаций, в том числе при использовании ими имущества, находящегося в государственной (муниципальной) собственности» и подгруппах 7.5, 7.8 – 7.12 группы 7 «иные нарушения» Классификатора нарушений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865188"/>
          </a:xfrm>
        </p:spPr>
        <p:txBody>
          <a:bodyPr/>
          <a:lstStyle/>
          <a:p>
            <a:r>
              <a:rPr lang="ru-RU" sz="1800" smtClean="0">
                <a:latin typeface="Times New Roman" pitchFamily="18" charset="0"/>
              </a:rPr>
              <a:t>Нарушение, не содержащее признаки уголовной ответственности, но содержащее признаки административной ответственности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1. </a:t>
            </a:r>
            <a:r>
              <a:rPr lang="ru-RU" sz="2000" smtClean="0">
                <a:latin typeface="Times New Roman" pitchFamily="18" charset="0"/>
              </a:rPr>
              <a:t>Идентифицировать группу нарушений в Классификаторе нарушений по атрибуту: вид нарушения.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2.</a:t>
            </a:r>
            <a:r>
              <a:rPr lang="ru-RU" sz="2000" smtClean="0">
                <a:latin typeface="Times New Roman" pitchFamily="18" charset="0"/>
              </a:rPr>
              <a:t> Идентифицировать вид нарушения в данной группе.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3.</a:t>
            </a:r>
            <a:r>
              <a:rPr lang="ru-RU" sz="2000" smtClean="0">
                <a:latin typeface="Times New Roman" pitchFamily="18" charset="0"/>
              </a:rPr>
              <a:t> Проанализировать атрибуты найденного вида нарушений (правовые основания, единицы измерения, группу нарушений, меры ответственности).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4.</a:t>
            </a:r>
            <a:r>
              <a:rPr lang="ru-RU" sz="2000" smtClean="0">
                <a:latin typeface="Times New Roman" pitchFamily="18" charset="0"/>
              </a:rPr>
              <a:t> Если в графе 6 «Мера ответственности» предусмотрена административная ответственность согласно Кодексу об административных правонарушениях Российской Федерации, то после консультаций с руководителем контрольного мероприятия по факту нарушения инспектор в соответствии со статьей 36 Федерального закона «О Счетной палате Российской Федерации» составляет протокол об административном правонарушении в целях последующего его представления (в составе сформированного Отчета по результатам контрольного мероприятия) для рассмотрения и принятия решения Коллегией Счетной палаты.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</a:rPr>
              <a:t>Нарушение, не содержащее признаки уголовной ответственности, но содержащее признаки административной ответственности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5.</a:t>
            </a:r>
            <a:r>
              <a:rPr lang="ru-RU" sz="1800" smtClean="0">
                <a:latin typeface="Times New Roman" pitchFamily="18" charset="0"/>
              </a:rPr>
              <a:t> В соответствии со статьей 26 Федерального закона «О Счетной палате Российской Федерации» при выявлении нарушений в хозяйственной, финансовой, коммерческой и иной деятельности объектов аудита (контроля), наносящих ущерб государству, по результатам контрольного мероприятия инспектор подготавливает в адрес руководителя объекта аудита (контроля) представление Счетной палаты, в котором описывает выявленные нарушения, формулирует требования о принятии мер по их устранению и устранению причин и условий таких нарушений.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</a:rPr>
              <a:t>Представления Счетной палаты принимаются Коллегией Счетной палаты и подписываются аудиторами Счетной палаты, либо Председателем Счетной палаты или заместителем Председателя Счетной палаты в случаях, установленных Регламентом Счетной палаты.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6.</a:t>
            </a:r>
            <a:r>
              <a:rPr lang="ru-RU" sz="1800" smtClean="0">
                <a:latin typeface="Times New Roman" pitchFamily="18" charset="0"/>
              </a:rPr>
              <a:t> Проанализировать результаты предыдущего контрольного мероприятия на данном объекте проверки и в случаях невыполнения представления Счетной палаты, несоблюдения сроков их выполнения в соответствии со статьей 27 Федерального закона «О Счетной палате Российской Федерации» инспектор подготавливает обязательные для выполнения предписания Счетной палаты по принятию мер по устранению выявленных недостатков и нарушений, возмещению причиненного государству ущерба и привлечению к ответственности лиц, виновных в нарушении законодательства Российской Федерации. Предписание направляется руководителю объекта проверки.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</a:rPr>
              <a:t>Нарушение, не содержащее признаки уголовной ответственности, но содержащее признаки административной ответственности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     В предписаниях Счетной палаты должны быть указаны основания для его вынесения, информация о выявленных недостатках и нарушениях законодательства Российской Федерации, устранение причин и условий таких недостатков, требования о принятии мер по их устранению, сроки выполнения данного предписания и ответственность за его невыполнение.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     Предписания Счетной палаты принимаются Коллегией Счетной палаты и подписываются Председателем Счетной палаты или заместителем Председателя Счетной палаты.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7.</a:t>
            </a:r>
            <a:r>
              <a:rPr lang="ru-RU" sz="2000" smtClean="0">
                <a:latin typeface="Times New Roman" pitchFamily="18" charset="0"/>
              </a:rPr>
              <a:t> По результатам контрольного мероприятия инспектор готовит материалы для формирования Отчета по результатам контрольного мероприятия, дальнейшего представления Отчета на Коллегию Счетной палаты и после утверждения Отчета загрузки его элементов в КПС «ККМ СП-АУДИТ»..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pPr algn="ctr"/>
            <a:r>
              <a:rPr lang="ru-RU" sz="2000" smtClean="0">
                <a:latin typeface="Times New Roman" pitchFamily="18" charset="0"/>
              </a:rPr>
              <a:t>Нарушение, не содержащее признаки уголовной  и административной ответственности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1. Идентифицировать группу нарушений в Классификаторе нарушений по атрибуту: вид нарушения.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2. Идентифицировать вид нарушения в данной группе.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3. Проанализировать атрибуты найденного вида нарушений (правовые основания, единицы измерения, группу нарушений, меры ответственности).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4. В случаях, если в графе 6 «Мера ответственности» не предусмотрена административная ответственность согласно Кодексу об административных правонарушениях Российской Федерации, инспектор готовит материалы по выявленному факту нарушения, описывает его для формирования Отчета по результатам контрольного мероприятия.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</a:rPr>
              <a:t>Нарушение, не содержащее признаки уголовной  и административной ответственности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5. В соответствии со статьей 26 Федерального закона «О Счетной палате Российской Федерации» при выявлении нарушений в хозяйственной, финансовой, коммерческой и иной деятельности объектов аудита (контроля), наносящих ущерб государству, по результатам контрольного мероприятия инспектор подготавливает в адрес руководителя объекта аудита (контроля) представление Счетной палаты, в котором описывает выявленные нарушения, формулирует требования о принятии мер по их устранению и устранению причин и условий таких нарушений.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Представления Счетной палаты принимаются Коллегией Счетной палаты и подписываются аудиторами Счетной палаты, либо Председателем Счетной палаты или заместителем Председателя Счетной палаты в случаях, установленных Регламентом Счетной палаты.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935037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</a:rPr>
              <a:t>Нарушение, не содержащее признаки уголовной  и административной ответственности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6. Проанализировать результаты предыдущего контрольного мероприятия на данном объекте проверки и в случаях невыполнения представления Счетной палаты, несоблюдения сроков их выполнения в соответствии со статьей 27 Федерального закона «О Счетной палате Российской Федерации» инспектор подготавливает обязательные для выполнения предписания Счетной палаты по принятию мер по устранению выявленных недостатков и нарушений, возмещению причиненного государству ущерба и привлечению к ответственности лиц, виновных в нарушении законодательства Российской Федерации. Предписание направляется руководителю объекта проверки.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В предписаниях Счетной палаты должны быть указаны основания для его вынесения, информация о выявленных недостатках и нарушениях законодательства Российской Федерации, устранение причин и условий таких недостатков, требования о принятии мер по их устранению, сроки выполнения данного предписания и ответственность за его невыполнение.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Предписания Счетной палаты принимаются Коллегией Счетной палаты и подписываются Председателем Счетной палаты или заместителем Председателя Счетной палаты.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pPr algn="ctr"/>
            <a:r>
              <a:rPr lang="ru-RU" sz="2000" smtClean="0">
                <a:latin typeface="Times New Roman" pitchFamily="18" charset="0"/>
              </a:rPr>
              <a:t>Нарушение, не содержащее признаки уголовной  и административной ответственности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7. По результатам контрольного мероприятия инспектор готовит материалы для формирования Отчета по результатам контрольного мероприятия, дальнейшего представления Отчета на Коллегию Счетной палаты и после утверждения Отчета выгрузки его элементов в КПС «ККМ СП-АУДИТ».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720725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Задачи опытной эксплуатации Классификатора нарушений 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в 2015 году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1.      Внедрить сбалансированную систему контрольных действий, осуществляемых в ходе проверки финансовых процедур и операций в отчетных и платежных документах</a:t>
            </a:r>
          </a:p>
          <a:p>
            <a:pPr marL="571500" indent="-571500" eaLnBrk="1" hangingPunct="1">
              <a:buFont typeface="Wingdings" pitchFamily="2" charset="2"/>
              <a:buAutoNum type="arabicPeriod" startAt="2"/>
            </a:pPr>
            <a:r>
              <a:rPr lang="ru-RU" sz="1800" b="1" smtClean="0">
                <a:latin typeface="Times New Roman" pitchFamily="18" charset="0"/>
              </a:rPr>
              <a:t>Исследовать законность уже проведенных финансово-хозяйственных операций и качество их выполнения, которое непосредственно влияние на эффективность использования бюджетных средств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3.      Определить возможность формализации принципа эффективности использования бюджетных средств в Классификаторе нарушений, исходя из того, что в статье 34 Бюджетного кодекса данный принцип экономности и результативности определен не достаточно четко, а абстрактно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4.       Реализовать Классификатор нарушений в качестве методического документа Счетной палаты, разработанного для оказания помощи сотрудникам КСО при квалификации ими финансовых нарушений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ru-RU" sz="18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ru-RU" sz="20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42937"/>
          </a:xfrm>
        </p:spPr>
        <p:txBody>
          <a:bodyPr/>
          <a:lstStyle/>
          <a:p>
            <a:pPr algn="ctr"/>
            <a:r>
              <a:rPr lang="ru-RU" sz="2400" smtClean="0">
                <a:latin typeface="Times New Roman" pitchFamily="18" charset="0"/>
              </a:rPr>
              <a:t>Бюджетные правонарушения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>
                <a:latin typeface="Times New Roman" pitchFamily="18" charset="0"/>
              </a:rPr>
              <a:t>1.</a:t>
            </a:r>
            <a:r>
              <a:rPr lang="ru-RU" sz="1900" smtClean="0"/>
              <a:t> </a:t>
            </a:r>
            <a:r>
              <a:rPr lang="ru-RU" sz="2000" b="1" smtClean="0">
                <a:latin typeface="Times New Roman" pitchFamily="18" charset="0"/>
              </a:rPr>
              <a:t>Идентифицировать группу нарушений в Классификаторе нарушений по атрибуту: вид нарушения.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2. Идентифицировать вид нарушения в данной группе.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3. Проанализировать атрибуты найденного вида нарушений (правовые основания, единицы измерения, группу нарушений, меры ответственности).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4. В соответствии со статьей 28 Федерального закона «О Счетной палате Российской Федерации» инспектор подготавливает уведомление о применении бюджетных мер принуждения, а также материалы по выявленному факту нарушения, описывает его для формирования Отчета по результатам контрольного мероприятия, дальнейшего представления Отчета на Коллегию Счетной палаты, и после утверждения Отчета, загрузки его элементов в КПС.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 Уведомление Счетной палаты принимается Коллегией Счетной палаты и подписывается Председателем Счетной палаты или заместителем Председателя Счетной палаты</a:t>
            </a:r>
            <a:r>
              <a:rPr lang="ru-RU" sz="1900" smtClean="0"/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>
                <a:latin typeface="Times New Roman" pitchFamily="18" charset="0"/>
              </a:rPr>
              <a:t>НИИ СП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2015 год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43180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Назначение Классификатора нарушений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800" smtClean="0">
                <a:latin typeface="Times New Roman" pitchFamily="18" charset="0"/>
              </a:rPr>
              <a:t>Кодирование информации о видах нарушений, выявляемых в ходе госаудита (контроля) на основе единых квалификационных признаков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800" smtClean="0">
                <a:latin typeface="Times New Roman" pitchFamily="18" charset="0"/>
              </a:rPr>
              <a:t>Определение наиболее часто выявляемых в ходе госаудита (контроля) видов нарушений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800" smtClean="0">
                <a:latin typeface="Times New Roman" pitchFamily="18" charset="0"/>
              </a:rPr>
              <a:t>Информирование органов законодательной и исполнительной власти о видах нарушений, выявленных в ходе госаудита (контроля)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800" smtClean="0">
                <a:latin typeface="Times New Roman" pitchFamily="18" charset="0"/>
              </a:rPr>
              <a:t>Обеспечение сопоставимости данных о видах нарушений, выявляемых в ходе госаудита (контроля)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800" smtClean="0">
                <a:latin typeface="Times New Roman" pitchFamily="18" charset="0"/>
              </a:rPr>
              <a:t>Группировка субъектов хозяйствования по видам нарушений, выявляемых в ходе госаудита (контроля)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800" smtClean="0">
                <a:latin typeface="Times New Roman" pitchFamily="18" charset="0"/>
              </a:rPr>
              <a:t>Выявление рискориентированных субъектов хозяйствования как потенциальных объектов для проведения контрольных мероприятий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Структура Классификатора нарушений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1. Нарушения при формировании и исполнении бюджетов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1.1. Нарушения в ходе формирования бюджетов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1.1.1 по 1.1.23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1.2 Нарушения в ходе исполнения бюджетов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1.2.1 по 1.2.104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1.3. Нарушения при реализации ФАИП и АИП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1.3.1. по 1.3.16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1.4 Нарушения в ходе формирования и исполнения бюджета Союзного государства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      1.4.1. по 1.4.13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1.5. Нарушения при разработке и реализации программ Союзного государства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      1.5.1 по 1.5.9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2. Нарушения бухгалтерского учета, составления и представления бухгалтерской (финансовой) отчетности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     2.1. по 2.10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7543800" cy="504825"/>
          </a:xfrm>
        </p:spPr>
        <p:txBody>
          <a:bodyPr anchor="ctr"/>
          <a:lstStyle/>
          <a:p>
            <a:pPr algn="ctr" eaLnBrk="1" hangingPunct="1"/>
            <a:r>
              <a:rPr lang="ru-RU" sz="1800" smtClean="0">
                <a:latin typeface="Times New Roman" pitchFamily="18" charset="0"/>
              </a:rPr>
              <a:t>Структура Классификатора нарушений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473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3. Нарушение в сфере управления и распоряжения государственной (муниципальной собственностью)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       3.1. по 3.59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4. Нарушения при осуществлении государственных (муниципальных) закупок и закупок отдельными видами юридических лиц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       4.1. по 4.49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5. Нарушения в сфере деятельности Центрального банка Российской Федерации, его структурных подразделений и других банков и небанковских кредитных организаций, входящих в банковскую систему Российской Федерации, государственных корпораций, государственных компаний, организаций с участием Российской Федерации в их уставных (складочных) капиталах и иных организаций, в том числе при использовании ими имущества, находящегося в государственной (муниципальной) собственности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5.1. Нарушения в сфере деятельности Центрального банка Российской Федерации, его структурных подразделений и других банков и небанковских кредитных организаций, входящих в банковскую систему Российской Федерации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            5.1.1. по   5.1.16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720725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Структура Классификатора нарушений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5.2. Нарушения в сфере деятельности государственных корпораций,  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       государственных компаний, организаций с участием Российской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      Федерации и их уставных (складочных) капиталах и иных организаций,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       в том числе при использовании ими имущества, находящегося в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       государственной (муниципальной) собственности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            </a:t>
            </a: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5.2.1 по 5.2.12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endParaRPr lang="ru-RU" sz="1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6. Нарушения в ходе использования средств финансовой и 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             гуманитарной  помощи Российской Федерации, представляемой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             иностранным  государствам, при реализации международных  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             договоров,  межправсоглашений и в области соглашений  о разделе     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             продукции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6.1. Нарушения при оказании финансовой и гуманитарной помощи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       иностранному государству</a:t>
            </a:r>
            <a:r>
              <a:rPr lang="ru-RU" sz="1800" b="1" smtClean="0">
                <a:latin typeface="Times New Roman" pitchFamily="18" charset="0"/>
              </a:rPr>
              <a:t>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 6.1.1 по 6.1.6     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6.2. Нарушения в области реализации международных договоров и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       межправсоглашений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 6.2.1. по 6.2.3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647700"/>
          </a:xfrm>
        </p:spPr>
        <p:txBody>
          <a:bodyPr/>
          <a:lstStyle/>
          <a:p>
            <a:pPr algn="ctr" eaLnBrk="1" hangingPunct="1"/>
            <a:r>
              <a:rPr lang="ru-RU" sz="1800" smtClean="0">
                <a:latin typeface="Times New Roman" pitchFamily="18" charset="0"/>
              </a:rPr>
              <a:t>Структура Классификатора нарушений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00CC"/>
                </a:solidFill>
                <a:latin typeface="Times New Roman" pitchFamily="18" charset="0"/>
              </a:rPr>
              <a:t>6.3. Нарушения в области реализации соглашений о разделе продукции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 6.3.1. по 6.3.12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7. Иные нарушения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 7.1. по 7.13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Группа 8. Нецелевое использование бюджетных средств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во избежание двойного счета отнесенным к группе 8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нарушениям самостоятельные порядковые номера не присвоены,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они учтены в подгруппах 1.2 и 6.1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FF0066"/>
                </a:solidFill>
                <a:latin typeface="Times New Roman" pitchFamily="18" charset="0"/>
              </a:rPr>
              <a:t>Примечание.</a:t>
            </a:r>
            <a:r>
              <a:rPr lang="ru-RU" sz="1800" b="1" smtClean="0">
                <a:latin typeface="Times New Roman" pitchFamily="18" charset="0"/>
              </a:rPr>
              <a:t>  1. Нарушения, отнесенные к группе  8, допускаются только при исполнении бюджетов (подгруппа 1.2 ) и оказании финансовой и гуманитарной помощи иностранному государству (подгруппа 6.1)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2. Внутри групп нарушений, которым присвоены коды 2,3,4,7 и 8                           не сформированы подгруппы.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86360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Структура Классификатора нарушений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10368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В графе 3 Классификатора нарушений указаны правовые основания квалификации нарушений.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В графе 6 Классификатора нарушений указаны меры ответственности, предусмотренные Кодексом об административных нарушениях. 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Поэтому такие нарушения можно квалифицировать только так, как указано в законодательстве, в Классификаторе нарушений указаны дублирующие нормы и составы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523</TotalTime>
  <Words>2864</Words>
  <Application>Microsoft Office PowerPoint</Application>
  <PresentationFormat>Экран (4:3)</PresentationFormat>
  <Paragraphs>193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Wingdings</vt:lpstr>
      <vt:lpstr>Calibri</vt:lpstr>
      <vt:lpstr>Times New Roman</vt:lpstr>
      <vt:lpstr>Сеть</vt:lpstr>
      <vt:lpstr>Сеть</vt:lpstr>
      <vt:lpstr>Классификатор нарушений,  выявляемых в ходе внешнего государственного аудита (контроля)  (одобрен Коллегией Счетной палаты Российской Федерации 18 декабря 2014 года)     Анисимова Галина Анатольевна, начальник отдела НИИ СП, к.с.н. , м.т. 8-916-517-19-23 </vt:lpstr>
      <vt:lpstr>Предпосылки для разработки Классификатора нарушений</vt:lpstr>
      <vt:lpstr>Задачи опытной эксплуатации Классификатора нарушений  в 2015 году</vt:lpstr>
      <vt:lpstr>Назначение Классификатора нарушений</vt:lpstr>
      <vt:lpstr>Структура Классификатора нарушений</vt:lpstr>
      <vt:lpstr>Структура Классификатора нарушений (продолжение)</vt:lpstr>
      <vt:lpstr>Структура Классификатора нарушений (продолжение)</vt:lpstr>
      <vt:lpstr>Структура Классификатора нарушений (продолжение)</vt:lpstr>
      <vt:lpstr>Структура Классификатора нарушений (продолжение)</vt:lpstr>
      <vt:lpstr>Структура Классификатора нарушений (продолжение)</vt:lpstr>
      <vt:lpstr>Вопросы, не решенные в Классификаторе нарушений по состоянию на 1 июля 2015 г.</vt:lpstr>
      <vt:lpstr>Виды бюджетных нарушений, выявляемых при проведении контрольный мероприятий в субъектах Российской Федерации</vt:lpstr>
      <vt:lpstr>Виды бюджетных нарушений, выявляемых при проведении контрольный мероприятий в субъектах Российской Федерации (продолжение)</vt:lpstr>
      <vt:lpstr>Систематизация выявленных нарушений</vt:lpstr>
      <vt:lpstr>Рекомендации по действиям инспектора при квалификации и классификации нарушений с использованием Классификатора</vt:lpstr>
      <vt:lpstr>Рекомендации по действиям инспектора при квалификации и классификации нарушений с использованием Классификатора (продолжение)</vt:lpstr>
      <vt:lpstr>Рекомендации по действиям инспектора при квалификации и классификации нарушений с использованием Классификатора (продолжение)</vt:lpstr>
      <vt:lpstr>Нарушение, содержащее признаки нецелевого использования бюджетных средств в размере, превышающем 1,5 млн. рублей. </vt:lpstr>
      <vt:lpstr>Нарушение, содержащее признаки нецелевого использования бюджетных средств в размере менее 1,5 млн.рублей</vt:lpstr>
      <vt:lpstr>Нарушение, содержащее признаки нецелевого использования бюджетных средств в размере менее 1,5 млн.рублей (продолжение)</vt:lpstr>
      <vt:lpstr>Нарушение, содержащее признаки нецелевого использования бюджетных средств в размере менее 1,5 млн.рублей (продолжение)</vt:lpstr>
      <vt:lpstr>Нарушение, содержащее признаки уголовной ответственности</vt:lpstr>
      <vt:lpstr>Нарушение, не содержащее признаки уголовной ответственности, но содержащее признаки административной ответственности</vt:lpstr>
      <vt:lpstr>Нарушение, не содержащее признаки уголовной ответственности, но содержащее признаки административной ответственности (продолжение)</vt:lpstr>
      <vt:lpstr>Нарушение, не содержащее признаки уголовной ответственности, но содержащее признаки административной ответственности (продолжение)</vt:lpstr>
      <vt:lpstr>Нарушение, не содержащее признаки уголовной  и административной ответственности</vt:lpstr>
      <vt:lpstr>Нарушение, не содержащее признаки уголовной  и административной ответственности (продолжение)</vt:lpstr>
      <vt:lpstr>Нарушение, не содержащее признаки уголовной  и административной ответственности (продолжение)</vt:lpstr>
      <vt:lpstr>Нарушение, не содержащее признаки уголовной  и административной ответственности (продолжение)</vt:lpstr>
      <vt:lpstr>Бюджетные правонарушения</vt:lpstr>
      <vt:lpstr>НИИ СП 2015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Классификатор нарушений,  выявляемых в ходе внешнего государственного аудита (контроля) </dc:title>
  <dc:creator>Бандурина</dc:creator>
  <cp:lastModifiedBy>Чепляева</cp:lastModifiedBy>
  <cp:revision>77</cp:revision>
  <dcterms:created xsi:type="dcterms:W3CDTF">2014-12-13T23:45:11Z</dcterms:created>
  <dcterms:modified xsi:type="dcterms:W3CDTF">2016-03-04T08:29:23Z</dcterms:modified>
</cp:coreProperties>
</file>