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1" r:id="rId1"/>
    <p:sldMasterId id="2147484463" r:id="rId2"/>
    <p:sldMasterId id="2147484467" r:id="rId3"/>
  </p:sldMasterIdLst>
  <p:notesMasterIdLst>
    <p:notesMasterId r:id="rId28"/>
  </p:notesMasterIdLst>
  <p:handoutMasterIdLst>
    <p:handoutMasterId r:id="rId29"/>
  </p:handoutMasterIdLst>
  <p:sldIdLst>
    <p:sldId id="1191" r:id="rId4"/>
    <p:sldId id="1199" r:id="rId5"/>
    <p:sldId id="1195" r:id="rId6"/>
    <p:sldId id="1196" r:id="rId7"/>
    <p:sldId id="1198" r:id="rId8"/>
    <p:sldId id="1214" r:id="rId9"/>
    <p:sldId id="1213" r:id="rId10"/>
    <p:sldId id="1210" r:id="rId11"/>
    <p:sldId id="1202" r:id="rId12"/>
    <p:sldId id="1206" r:id="rId13"/>
    <p:sldId id="1205" r:id="rId14"/>
    <p:sldId id="1208" r:id="rId15"/>
    <p:sldId id="1207" r:id="rId16"/>
    <p:sldId id="1143" r:id="rId17"/>
    <p:sldId id="1212" r:id="rId18"/>
    <p:sldId id="1146" r:id="rId19"/>
    <p:sldId id="1147" r:id="rId20"/>
    <p:sldId id="1216" r:id="rId21"/>
    <p:sldId id="1217" r:id="rId22"/>
    <p:sldId id="1218" r:id="rId23"/>
    <p:sldId id="1219" r:id="rId24"/>
    <p:sldId id="1220" r:id="rId25"/>
    <p:sldId id="1221" r:id="rId26"/>
    <p:sldId id="1222" r:id="rId27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E266"/>
    <a:srgbClr val="FFCCFF"/>
    <a:srgbClr val="CCECFF"/>
    <a:srgbClr val="3366FF"/>
    <a:srgbClr val="CCFF66"/>
    <a:srgbClr val="FFCC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68" autoAdjust="0"/>
    <p:restoredTop sz="98999" autoAdjust="0"/>
  </p:normalViewPr>
  <p:slideViewPr>
    <p:cSldViewPr snapToGrid="0">
      <p:cViewPr>
        <p:scale>
          <a:sx n="100" d="100"/>
          <a:sy n="100" d="100"/>
        </p:scale>
        <p:origin x="-126" y="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48"/>
    </p:cViewPr>
  </p:sorterViewPr>
  <p:notesViewPr>
    <p:cSldViewPr snapToGrid="0">
      <p:cViewPr varScale="1">
        <p:scale>
          <a:sx n="59" d="100"/>
          <a:sy n="59" d="100"/>
        </p:scale>
        <p:origin x="-2870" y="-82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18" tIns="44660" rIns="89318" bIns="44660" numCol="1" anchor="t" anchorCtr="0" compatLnSpc="1">
            <a:prstTxWarp prst="textNoShape">
              <a:avLst/>
            </a:prstTxWarp>
          </a:bodyPr>
          <a:lstStyle>
            <a:lvl1pPr defTabSz="8905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18" tIns="44660" rIns="89318" bIns="44660" numCol="1" anchor="t" anchorCtr="0" compatLnSpc="1">
            <a:prstTxWarp prst="textNoShape">
              <a:avLst/>
            </a:prstTxWarp>
          </a:bodyPr>
          <a:lstStyle>
            <a:lvl1pPr algn="r" defTabSz="890588">
              <a:defRPr sz="1200">
                <a:latin typeface="Arial" charset="0"/>
              </a:defRPr>
            </a:lvl1pPr>
          </a:lstStyle>
          <a:p>
            <a:pPr>
              <a:defRPr/>
            </a:pPr>
            <a:fld id="{AEDA5758-92B8-432D-B902-98D129A53E3D}" type="datetimeFigureOut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18" tIns="44660" rIns="89318" bIns="44660" numCol="1" anchor="b" anchorCtr="0" compatLnSpc="1">
            <a:prstTxWarp prst="textNoShape">
              <a:avLst/>
            </a:prstTxWarp>
          </a:bodyPr>
          <a:lstStyle>
            <a:lvl1pPr defTabSz="8905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18" tIns="44660" rIns="89318" bIns="44660" numCol="1" anchor="b" anchorCtr="0" compatLnSpc="1">
            <a:prstTxWarp prst="textNoShape">
              <a:avLst/>
            </a:prstTxWarp>
          </a:bodyPr>
          <a:lstStyle>
            <a:lvl1pPr algn="r" defTabSz="890588">
              <a:defRPr sz="1200">
                <a:latin typeface="Arial" charset="0"/>
              </a:defRPr>
            </a:lvl1pPr>
          </a:lstStyle>
          <a:p>
            <a:pPr>
              <a:defRPr/>
            </a:pPr>
            <a:fld id="{67163F3D-274B-4033-9CFA-E2B1598B2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52" tIns="44727" rIns="89452" bIns="44727" numCol="1" anchor="t" anchorCtr="0" compatLnSpc="1">
            <a:prstTxWarp prst="textNoShape">
              <a:avLst/>
            </a:prstTxWarp>
          </a:bodyPr>
          <a:lstStyle>
            <a:lvl1pPr defTabSz="8905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52" tIns="44727" rIns="89452" bIns="44727" numCol="1" anchor="t" anchorCtr="0" compatLnSpc="1">
            <a:prstTxWarp prst="textNoShape">
              <a:avLst/>
            </a:prstTxWarp>
          </a:bodyPr>
          <a:lstStyle>
            <a:lvl1pPr algn="r" defTabSz="8905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B8B3D90-4603-4B62-9948-C041CA73DC90}" type="datetimeFigureOut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846" tIns="49924" rIns="99846" bIns="4992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1038" y="4689475"/>
            <a:ext cx="54356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52" tIns="44727" rIns="89452" bIns="44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52" tIns="44727" rIns="89452" bIns="44727" numCol="1" anchor="b" anchorCtr="0" compatLnSpc="1">
            <a:prstTxWarp prst="textNoShape">
              <a:avLst/>
            </a:prstTxWarp>
          </a:bodyPr>
          <a:lstStyle>
            <a:lvl1pPr defTabSz="8905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52" tIns="44727" rIns="89452" bIns="44727" numCol="1" anchor="b" anchorCtr="0" compatLnSpc="1">
            <a:prstTxWarp prst="textNoShape">
              <a:avLst/>
            </a:prstTxWarp>
          </a:bodyPr>
          <a:lstStyle>
            <a:lvl1pPr algn="r" defTabSz="8905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F3FEE09-6362-4E74-8122-7B86EF5B0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08987-44E5-413F-BA53-A9D44618AEA6}" type="slidenum">
              <a:rPr lang="ru-RU" smtClean="0">
                <a:solidFill>
                  <a:srgbClr val="000000"/>
                </a:solidFill>
              </a:rPr>
              <a:pPr/>
              <a:t>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6625" y="742950"/>
            <a:ext cx="4935538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0237"/>
          </a:xfrm>
          <a:noFill/>
          <a:ln/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</a:pPr>
            <a:r>
              <a:rPr lang="ru-RU" smtClean="0"/>
              <a:t>Титул</a:t>
            </a:r>
          </a:p>
          <a:p>
            <a:pPr marL="230188" indent="-230188"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EFD22-6CC6-40BF-9B11-D1C29A693ABF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33" tIns="46318" rIns="92633" bIns="46318" anchor="b"/>
          <a:lstStyle/>
          <a:p>
            <a:pPr algn="r" defTabSz="909638"/>
            <a:fld id="{2DBEE5F1-5CE3-4F58-B448-99F00F62092F}" type="slidenum">
              <a:rPr lang="ru-RU" sz="1200">
                <a:latin typeface="Calibri" pitchFamily="34" charset="0"/>
              </a:rPr>
              <a:pPr algn="r" defTabSz="909638"/>
              <a:t>3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42950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0237"/>
          </a:xfrm>
          <a:noFill/>
          <a:ln/>
        </p:spPr>
        <p:txBody>
          <a:bodyPr lIns="92633" tIns="46318" rIns="92633" bIns="46318"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1863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  <a:ln/>
        </p:spPr>
        <p:txBody>
          <a:bodyPr lIns="93683" tIns="46841" rIns="93683" bIns="46841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 txBox="1">
            <a:spLocks noGrp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32" tIns="45219" rIns="90432" bIns="45219" anchor="b"/>
          <a:lstStyle/>
          <a:p>
            <a:pPr algn="r" defTabSz="901700"/>
            <a:fld id="{179D67DD-18F0-48C5-85DA-FD667D3A6341}" type="slidenum">
              <a:rPr lang="ru-RU" sz="1200">
                <a:latin typeface="Calibri" pitchFamily="34" charset="0"/>
              </a:rPr>
              <a:pPr algn="r" defTabSz="901700"/>
              <a:t>5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A1EDFC-5E4F-4434-AFD9-387F0B0058A2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Дата 13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  <a:latin typeface="Arial" charset="0"/>
              </a:defRPr>
            </a:lvl1pPr>
          </a:lstStyle>
          <a:p>
            <a:fld id="{23549F51-1922-47B4-88F4-F25DAF62D729}" type="datetimeFigureOut">
              <a:rPr lang="ru-RU"/>
              <a:pPr/>
              <a:t>07.07.2015</a:t>
            </a:fld>
            <a:endParaRPr lang="ru-RU"/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2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3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342188" y="1588"/>
            <a:ext cx="1593850" cy="309562"/>
          </a:xfrm>
          <a:prstGeom prst="rect">
            <a:avLst/>
          </a:prstGeom>
        </p:spPr>
        <p:txBody>
          <a:bodyPr/>
          <a:lstStyle>
            <a:lvl1pPr algn="r">
              <a:defRPr lang="ru-RU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4D32E1C-E7E4-490F-965F-C71090437CD6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9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Номер слайда 22"/>
          <p:cNvSpPr>
            <a:spLocks noGrp="1"/>
          </p:cNvSpPr>
          <p:nvPr>
            <p:ph type="sldNum" sz="quarter" idx="10"/>
          </p:nvPr>
        </p:nvSpPr>
        <p:spPr>
          <a:xfrm>
            <a:off x="7342188" y="1588"/>
            <a:ext cx="1593850" cy="309562"/>
          </a:xfrm>
          <a:prstGeom prst="rect">
            <a:avLst/>
          </a:prstGeom>
        </p:spPr>
        <p:txBody>
          <a:bodyPr/>
          <a:lstStyle>
            <a:lvl1pPr algn="r">
              <a:defRPr lang="ru-RU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A113C95D-D4D9-41DD-8F91-9C1532609F6C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0"/>
            <a:ext cx="9144000" cy="3702050"/>
          </a:xfrm>
          <a:prstGeom prst="rect">
            <a:avLst/>
          </a:prstGeom>
          <a:noFill/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Дата 25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  <a:latin typeface="Arial" charset="0"/>
              </a:defRPr>
            </a:lvl1pPr>
          </a:lstStyle>
          <a:p>
            <a:fld id="{0297C205-A3BD-416A-BB12-2CE010A34D3C}" type="datetimeFigureOut">
              <a:rPr lang="ru-RU"/>
              <a:pPr/>
              <a:t>07.07.2015</a:t>
            </a:fld>
            <a:endParaRPr lang="ru-RU"/>
          </a:p>
        </p:txBody>
      </p:sp>
      <p:sp>
        <p:nvSpPr>
          <p:cNvPr id="15" name="Нижний колонтитул 27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2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6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342188" y="1588"/>
            <a:ext cx="1593850" cy="309562"/>
          </a:xfrm>
          <a:prstGeom prst="rect">
            <a:avLst/>
          </a:prstGeom>
        </p:spPr>
        <p:txBody>
          <a:bodyPr/>
          <a:lstStyle>
            <a:lvl1pPr algn="r">
              <a:defRPr lang="ru-RU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12EE81D-C5ED-4E02-86A4-006DCD90E727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  <a:latin typeface="Arial" charset="0"/>
              </a:defRPr>
            </a:lvl1pPr>
          </a:lstStyle>
          <a:p>
            <a:fld id="{7E7AA545-E2A1-4698-884B-D36071B8529E}" type="datetimeFigureOut">
              <a:rPr lang="ru-RU"/>
              <a:pPr/>
              <a:t>07.07.2015</a:t>
            </a:fld>
            <a:endParaRPr lang="ru-RU"/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2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342188" y="1588"/>
            <a:ext cx="1593850" cy="309562"/>
          </a:xfrm>
          <a:prstGeom prst="rect">
            <a:avLst/>
          </a:prstGeom>
        </p:spPr>
        <p:txBody>
          <a:bodyPr/>
          <a:lstStyle>
            <a:lvl1pPr algn="r">
              <a:defRPr lang="ru-RU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C55DAFC-2E8C-40BD-AC43-9A5826A48E78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Прямоугольник 9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10" name="Номер слайда 22"/>
          <p:cNvSpPr>
            <a:spLocks noGrp="1"/>
          </p:cNvSpPr>
          <p:nvPr>
            <p:ph type="sldNum" sz="quarter" idx="10"/>
          </p:nvPr>
        </p:nvSpPr>
        <p:spPr>
          <a:xfrm>
            <a:off x="7342188" y="1588"/>
            <a:ext cx="1593850" cy="309562"/>
          </a:xfrm>
          <a:prstGeom prst="rect">
            <a:avLst/>
          </a:prstGeom>
        </p:spPr>
        <p:txBody>
          <a:bodyPr/>
          <a:lstStyle>
            <a:lvl1pPr algn="r">
              <a:defRPr lang="ru-RU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8A99271-0318-4AF8-87A4-F83ED965722C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0"/>
            <a:ext cx="9144000" cy="3702050"/>
          </a:xfrm>
          <a:prstGeom prst="rect">
            <a:avLst/>
          </a:prstGeom>
          <a:noFill/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11" descr="MF_emblema [Converted]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988" y="0"/>
            <a:ext cx="3873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оугольник 14"/>
          <p:cNvSpPr>
            <a:spLocks noChangeArrowheads="1"/>
          </p:cNvSpPr>
          <p:nvPr userDrawn="1"/>
        </p:nvSpPr>
        <p:spPr bwMode="auto">
          <a:xfrm>
            <a:off x="963613" y="-20638"/>
            <a:ext cx="252412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4175" cy="4302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Дата 13"/>
          <p:cNvSpPr>
            <a:spLocks noGrp="1"/>
          </p:cNvSpPr>
          <p:nvPr>
            <p:ph type="dt" sz="half" idx="10"/>
          </p:nvPr>
        </p:nvSpPr>
        <p:spPr>
          <a:xfrm>
            <a:off x="1782763" y="6080125"/>
            <a:ext cx="960437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fld id="{2BA1ED42-E6DE-4640-AAE8-84DC58DD4EEF}" type="datetimeFigureOut">
              <a:rPr lang="ru-RU"/>
              <a:pPr/>
              <a:t>07.07.2015</a:t>
            </a:fld>
            <a:endParaRPr lang="ru-RU"/>
          </a:p>
        </p:txBody>
      </p:sp>
      <p:sp>
        <p:nvSpPr>
          <p:cNvPr id="14" name="Номер слайда 22"/>
          <p:cNvSpPr>
            <a:spLocks noGrp="1"/>
          </p:cNvSpPr>
          <p:nvPr>
            <p:ph type="sldNum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  <a:fld id="{357EB7A6-5E8A-48E8-A9ED-6259AFF0A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Дата 13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38086"/>
                </a:solidFill>
                <a:latin typeface="Arial" charset="0"/>
              </a:defRPr>
            </a:lvl1pPr>
          </a:lstStyle>
          <a:p>
            <a:fld id="{D6B0F779-CCD3-45A5-9243-6CB8D8ACB9F9}" type="datetimeFigureOut">
              <a:rPr lang="ru-RU"/>
              <a:pPr/>
              <a:t>07.07.2015</a:t>
            </a:fld>
            <a:endParaRPr lang="ru-RU"/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38086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3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342188" y="1588"/>
            <a:ext cx="1593850" cy="309562"/>
          </a:xfrm>
          <a:prstGeom prst="rect">
            <a:avLst/>
          </a:prstGeom>
        </p:spPr>
        <p:txBody>
          <a:bodyPr/>
          <a:lstStyle>
            <a:lvl1pPr algn="r">
              <a:defRPr lang="ru-RU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8A24686E-680A-4A6F-84E6-CB3C266F21F8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Дата 25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38086"/>
                </a:solidFill>
                <a:latin typeface="Arial" charset="0"/>
              </a:defRPr>
            </a:lvl1pPr>
          </a:lstStyle>
          <a:p>
            <a:fld id="{AC323F52-4FE7-4345-95E9-7564F5B89C6A}" type="datetimeFigureOut">
              <a:rPr lang="ru-RU"/>
              <a:pPr/>
              <a:t>07.07.2015</a:t>
            </a:fld>
            <a:endParaRPr lang="ru-RU"/>
          </a:p>
        </p:txBody>
      </p:sp>
      <p:sp>
        <p:nvSpPr>
          <p:cNvPr id="15" name="Нижний колонтитул 27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38086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6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342188" y="1588"/>
            <a:ext cx="1593850" cy="309562"/>
          </a:xfrm>
          <a:prstGeom prst="rect">
            <a:avLst/>
          </a:prstGeom>
        </p:spPr>
        <p:txBody>
          <a:bodyPr/>
          <a:lstStyle>
            <a:lvl1pPr algn="r">
              <a:defRPr lang="ru-RU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FDFA9585-D7F3-4F35-9D7A-C7B2EA00E251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38086"/>
                </a:solidFill>
                <a:latin typeface="Arial" charset="0"/>
              </a:defRPr>
            </a:lvl1pPr>
          </a:lstStyle>
          <a:p>
            <a:fld id="{47CC6263-0E84-4F22-8CCF-CD4E825B7700}" type="datetimeFigureOut">
              <a:rPr lang="ru-RU"/>
              <a:pPr/>
              <a:t>07.07.2015</a:t>
            </a:fld>
            <a:endParaRPr lang="ru-RU"/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38086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342188" y="1588"/>
            <a:ext cx="1593850" cy="309562"/>
          </a:xfrm>
          <a:prstGeom prst="rect">
            <a:avLst/>
          </a:prstGeom>
        </p:spPr>
        <p:txBody>
          <a:bodyPr/>
          <a:lstStyle>
            <a:lvl1pPr algn="r">
              <a:defRPr lang="ru-RU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BBD3B854-C152-4F0A-BB88-A9B48D4179FC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Arial" charset="0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Arial" charset="0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Arial" charset="0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Arial" charset="0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401638"/>
            <a:ext cx="82296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016125"/>
            <a:ext cx="8229600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1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8320088" y="1588"/>
            <a:ext cx="747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8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CFB694-4C61-47D0-BFE3-0B17E8B1A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3" r:id="rId1"/>
    <p:sldLayoutId id="2147484484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Times New Roman" pitchFamily="18" charset="0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Times New Roman" pitchFamily="18" charset="0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Times New Roman" pitchFamily="18" charset="0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Times New Roman" pitchFamily="18" charset="0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86" r:id="rId2"/>
    <p:sldLayoutId id="2147484487" r:id="rId3"/>
    <p:sldLayoutId id="2147484488" r:id="rId4"/>
    <p:sldLayoutId id="2147484489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Arial" charset="0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Arial" charset="0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Arial" charset="0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Arial" charset="0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2"/>
          <p:cNvSpPr txBox="1">
            <a:spLocks noChangeArrowheads="1"/>
          </p:cNvSpPr>
          <p:nvPr/>
        </p:nvSpPr>
        <p:spPr bwMode="auto">
          <a:xfrm>
            <a:off x="228600" y="3811588"/>
            <a:ext cx="55435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0" name="Rectangle 17"/>
          <p:cNvSpPr>
            <a:spLocks noGrp="1"/>
          </p:cNvSpPr>
          <p:nvPr>
            <p:ph type="ctrTitle"/>
          </p:nvPr>
        </p:nvSpPr>
        <p:spPr>
          <a:xfrm>
            <a:off x="447675" y="422275"/>
            <a:ext cx="8696325" cy="2773363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latin typeface="Arial Narrow" pitchFamily="34" charset="0"/>
                <a:cs typeface="Times New Roman" pitchFamily="18" charset="0"/>
              </a:rPr>
              <a:t>Аудит эффективности в условиях программно-целевых методов бюджетного планирования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1311275" y="5080000"/>
            <a:ext cx="689768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000000"/>
                </a:solidFill>
              </a:rPr>
              <a:t>2015 год</a:t>
            </a:r>
            <a:endParaRPr lang="ru-RU" sz="140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ru-RU" sz="1400">
                <a:solidFill>
                  <a:srgbClr val="000000"/>
                </a:solidFill>
                <a:latin typeface="Arial" charset="0"/>
              </a:rPr>
              <a:t>город Москва</a:t>
            </a:r>
          </a:p>
          <a:p>
            <a:pPr algn="ctr"/>
            <a:r>
              <a:rPr lang="ru-RU" sz="1000" b="1">
                <a:solidFill>
                  <a:srgbClr val="000000"/>
                </a:solidFill>
                <a:latin typeface="Arial" charset="0"/>
              </a:rPr>
              <a:t>Анисимова Галина Анатольевна,  начальник отдела НИИ СП РФ, к.с.н., т. 8-916-517-19-23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17550"/>
            <a:ext cx="8229600" cy="955675"/>
          </a:xfrm>
        </p:spPr>
        <p:txBody>
          <a:bodyPr/>
          <a:lstStyle/>
          <a:p>
            <a:r>
              <a:rPr lang="ru-RU" sz="1600" b="1" smtClean="0">
                <a:solidFill>
                  <a:srgbClr val="FF0000"/>
                </a:solidFill>
              </a:rPr>
              <a:t>ОСНОВНЫЕ ВОПРОСЫ ПРОВЕРОК АУДИТА ЭФФЕКТИВНОСТИ ГОСУДАРСТВЕННЫХ (МУНИЦИПАЛЬНЫХ) ПРОГРАММ</a:t>
            </a:r>
            <a:r>
              <a:rPr lang="ru-RU" sz="1600" b="1" smtClean="0"/>
              <a:t> </a:t>
            </a:r>
            <a:br>
              <a:rPr lang="ru-RU" sz="1600" b="1" smtClean="0"/>
            </a:br>
            <a:r>
              <a:rPr lang="ru-RU" sz="1400" b="1" smtClean="0"/>
              <a:t>(ПРОДОЛЖЕНИЕ)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>
          <a:xfrm>
            <a:off x="176213" y="1766888"/>
            <a:ext cx="8718550" cy="4965700"/>
          </a:xfrm>
        </p:spPr>
        <p:txBody>
          <a:bodyPr/>
          <a:lstStyle/>
          <a:p>
            <a:pPr algn="just"/>
            <a:r>
              <a:rPr lang="ru-RU" sz="1600" b="1" smtClean="0"/>
              <a:t>ОПРЕДЕЛИТЬ МЕРЫ, КОТОРЫЕ МОГУТ УЛУЧШИТЬ РАБОТУ ПО РЕАЛИЗАЦИИ</a:t>
            </a:r>
          </a:p>
          <a:p>
            <a:pPr algn="just">
              <a:buFont typeface="Georgia" pitchFamily="18" charset="0"/>
              <a:buNone/>
            </a:pPr>
            <a:endParaRPr lang="ru-RU" sz="1600" b="1" smtClean="0"/>
          </a:p>
          <a:p>
            <a:pPr algn="just">
              <a:spcBef>
                <a:spcPts val="200"/>
              </a:spcBef>
            </a:pPr>
            <a:r>
              <a:rPr lang="ru-RU" sz="1600" b="1" smtClean="0"/>
              <a:t>ОПРЕДЕЛИТЬ, СООТВЕТСТВУЕТ ЛИ ПРОГРАММА ТРЕБОВАНИЯМ ЗАКОНОВ И ПОЛОЖЕНИЯМ ДРУГИХ АКТОВ И ДОКУМЕНТОВ, ИМЕЮЩИМ К НЕЙ НЕПОСРЕДСТВЕННОЕ ОТНОШЕНИЕ</a:t>
            </a:r>
            <a:r>
              <a:rPr lang="ru-RU" sz="1600" smtClean="0"/>
              <a:t> </a:t>
            </a:r>
          </a:p>
          <a:p>
            <a:pPr>
              <a:buFont typeface="Georgia" pitchFamily="18" charset="0"/>
              <a:buNone/>
            </a:pPr>
            <a:endParaRPr lang="ru-RU" sz="1600" smtClean="0"/>
          </a:p>
          <a:p>
            <a:r>
              <a:rPr lang="ru-RU" sz="1600" b="1" smtClean="0"/>
              <a:t>ОЦЕНИТЬ ПРИГОДНОСТЬ ИСПОЛЬЗУЕМОЙ СИСТЕМЫ ИЗМЕРЕНИЯ, ОЦЕНКИ И КОНТРОЛЯ ЭФФЕКТИВНОСТИ ВЫПОЛНЕНИЯ ПРОГРАММЫ, А ТАКЖЕ ВЕДЕНИЯ ОТНОСТИ</a:t>
            </a:r>
          </a:p>
          <a:p>
            <a:endParaRPr lang="ru-RU" sz="1600" b="1" smtClean="0"/>
          </a:p>
          <a:p>
            <a:r>
              <a:rPr lang="ru-RU" sz="1600" b="1" smtClean="0"/>
              <a:t>ОПРЕДЕЛИТЬ, ИМЕЮТСЯ ЛИ ОТЧЕТЫ О ВЫПОЛНЕНИИ ПРОГРАММЫ, СОДЕРЖАЩИЕ ОЦЕНКИ ЭФФЕКТИВНОСТИ ЕЕ РЕЗУЛЬТАТОВ, И НАСКОЛЬКО ЭТИ ОТЧЕТЫ НАДЕЖНЫ И ДОСТОВЕРНЫ </a:t>
            </a:r>
          </a:p>
          <a:p>
            <a:endParaRPr lang="ru-RU" sz="1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>
          <a:xfrm>
            <a:off x="561975" y="688975"/>
            <a:ext cx="8229600" cy="736600"/>
          </a:xfrm>
        </p:spPr>
        <p:txBody>
          <a:bodyPr/>
          <a:lstStyle/>
          <a:p>
            <a:r>
              <a:rPr lang="ru-RU" sz="1600" b="1" smtClean="0">
                <a:solidFill>
                  <a:srgbClr val="FF0000"/>
                </a:solidFill>
              </a:rPr>
              <a:t>ПЛАНИРОВАНИЕ АУДИТА ЭФФЕКТИВНОСТИ </a:t>
            </a:r>
            <a:br>
              <a:rPr lang="ru-RU" sz="1600" b="1" smtClean="0">
                <a:solidFill>
                  <a:srgbClr val="FF0000"/>
                </a:solidFill>
              </a:rPr>
            </a:br>
            <a:r>
              <a:rPr lang="ru-RU" sz="1600" b="1" smtClean="0">
                <a:solidFill>
                  <a:srgbClr val="FF0000"/>
                </a:solidFill>
              </a:rPr>
              <a:t>государственных (муниципальных) программ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47825"/>
            <a:ext cx="8229600" cy="4706938"/>
          </a:xfrm>
        </p:spPr>
        <p:txBody>
          <a:bodyPr/>
          <a:lstStyle/>
          <a:p>
            <a:r>
              <a:rPr lang="ru-RU" sz="1800" b="1" smtClean="0">
                <a:solidFill>
                  <a:srgbClr val="0000FF"/>
                </a:solidFill>
              </a:rPr>
              <a:t>РУКОВОДИТЕЛЮ ПРОВЕРКИ СЛЕДУЕТ:</a:t>
            </a:r>
          </a:p>
          <a:p>
            <a:pPr>
              <a:buFont typeface="Georgia" pitchFamily="18" charset="0"/>
              <a:buNone/>
            </a:pPr>
            <a:endParaRPr lang="ru-RU" sz="1800" b="1" smtClean="0">
              <a:solidFill>
                <a:srgbClr val="0000FF"/>
              </a:solidFill>
            </a:endParaRPr>
          </a:p>
          <a:p>
            <a:r>
              <a:rPr lang="ru-RU" sz="1600" b="1" smtClean="0"/>
              <a:t>ВЫЯСНИТЬ МНЕНИЕ СООТВЕТСТВУЮЩИХ РУКОВОДИТЕЛЕЙ ПРОГРАММ О ФАКТОРАХ, ИМЕЮЩИХ БОЛЬШОЕ ЗНАЧЕНИЕ ДЛЯ УСПЕШНОГО ОСУЩЕСТВЛЕНИЯ ПРОВЕРЯЕМОЙ СФЕРЫ ДЕЯТЕЛЬНОСТИ ОРГАНИЗАЦИИ. </a:t>
            </a:r>
          </a:p>
          <a:p>
            <a:r>
              <a:rPr lang="ru-RU" sz="1600" b="1" smtClean="0"/>
              <a:t>ОБСУДИТЬ ИСТОЧНИКИ ОПРЕДЕЛЕНИЯ КРИТЕРИЕВ ОЦЕНКИ ЭФФЕКТИВНОСТИ, КОТОРЫЕ ЦЕЛЕСООБРАЗНО ИСПОЛЬЗОВАТЬ В РАМКАХ ДАННОЙ ПРОВЕРКИ, А ТАКЖЕ СУЩЕСТВУЮЩИЕ РИСКИ И ПРОБЛЕМЫ В РАБОТЕ, ВОЛНУЮЩИЕ РУКОВОДИТЕЛЕЙ.  </a:t>
            </a:r>
          </a:p>
          <a:p>
            <a:r>
              <a:rPr lang="ru-RU" sz="1600" b="1" smtClean="0"/>
              <a:t>СОГЛАСОВАТЬ С РУКОВОДСТВОМ ПРОВЕРЯЕМОЙ ОРГАНИЗАЦИИ КРИТЕРИИ, КОТОРЫЕ ГРУППА ПРОВЕРЯЮЩИХ ПЛАНИРУЕТ ИСПОЛЬЗОВАТЬ ПРИ ПРОВЕДЕНИИ ПРОРАММ ДЛЯ ОЦЕНКИ ЭФФЕКТИВНОСТИ ЕЕ ДЕЯТЕЛЬНОСТИ</a:t>
            </a:r>
          </a:p>
          <a:p>
            <a:r>
              <a:rPr lang="ru-RU" sz="1600" b="1" smtClean="0"/>
              <a:t>ЖЕЛАТЕЛЬНО СФОРМИРОВАТЬ КОНСУЛЬТАЦИОННУЮ ГРУППУ ИЗ СОТРУДНИКОВ КОНТРОЛЬНО-СЧЕТНЫХ ОРГАНОВ И НЕЗАВИСИМЫХ ВНЕШНИХ ЭКСПЕРТОВ С ЦЕЛЬЮ:</a:t>
            </a:r>
          </a:p>
          <a:p>
            <a:pPr>
              <a:buFont typeface="Georgia" pitchFamily="18" charset="0"/>
              <a:buNone/>
            </a:pPr>
            <a:endParaRPr lang="ru-RU" sz="1600" b="1" smtClean="0"/>
          </a:p>
          <a:p>
            <a:endParaRPr lang="ru-RU" sz="1800" b="1" smtClean="0">
              <a:latin typeface="Arial" charset="0"/>
            </a:endParaRPr>
          </a:p>
          <a:p>
            <a:endParaRPr lang="ru-RU" sz="1800" smtClean="0">
              <a:latin typeface="Arial" charset="0"/>
            </a:endParaRPr>
          </a:p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46125"/>
            <a:ext cx="8229600" cy="584200"/>
          </a:xfrm>
        </p:spPr>
        <p:txBody>
          <a:bodyPr/>
          <a:lstStyle/>
          <a:p>
            <a:r>
              <a:rPr lang="ru-RU" sz="1400" b="1" smtClean="0">
                <a:solidFill>
                  <a:srgbClr val="FF0000"/>
                </a:solidFill>
              </a:rPr>
              <a:t>ПЛАНИРОВАНИЕ АУДИТА ЭФФЕКТИВНОСТИ </a:t>
            </a:r>
            <a:br>
              <a:rPr lang="ru-RU" sz="1400" b="1" smtClean="0">
                <a:solidFill>
                  <a:srgbClr val="FF0000"/>
                </a:solidFill>
              </a:rPr>
            </a:br>
            <a:r>
              <a:rPr lang="ru-RU" sz="1400" b="1" smtClean="0">
                <a:solidFill>
                  <a:srgbClr val="FF0000"/>
                </a:solidFill>
              </a:rPr>
              <a:t>ГОСУДАРСТВЕННЫХ (МУНИЦИПАЛЬНЫХ) ПРОГРАММ</a:t>
            </a:r>
            <a:r>
              <a:rPr lang="ru-RU" sz="1400" b="1" smtClean="0"/>
              <a:t>   (ПРОДОЛЖЕНИЕ) </a:t>
            </a:r>
            <a:br>
              <a:rPr lang="ru-RU" sz="1400" b="1" smtClean="0"/>
            </a:br>
            <a:endParaRPr lang="ru-RU" sz="1400" b="1" smtClean="0"/>
          </a:p>
        </p:txBody>
      </p:sp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>
          <a:xfrm>
            <a:off x="176213" y="1860550"/>
            <a:ext cx="8718550" cy="3875088"/>
          </a:xfrm>
        </p:spPr>
        <p:txBody>
          <a:bodyPr/>
          <a:lstStyle/>
          <a:p>
            <a:pPr algn="just"/>
            <a:r>
              <a:rPr lang="ru-RU" sz="1600" b="1" smtClean="0"/>
              <a:t>ПОДГОТОВКИ ПРОГРАММЫ ПРОВЕРКИ, ФОРМУЛИРОВАНИЯ ЕЕ ЦЕЛЕЙ И ВЫБИРАЕМЫХ ДЛЯ ПРОВЕРКИ ВОПРОСОВ</a:t>
            </a:r>
          </a:p>
          <a:p>
            <a:pPr algn="just"/>
            <a:r>
              <a:rPr lang="ru-RU" sz="1600" b="1" smtClean="0"/>
              <a:t>ОПРЕДЕЛЕНИЯ ПОДХОДОВ И МЕТОДОВ ЕЕ ПРОВЕДЕНИЯ, ВЫБОРА КРИТЕРИЕВ ОЦЕНКИ ЭФФЕКТИВНОСТИ, КОТОРЫЕ БУДУТ ПРИМЕНЯТЬСЯ В ХОДЕ ПРОВЕРКИ</a:t>
            </a:r>
          </a:p>
          <a:p>
            <a:pPr algn="just"/>
            <a:r>
              <a:rPr lang="ru-RU" sz="1600" b="1" smtClean="0"/>
              <a:t>ОБОСНОВАНИЯ ФОРМУЛИРУЕМЫХ ЗАКЛЮЧЕНИЙ И ВЫВОДОВ ПО РЕЗУЛЬТАТАМ ПРОВЕРКИ</a:t>
            </a:r>
          </a:p>
          <a:p>
            <a:pPr algn="just"/>
            <a:r>
              <a:rPr lang="ru-RU" sz="1600" b="1" smtClean="0"/>
              <a:t>ПРАВИЛЬНОСТИ РАССТАНОВКИ АКЦЕНТОВ В ОТЧЕТЕ О РЕЗУЛЬТАТАХ ПРОВЕРКИ, ЗНАЧИМОСТИ ЗАТРОНУТЫХ В НЕМ ВОПРОСОВ, ОБЪЕКТИВНОСТИ И ОБОСНОВАННОСТИ ПРЕДЛАГАЕМЫХ РЕКОМЕНДАЦИЙ</a:t>
            </a:r>
          </a:p>
          <a:p>
            <a:pPr algn="just">
              <a:buFont typeface="Georgia" pitchFamily="18" charset="0"/>
              <a:buNone/>
            </a:pPr>
            <a:endParaRPr lang="ru-RU" sz="1600" b="1" smtClean="0"/>
          </a:p>
          <a:p>
            <a:pPr algn="just"/>
            <a:r>
              <a:rPr lang="ru-RU" sz="1800" b="1" i="1" smtClean="0"/>
              <a:t>Следует иметь в виду, что консультационная группа не должна вмешиваться в ход проведения проверки, она не может подменять группу проверяющих и нести ответственность за свои рекомендации.</a:t>
            </a:r>
            <a:endParaRPr lang="en-US" sz="1800" b="1" i="1" smtClean="0"/>
          </a:p>
          <a:p>
            <a:pPr algn="just">
              <a:buFont typeface="Georgia" pitchFamily="18" charset="0"/>
              <a:buNone/>
            </a:pPr>
            <a:endParaRPr lang="en-US" sz="1800" i="1" smtClean="0"/>
          </a:p>
          <a:p>
            <a:pPr>
              <a:buFont typeface="Georgia" pitchFamily="18" charset="0"/>
              <a:buNone/>
            </a:pPr>
            <a:endParaRPr lang="ru-RU" sz="40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574675"/>
            <a:ext cx="8229600" cy="774700"/>
          </a:xfrm>
        </p:spPr>
        <p:txBody>
          <a:bodyPr/>
          <a:lstStyle/>
          <a:p>
            <a:r>
              <a:rPr lang="ru-RU" sz="1800" b="1" smtClean="0">
                <a:solidFill>
                  <a:srgbClr val="FF0000"/>
                </a:solidFill>
              </a:rPr>
              <a:t>ПОРЯДОК ПЛАНИРОВАНИЯ АУДИТА ЭФФЕКТИВНОСТИ ПРОГРАММ</a:t>
            </a:r>
            <a:r>
              <a:rPr lang="ru-RU" sz="2400" b="1" smtClean="0">
                <a:latin typeface="Arial" charset="0"/>
              </a:rPr>
              <a:t>  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176213" y="1498600"/>
            <a:ext cx="8718550" cy="5216525"/>
          </a:xfrm>
        </p:spPr>
        <p:txBody>
          <a:bodyPr/>
          <a:lstStyle/>
          <a:p>
            <a:pPr algn="just"/>
            <a:r>
              <a:rPr lang="ru-RU" sz="1600" b="1" smtClean="0"/>
              <a:t>ПРОВЕРИТЬ ВСЕ АСПЕКТЫ ДЕЯТЕЛЬНОСТИ ОРГАНОВ ИСПОЛНИТЕЛЬНОЙ ВЛАСТИ НЕ ПРЕДСТАВЛЯЕТСЯ ВОЗМОЖНЫМ, ПОЭТОМУ ОТБИРАЮТСЯ НАИБОЛЕЕ ВАЖНЫЕ ТЕМЫ И ПРОБЛЕМЫ, С УЧЕТОМ НАЛИЧИЯ УСЛОВИЙ ДЛЯ ИХ ПРОВЕДЕНИЯ И ПОЛУЧЕНИЯ РЕЗУЛЬТАТОВ ПРОВЕРКИ ПО СЛЕДУЮЩИМ</a:t>
            </a:r>
            <a:r>
              <a:rPr lang="ru-RU" sz="2000" b="1" smtClean="0">
                <a:latin typeface="Arial" charset="0"/>
              </a:rPr>
              <a:t> </a:t>
            </a:r>
            <a:r>
              <a:rPr lang="ru-RU" sz="1600" b="1" i="1" smtClean="0">
                <a:solidFill>
                  <a:srgbClr val="FF0000"/>
                </a:solidFill>
              </a:rPr>
              <a:t>КРИТЕРИЯМ</a:t>
            </a:r>
            <a:r>
              <a:rPr lang="ru-RU" sz="1600" b="1" smtClean="0"/>
              <a:t>:</a:t>
            </a:r>
          </a:p>
          <a:p>
            <a:pPr algn="just"/>
            <a:endParaRPr lang="ru-RU" sz="1600" b="1" smtClean="0"/>
          </a:p>
          <a:p>
            <a:pPr algn="just"/>
            <a:r>
              <a:rPr lang="ru-RU" sz="1600" b="1" smtClean="0"/>
              <a:t>СОЦИАЛЬНО-ЭКОНОМИЧЕСКАЯ ЗНАЧИМОСТЬ ПРОГРАММЫ, СТЕПЕНЬ ЗАИНТЕРЕСОВАННОСТИ ДЕПУТАТОВ В РЕЗУЛЬТАТАХ ПРОВЕРКИ</a:t>
            </a:r>
          </a:p>
          <a:p>
            <a:pPr algn="just"/>
            <a:r>
              <a:rPr lang="ru-RU" sz="1600" b="1" smtClean="0"/>
              <a:t>СТЕПЕНЬ НАЛИЧИЯ РИСКОВ В РЕАЛИЗАЦИИ ПРОГРАММЫ ИЛИ ДЕЯТЕЛЬНОСТИ ОРГАНОВ ИСПОЛНИТЕЛЬНОЙ ВЛАСТИ, КОТОРЫЕ ПОТЕНЦИАЛЬНО МОГУТ ПРИВЕСТИ К НЕЭФФЕКТИВНЫМ РЕЗУЛЬТАТАМ</a:t>
            </a:r>
          </a:p>
          <a:p>
            <a:pPr algn="just"/>
            <a:r>
              <a:rPr lang="ru-RU" sz="1600" b="1" smtClean="0"/>
              <a:t>ОЦЕНКА ВОЗМОЖНЫХ РЕЗУЛЬТАТОВ ПРОВЕРКИ</a:t>
            </a:r>
          </a:p>
          <a:p>
            <a:pPr algn="just"/>
            <a:r>
              <a:rPr lang="ru-RU" sz="1600" b="1" smtClean="0"/>
              <a:t>ОБЪЕМ БЮДЖЕТНЫХ СРЕДСТВ, НАПРАВЛЕННЫХ НА РЕАЛИЗАЦИЮ ПРОГРАММЫ. (ЧЕМ ВЫШЕ ОБЪЕМ БЮДЖЕТНЫХ СРЕДСТВ, ПОДЛЕЖАЩИХ ПРОВЕРКЕ, ТЕМ БОЛЬШЕ ЗНАЧИМОСТЬ ДАННОГО ФАКТОРА)</a:t>
            </a:r>
          </a:p>
          <a:p>
            <a:pPr algn="just"/>
            <a:r>
              <a:rPr lang="ru-RU" sz="1600" b="1" smtClean="0"/>
              <a:t>ПРОВЕДЕНИЕ ПРЕДШЕСТВУЮЩИХ ПРОВЕРОК ДАННОЙ ПРОГРАММЫ</a:t>
            </a:r>
          </a:p>
          <a:p>
            <a:pPr algn="just"/>
            <a:endParaRPr lang="ru-RU" sz="1600" b="1" smtClean="0"/>
          </a:p>
          <a:p>
            <a:pPr algn="just"/>
            <a:endParaRPr lang="ru-RU" sz="1600" b="1" smtClean="0"/>
          </a:p>
          <a:p>
            <a:pPr algn="just"/>
            <a:endParaRPr lang="ru-RU" sz="2000" b="1" smtClean="0">
              <a:latin typeface="Arial" charset="0"/>
            </a:endParaRPr>
          </a:p>
          <a:p>
            <a:pPr algn="just">
              <a:buFont typeface="Georgia" pitchFamily="18" charset="0"/>
              <a:buNone/>
            </a:pPr>
            <a:endParaRPr lang="ru-RU" sz="2000" smtClean="0">
              <a:latin typeface="Arial" charset="0"/>
            </a:endParaRPr>
          </a:p>
          <a:p>
            <a:pPr algn="just"/>
            <a:endParaRPr lang="ru-RU" sz="3700" smtClean="0">
              <a:latin typeface="Arial" charset="0"/>
            </a:endParaRPr>
          </a:p>
          <a:p>
            <a:pPr>
              <a:buFont typeface="Georgia" pitchFamily="18" charset="0"/>
              <a:buNone/>
            </a:pPr>
            <a:endParaRPr lang="ru-RU" sz="4000" smtClean="0">
              <a:latin typeface="Arial" charset="0"/>
            </a:endParaRPr>
          </a:p>
          <a:p>
            <a:endParaRPr lang="ru-RU" sz="40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875" y="565150"/>
            <a:ext cx="8229600" cy="573088"/>
          </a:xfrm>
        </p:spPr>
        <p:txBody>
          <a:bodyPr/>
          <a:lstStyle/>
          <a:p>
            <a:pPr algn="ctr"/>
            <a:r>
              <a:rPr lang="ru-RU" sz="1600" b="1" smtClean="0">
                <a:solidFill>
                  <a:srgbClr val="FF0000"/>
                </a:solidFill>
                <a:latin typeface="Times New Roman" pitchFamily="18" charset="0"/>
              </a:rPr>
              <a:t>РИСКИ ПРИ ПРОВЕДЕНИИ АУДИТА ЭФФЕКТИВНОСТИ ПРОГРАММ</a:t>
            </a:r>
          </a:p>
        </p:txBody>
      </p:sp>
      <p:sp>
        <p:nvSpPr>
          <p:cNvPr id="35842" name="Rectangle 10"/>
          <p:cNvSpPr>
            <a:spLocks noChangeArrowheads="1"/>
          </p:cNvSpPr>
          <p:nvPr/>
        </p:nvSpPr>
        <p:spPr bwMode="auto">
          <a:xfrm>
            <a:off x="274638" y="1362075"/>
            <a:ext cx="8474075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just" eaLnBrk="0" hangingPunct="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b="1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b="1">
                <a:solidFill>
                  <a:srgbClr val="FF0000"/>
                </a:solidFill>
                <a:latin typeface="Arial Narrow" pitchFamily="34" charset="0"/>
              </a:rPr>
              <a:t>РИСК</a:t>
            </a:r>
            <a:r>
              <a:rPr lang="ru-RU" b="1">
                <a:solidFill>
                  <a:srgbClr val="000000"/>
                </a:solidFill>
                <a:latin typeface="Arial Narrow" pitchFamily="34" charset="0"/>
              </a:rPr>
              <a:t> – </a:t>
            </a:r>
            <a:r>
              <a:rPr lang="ru-RU" sz="1400" b="1">
                <a:solidFill>
                  <a:srgbClr val="000000"/>
                </a:solidFill>
                <a:latin typeface="Times New Roman" pitchFamily="18" charset="0"/>
              </a:rPr>
              <a:t>ВЕРОЯТНОСТЬ НЕГАТИВНОГО ВЛИЯНИЯ НА ПРОВЕРЯЕМУЮ СФЕРУ ДЕЯТЕЛЬНОСТИ ОРГАНА ИСПОЛНИТЕЛЬНОЙ ВЛАСТИ КАКИХ-ЛИБО ФАКТОРОВ, РЕЗУЛЬТАТАМИ КОТОРОГО МОЖЕТ БЫТЬ НЕЭФФЕКТИВНОЕ ИСПОЛЬЗОВАНИЕ БЮДЖЕТНЫХ СРЕДСТВ, НАПРАВЛЕННЫХ НА РЕАЛИЗАЦИЮ ПРОГРАММ  (ФИНАНСОВЫЕ УБЫТКИ, НАНЕСЕНИЕ УЩЕРБА, НЕСПОСОБНОСТЬ РУКОВОДСТВА ВЫПОЛНИТЬ В ДОЛЖНОЙ МЕРЕ ЗАДАЧИ ПРОГРАММЫ)</a:t>
            </a:r>
          </a:p>
          <a:p>
            <a:pPr marL="285750" indent="-285750" algn="just" eaLnBrk="0" hangingPunct="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000" b="1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1600" b="1">
                <a:solidFill>
                  <a:srgbClr val="FF0000"/>
                </a:solidFill>
                <a:latin typeface="Arial" charset="0"/>
              </a:rPr>
              <a:t>ВНЕШНИЕ РИСКИ</a:t>
            </a:r>
            <a:r>
              <a:rPr lang="ru-RU" sz="1600" b="1">
                <a:solidFill>
                  <a:srgbClr val="000000"/>
                </a:solidFill>
                <a:latin typeface="Arial" charset="0"/>
              </a:rPr>
              <a:t> – </a:t>
            </a:r>
            <a:r>
              <a:rPr lang="ru-RU" sz="1400" b="1">
                <a:solidFill>
                  <a:srgbClr val="000000"/>
                </a:solidFill>
                <a:latin typeface="Times New Roman" pitchFamily="18" charset="0"/>
              </a:rPr>
              <a:t>ВЫЗВАНЫ ВЛИЯНИЕМ ПОЛИТИЧЕСКИХ, ЭКОНОМИЧЕСКИХ, СОЦИАЛЬНЫХ И ИНЫХ ФАКТОРОВ, НЕ ЗАВИСЯЩИХ ОТ ПРОВЕРЯЕМОЙ ОРГАНИЗАЦИИ И ВОЗДЕЙСТВУЮЩИХ НА ЕЕ ДЕЯТЕЛЬНОСТЬ ИЗВНЕ </a:t>
            </a:r>
          </a:p>
          <a:p>
            <a:pPr marL="285750" indent="-285750" algn="just" eaLnBrk="0" hangingPunct="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600" b="1">
                <a:solidFill>
                  <a:srgbClr val="FF0000"/>
                </a:solidFill>
                <a:latin typeface="Arial" charset="0"/>
              </a:rPr>
              <a:t>ВНУТРЕННИЕ РИСКИ</a:t>
            </a:r>
            <a:r>
              <a:rPr lang="ru-RU" sz="1600" b="1">
                <a:latin typeface="Arial" charset="0"/>
              </a:rPr>
              <a:t> – </a:t>
            </a:r>
            <a:r>
              <a:rPr lang="ru-RU" sz="1400" b="1">
                <a:latin typeface="Times New Roman" pitchFamily="18" charset="0"/>
              </a:rPr>
              <a:t>СВЯЗАНЫ С ДЕЯТЕЛЬНОСТЬЮ САМОЙ ПРОВЕРЯЕМОЙ ОРГАНИЗАЦИИ И МОГУТ ПРОЯВЛЯТЬСЯ В БЕЗДЕЯТЕЛЬНОСТИ ЕЕ АДМИНИСТРАЦИИ В ОТНОШЕНИИ НЕДОСТАТКОВ, ВЫЯВЛЕННЫХ КОНТРОЛЬНО-СЧЕТНЫМИ ОРГАНАМИ, НАЛИЧИЯ В ОРГАНИЗАЦИИ СЛОЖНОЙ И НЕОПРЕДЕЛЕННОЙ СИСТЕМЫ УПРАВЛЕНИЯ, ЧАСТЫЕ СТРУКТУРНЫЕ ИЗМЕНЕНИЯ, СМЕНА РУКОВОДСТВА СТРУКТУРНЫХ ПОДРАЗДЕЛЕНИЙ, ВЫСОКАЯ ТЕКУЧЕСТЬ КАДРОВ</a:t>
            </a:r>
            <a:endParaRPr lang="ru-RU" sz="1400">
              <a:solidFill>
                <a:srgbClr val="000000"/>
              </a:solidFill>
              <a:latin typeface="Times New Roman" pitchFamily="18" charset="0"/>
            </a:endParaRPr>
          </a:p>
          <a:p>
            <a:pPr marL="285750" indent="-285750" algn="just" eaLnBrk="0" hangingPunct="0">
              <a:spcBef>
                <a:spcPts val="1200"/>
              </a:spcBef>
            </a:pPr>
            <a:r>
              <a:rPr lang="ru-RU" sz="2000" b="1">
                <a:solidFill>
                  <a:srgbClr val="000000"/>
                </a:solidFill>
                <a:latin typeface="Arial Narrow" pitchFamily="34" charset="0"/>
              </a:rPr>
              <a:t>	</a:t>
            </a:r>
            <a:endParaRPr lang="ru-RU" sz="24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59E5E-872C-4DD2-BA52-D59D8960801F}" type="slidenum">
              <a:rPr/>
              <a:pPr>
                <a:defRPr/>
              </a:pPr>
              <a:t>14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6"/>
          <p:cNvSpPr>
            <a:spLocks noGrp="1"/>
          </p:cNvSpPr>
          <p:nvPr>
            <p:ph type="title" idx="4294967295"/>
          </p:nvPr>
        </p:nvSpPr>
        <p:spPr>
          <a:xfrm>
            <a:off x="438150" y="723900"/>
            <a:ext cx="8229600" cy="1228725"/>
          </a:xfrm>
        </p:spPr>
        <p:txBody>
          <a:bodyPr/>
          <a:lstStyle/>
          <a:p>
            <a:pPr algn="ctr"/>
            <a:r>
              <a:rPr lang="ru-RU" sz="1800" b="1" smtClean="0">
                <a:solidFill>
                  <a:srgbClr val="FF0000"/>
                </a:solidFill>
              </a:rPr>
              <a:t/>
            </a:r>
            <a:br>
              <a:rPr lang="ru-RU" sz="1800" b="1" smtClean="0">
                <a:solidFill>
                  <a:srgbClr val="FF0000"/>
                </a:solidFill>
              </a:rPr>
            </a:br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</a:rPr>
              <a:t>РИСКИ ПРИ ПРОВЕДЕНИИ АУДИТА ЭФФЕКТИВНОСТИ ПРОГРАММ</a:t>
            </a:r>
            <a:br>
              <a:rPr lang="ru-RU" sz="1800" b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1400" b="1" smtClean="0">
                <a:solidFill>
                  <a:srgbClr val="FF0000"/>
                </a:solidFill>
                <a:latin typeface="Times New Roman" pitchFamily="18" charset="0"/>
              </a:rPr>
              <a:t>(продолжение)</a:t>
            </a: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</a:rPr>
              <a:t>                                       </a:t>
            </a:r>
            <a:r>
              <a:rPr lang="ru-RU" sz="14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4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2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2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200" b="1" smtClean="0">
                <a:solidFill>
                  <a:schemeClr val="tx1"/>
                </a:solidFill>
              </a:rPr>
              <a:t/>
            </a:r>
            <a:br>
              <a:rPr lang="ru-RU" sz="1200" b="1" smtClean="0">
                <a:solidFill>
                  <a:schemeClr val="tx1"/>
                </a:solidFill>
              </a:rPr>
            </a:br>
            <a:endParaRPr lang="ru-RU" sz="1200" b="1" smtClean="0">
              <a:solidFill>
                <a:schemeClr val="tx1"/>
              </a:solidFill>
            </a:endParaRPr>
          </a:p>
        </p:txBody>
      </p:sp>
      <p:sp>
        <p:nvSpPr>
          <p:cNvPr id="36866" name="Rectangle 7"/>
          <p:cNvSpPr>
            <a:spLocks noGrp="1"/>
          </p:cNvSpPr>
          <p:nvPr>
            <p:ph type="body" idx="4294967295"/>
          </p:nvPr>
        </p:nvSpPr>
        <p:spPr>
          <a:xfrm>
            <a:off x="457200" y="1858963"/>
            <a:ext cx="8229600" cy="3543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rgbClr val="FF0000"/>
                </a:solidFill>
              </a:rPr>
              <a:t>РИСКИ ФИНАНСОВОГО ХАРАКТЕРА</a:t>
            </a:r>
            <a:r>
              <a:rPr lang="ru-RU" sz="1600" b="1" smtClean="0"/>
              <a:t> – НЕЦЕЛЕВОЕ ИСПОЛЬЗОВАНИЕ БЮДЖЕТНЫХ СРЕДСТВ ПРИ РЕАЛИЗАЦИИ ПРОГРАММЫ, НЕДОФИНАНСИРОВАНИЕ ПРОГРАММЫ, ОТСУТСТВИЕ В ОРГАНИЗАЦИИ СИСТЕМЫ ВНУТРЕННЕГО КОНТРОЛЯ И АУДИТА ИЛИ НАЛИЧИЕ НЕДОСТАТКОВ В ЕГО ОСУЩЕСТВЛЕНИИ</a:t>
            </a:r>
          </a:p>
          <a:p>
            <a:pPr>
              <a:lnSpc>
                <a:spcPct val="80000"/>
              </a:lnSpc>
            </a:pPr>
            <a:endParaRPr lang="ru-RU" sz="1600" b="1" smtClean="0"/>
          </a:p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rgbClr val="FF0000"/>
                </a:solidFill>
              </a:rPr>
              <a:t>РИСКИ НЕФИНАНСОВОГО ХАРАКТЕРА</a:t>
            </a:r>
            <a:r>
              <a:rPr lang="ru-RU" sz="1600" b="1" smtClean="0"/>
              <a:t> – ОТСУТСТВИЕ ЧЕТКОГО РАСПРЕДЕЛЕНИЯ ФУНКЦИЙ И ОБЯЗАННОСТЕЙ МЕЖДУ ИСПОЛНИТЕЛЯМИ НА КАЖДОМ УРОВНЕ РЕАЛИЗАЦИИ ПРОГРАММЫ, ИЗМЕНЕНИЯ В МЕХАНИЗМЕ УПРАВЛЕНИЯ ПРОГРАММОЙ В ХОДЕ ЕЕ ИСПОЛНЕНИЯ, А ТАКЖЕ НАЛИЧИЯ В СМИ ПРОТИВОРЕЧИВЫХ ДИСКУССИЙ О ДЕЯТЕЛЬНОСТИ ОБЪЕКТА ПРОВЕРКИ, НЕДОБРАЖЕЛАТЕЛЬНОЕ ОТНОШЕНИЕ РУКОВОДСТВА ПРОВЕРЯЕМОГО МИНИСТЕРСТВА, ВЕДОМСТВА ИЛИ ОРГАНИЗАЦИИ К КРИТИЧЕСКОЙ ОЦЕНКЕ ИХ ДЕЯТЕЛЬНОСТИ В СМИ</a:t>
            </a:r>
            <a:endParaRPr lang="ru-RU" sz="1800" b="1" smtClean="0"/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z="1800" b="1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17500" y="414338"/>
            <a:ext cx="8486775" cy="550862"/>
          </a:xfrm>
        </p:spPr>
        <p:txBody>
          <a:bodyPr/>
          <a:lstStyle/>
          <a:p>
            <a:pPr algn="ctr">
              <a:lnSpc>
                <a:spcPct val="105000"/>
              </a:lnSpc>
            </a:pPr>
            <a:r>
              <a:rPr lang="ru-RU" sz="2400" b="1" smtClean="0">
                <a:latin typeface="Arial Narrow" pitchFamily="34" charset="0"/>
              </a:rPr>
              <a:t> </a:t>
            </a:r>
            <a:r>
              <a:rPr lang="ru-RU" sz="1400" b="1" smtClean="0">
                <a:solidFill>
                  <a:srgbClr val="FF0000"/>
                </a:solidFill>
              </a:rPr>
              <a:t>МЕТОД КОЛИЧЕСТВЕННОЙ ОЦЕНКИ КРИТЕРИЕВ ВЫБОРА ТЕМ И ОБЪЕКТОВ ПРОВЕРКИ</a:t>
            </a:r>
            <a:endParaRPr lang="ru-RU" sz="2400" b="1" smtClean="0">
              <a:latin typeface="Arial Narrow" pitchFamily="34" charset="0"/>
            </a:endParaRPr>
          </a:p>
        </p:txBody>
      </p:sp>
      <p:graphicFrame>
        <p:nvGraphicFramePr>
          <p:cNvPr id="49233" name="Group 81"/>
          <p:cNvGraphicFramePr>
            <a:graphicFrameLocks noGrp="1"/>
          </p:cNvGraphicFramePr>
          <p:nvPr/>
        </p:nvGraphicFramePr>
        <p:xfrm>
          <a:off x="182563" y="1152525"/>
          <a:ext cx="8678862" cy="4625975"/>
        </p:xfrm>
        <a:graphic>
          <a:graphicData uri="http://schemas.openxmlformats.org/drawingml/2006/table">
            <a:tbl>
              <a:tblPr/>
              <a:tblGrid>
                <a:gridCol w="3443287"/>
                <a:gridCol w="4132263"/>
                <a:gridCol w="1103312"/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КРИТЕРИИ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ШКАЛЫ ЗНАЧЕНИЙ КРИТЕРИЕВ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КОЛИЧЕСТВО БАЛЛОВ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СОЦИАЛЬНО-ЭКОНОМИЧЕСКАЯ ЗНАЧИМОСТЬ ТЕМЫ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НЕ ИМЕЕТ ЗНАЧЕНИЯ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ИМЕЕТ ЗНАЧЕНИЕ КАК     ПРЕДМЕТ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КОНТРОЛЯ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ПРЕДСТАВЛЯЕТ  БОЛЬШОЙ     ИНТЕРЕС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90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СТЕПЕНЬ НАЛИЧИЯ РИСКОВ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ОТСУТСТВИЕ РИСКОВ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НИЗКИЙ УРОВЕНЬ РИСКОВ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СРЕДНИЙ УРОВЕНЬ     РИСКОВ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ВЫСОКИЙ УРОВЕНЬ    РИСКОВ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90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ОЦЕНКА ВОЗМОЖНЫХ РЕЗУЛЬТАТОВ ПРОВЕРКИ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НЕЗНАЧИТЕЛЬНОЕ ВЛИЯНИЕ НА ПОВЫШЕНИЕ ЭФФЕКТИВНОСТИ ПРОВЕРЯЕМОЙ СФЕРЫ ИЛИ ДЕЯТЕЛЬНОСТИ ОБЪЕКТОВ ПРОВЕРКИ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СУЩЕСТВЕННОЕ ВЛИЯНИЕ НА ПОВЫШЕНИЕ ЭФФЕКТИВНОСТИ ПРОВЕРЯЕМОЙ СФЕРЫ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ВОЗМОЖНОСТЬ ЗНАЧИТЕЛЬНОГО ВЛИЯНИЯ НА ПОВЫШЕНИЕ ЭФФЕКТИВНОСТИ В РАЗЛИЧНЫХ СФЕРАХ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90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2EE1A6-8312-471D-8C39-558746D260CC}" type="slidenum">
              <a:rPr/>
              <a:pPr>
                <a:defRPr/>
              </a:pPr>
              <a:t>16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72" name="Group 96"/>
          <p:cNvGraphicFramePr>
            <a:graphicFrameLocks noGrp="1"/>
          </p:cNvGraphicFramePr>
          <p:nvPr/>
        </p:nvGraphicFramePr>
        <p:xfrm>
          <a:off x="260350" y="2422525"/>
          <a:ext cx="8488363" cy="4095750"/>
        </p:xfrm>
        <a:graphic>
          <a:graphicData uri="http://schemas.openxmlformats.org/drawingml/2006/table">
            <a:tbl>
              <a:tblPr/>
              <a:tblGrid>
                <a:gridCol w="3511550"/>
                <a:gridCol w="3981450"/>
                <a:gridCol w="995363"/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КРИТЕРИИ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ШКАЛЫ ЗНАЧЕНИЙ КРИТЕРИЕВ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КОЛИЧЕСТВО БАЛЛОВ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16113"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ПРОВЕДЕНИЕ ПРЕДШЕСТВУЮЩИХ ПРОВЕРОК В ДАННОЙ СФЕРЕ И, ИЛИ НА ДАННЫХ ОБЪЕКТАХ 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ПРОВЕРКА ПРОВОДИЛАСЬ, ВЫЯВЛЕННЫЕ НЕДОСТАТКИ УСТРАНЕНЫ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ПРОВЕРКА ПРОВОДИЛАСЬ, ВЫЯВЛЕННЫЕ НЕДОСТАТКИ УСТРАНЕНЫ НЕ В ПОЛНОЙ МЕРЕ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ПРОВЕРКА НЕ ПРОВОДИЛАСЬ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0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БЮДЖЕТНЫХ СРЕДСТВ, НАПРАВЛЕННЫХ НА РЕАЛИЗАЦИЮ ПРОГРАММ 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 100 МЛН. РУБЛЕЙ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ОТ 100 МЛН. РУБЛЕЙ ДО 400 МЛН. РУБЛЕЙ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ОТ 400 ДО 700 МЛН. РУБЛЕЙ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 Т. Д.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0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</a:tbl>
          </a:graphicData>
        </a:graphic>
      </p:graphicFrame>
      <p:sp>
        <p:nvSpPr>
          <p:cNvPr id="38943" name="Заголовок 1"/>
          <p:cNvSpPr txBox="1">
            <a:spLocks/>
          </p:cNvSpPr>
          <p:nvPr/>
        </p:nvSpPr>
        <p:spPr bwMode="auto">
          <a:xfrm>
            <a:off x="384175" y="471488"/>
            <a:ext cx="8372475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>
                <a:solidFill>
                  <a:schemeClr val="tx2"/>
                </a:solidFill>
                <a:latin typeface="Arial Narrow" pitchFamily="34" charset="0"/>
              </a:rPr>
              <a:t> </a:t>
            </a:r>
          </a:p>
          <a:p>
            <a:pPr algn="ctr" eaLnBrk="0" hangingPunct="0"/>
            <a:endParaRPr lang="ru-RU" sz="2400" b="1">
              <a:solidFill>
                <a:schemeClr val="tx2"/>
              </a:solidFill>
              <a:latin typeface="Arial Narrow" pitchFamily="34" charset="0"/>
            </a:endParaRPr>
          </a:p>
          <a:p>
            <a:pPr algn="ctr" eaLnBrk="0" hangingPunct="0"/>
            <a:r>
              <a:rPr lang="ru-RU" sz="1600" b="1">
                <a:solidFill>
                  <a:srgbClr val="FF0000"/>
                </a:solidFill>
                <a:latin typeface="Arial" charset="0"/>
              </a:rPr>
              <a:t>МЕТОД КОЛИЧЕСТВЕННОЙ ОЦЕНКИ КРИТЕРИЕВ ВЫБОРА ТЕМ И ОБЪЕКТОВ ПРОВЕРКИ (2)</a:t>
            </a:r>
            <a:r>
              <a:rPr lang="ru-RU" sz="1600" b="1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 algn="ctr" eaLnBrk="0" hangingPunct="0"/>
            <a:r>
              <a:rPr lang="ru-RU" sz="1400" b="1">
                <a:solidFill>
                  <a:schemeClr val="tx2"/>
                </a:solidFill>
                <a:latin typeface="Arial" charset="0"/>
              </a:rPr>
              <a:t>КОЛИЧЕСТВЕННЫЕ ОЦЕНКИ КРИТЕРИЕЙ, ИСПОЛЬЗУЕМЫХ ДЛЯ ВЫБОРА ТЕМ И ОБЪЕКТОВ ПРОВЕРОК НЕ ЯВЛЯЮТСЯ ИСЧЕРПЫВАЮЩИМИ. </a:t>
            </a:r>
          </a:p>
          <a:p>
            <a:pPr algn="ctr" eaLnBrk="0" hangingPunct="0"/>
            <a:r>
              <a:rPr lang="ru-RU" sz="1400" b="1">
                <a:solidFill>
                  <a:schemeClr val="tx2"/>
                </a:solidFill>
                <a:latin typeface="Arial" charset="0"/>
              </a:rPr>
              <a:t>Их следует рассматривать как модель, которая может использоваться в качестве достаточно объективной основы для определения возможных проверок</a:t>
            </a:r>
          </a:p>
          <a:p>
            <a:pPr algn="ctr" eaLnBrk="0" hangingPunct="0"/>
            <a:endParaRPr lang="ru-RU" sz="1400" b="1">
              <a:solidFill>
                <a:schemeClr val="tx2"/>
              </a:solidFill>
              <a:latin typeface="Arial" charset="0"/>
            </a:endParaRPr>
          </a:p>
          <a:p>
            <a:pPr algn="ctr" eaLnBrk="0" hangingPunct="0"/>
            <a:endParaRPr lang="ru-RU" sz="1400" b="1">
              <a:solidFill>
                <a:schemeClr val="tx2"/>
              </a:solidFill>
              <a:latin typeface="Arial" charset="0"/>
            </a:endParaRPr>
          </a:p>
          <a:p>
            <a:pPr algn="ctr" eaLnBrk="0" hangingPunct="0"/>
            <a:endParaRPr lang="ru-RU" sz="1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6C12-39A9-4207-B1AB-A1D5D737909F}" type="slidenum">
              <a:rPr/>
              <a:pPr>
                <a:defRPr/>
              </a:pPr>
              <a:t>17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/>
          </p:cNvSpPr>
          <p:nvPr>
            <p:ph type="title" idx="4294967295"/>
          </p:nvPr>
        </p:nvSpPr>
        <p:spPr>
          <a:xfrm>
            <a:off x="457200" y="990600"/>
            <a:ext cx="8229600" cy="723900"/>
          </a:xfrm>
        </p:spPr>
        <p:txBody>
          <a:bodyPr/>
          <a:lstStyle/>
          <a:p>
            <a:pPr algn="ctr"/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</a:rPr>
              <a:t>РАНЖИРОВАНИЕ ТЕМ ПРОВЕРОК ПО КРИТЕРИЯМ</a:t>
            </a:r>
          </a:p>
        </p:txBody>
      </p:sp>
      <p:sp>
        <p:nvSpPr>
          <p:cNvPr id="39938" name="Rectangle 2"/>
          <p:cNvSpPr>
            <a:spLocks noGrp="1"/>
          </p:cNvSpPr>
          <p:nvPr>
            <p:ph type="body" idx="4294967295"/>
          </p:nvPr>
        </p:nvSpPr>
        <p:spPr>
          <a:xfrm>
            <a:off x="457200" y="1716088"/>
            <a:ext cx="8229600" cy="43815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1600" b="1" smtClean="0">
                <a:latin typeface="Times New Roman" pitchFamily="18" charset="0"/>
              </a:rPr>
              <a:t>ПО КАЖДОЙ ВОЗМОЖНОЙ ТЕМЕ ПРОВЕРКИ ПРОВОДИТСЯ СБОР И АНАЛИЗ ИНФОРМАЦИИ ПО ВСЕМ КРИТЕРИЯМ, ДАЕТСЯ ОЦЕНКА ИХ ЗНАЧЕНИЙ ПО СООТВЕТСТВУЮЩИМ ШКАЛАМ В БАЛЛАХ, ОПРЕДЕЛЯЕТСЯ ОБЩАЯ СУММА БАЛЛОВ И В ЗАВИСИМОСТИ ОТ ИХ КОЛИЧЕСТВА ОСУЩЕСТВЛЯЕТСЯ РАНЖИРОВАНИЕ ТЕМ</a:t>
            </a:r>
          </a:p>
          <a:p>
            <a:pPr>
              <a:spcBef>
                <a:spcPct val="0"/>
              </a:spcBef>
              <a:buFont typeface="Georgia" pitchFamily="18" charset="0"/>
              <a:buNone/>
            </a:pPr>
            <a:endParaRPr lang="ru-RU" sz="1600" b="1" smtClean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600" b="1" smtClean="0">
                <a:latin typeface="Times New Roman" pitchFamily="18" charset="0"/>
              </a:rPr>
              <a:t>СЛЕДУЕТ ОЦЕНИТЬ ЗАТРАТЫ, КОТОРЫЕ ПОТРЕБУЮТСЯ ДЛЯ ПРОВЕДЕНИЯ ПРОВЕРКИ: КОМАНДИРОВОЧНЫЕ И ТРАНСПОРТНЫЕ РАСХОДЫ, ОПЛАТА ДОГОВОРОВ ПРИВЛЕКАЕМЫХ ЭКСПЕРТОВ, ТРУДОВЫХ РЕСУРСОВ КСО</a:t>
            </a:r>
          </a:p>
          <a:p>
            <a:pPr>
              <a:spcBef>
                <a:spcPct val="0"/>
              </a:spcBef>
            </a:pPr>
            <a:endParaRPr lang="ru-RU" sz="1600" b="1" smtClean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600" b="1" smtClean="0">
                <a:latin typeface="Times New Roman" pitchFamily="18" charset="0"/>
              </a:rPr>
              <a:t> ПРИМЕНЕНИЕ СПОСОБА КОЛИЧЕСТВЕННОЙ ОЦЕНКИ КРИТЕРИЕЙ ВЫБОРА ТЕМ ПРОВЕРОК В КСО РЕКОМЕНДУЕТСЯ РАЗРАБОТАТЬ ДИАПАЗОНЫ ШКАЛ КРИТЕРИЕВ И СООТВЕТСТВУЮЩИЕ ОЦЕНКИ В БАЛЛАХ С УЧЕТОМ ВЕСА КАЖДОГО ИЗ НИХ ПРИМЕНИТЕЛЬНО К ОСОБЕННОСТЯМ КАЖДОЙ СФЕРЫ В СУБЪЕКТЕ РФ (ОБРАЗОВАНИЕ, ЗДРАВООХРАНЕНИЕ, ЖКХ) </a:t>
            </a:r>
            <a:endParaRPr lang="ru-RU" sz="1600" smtClean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ru-RU" sz="1600" smtClean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6643" name="Rectangle 3"/>
          <p:cNvSpPr>
            <a:spLocks noChangeArrowheads="1"/>
          </p:cNvSpPr>
          <p:nvPr/>
        </p:nvSpPr>
        <p:spPr bwMode="auto">
          <a:xfrm>
            <a:off x="331788" y="284163"/>
            <a:ext cx="82454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9538" algn="ctr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endParaRPr lang="ru-RU" sz="2400" b="1">
              <a:latin typeface="Arial" charset="0"/>
            </a:endParaRPr>
          </a:p>
        </p:txBody>
      </p:sp>
      <p:sp>
        <p:nvSpPr>
          <p:cNvPr id="496644" name="Text Box 4"/>
          <p:cNvSpPr txBox="1">
            <a:spLocks noChangeArrowheads="1"/>
          </p:cNvSpPr>
          <p:nvPr/>
        </p:nvSpPr>
        <p:spPr bwMode="auto">
          <a:xfrm>
            <a:off x="290513" y="0"/>
            <a:ext cx="8453437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sz="1600" b="1">
              <a:latin typeface="Tahoma" pitchFamily="34" charset="0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1600" b="1">
              <a:latin typeface="Tahoma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728663" y="371475"/>
            <a:ext cx="74771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9538" algn="ctr" eaLnBrk="0" hangingPunct="0">
              <a:spcBef>
                <a:spcPts val="500"/>
              </a:spcBef>
              <a:spcAft>
                <a:spcPts val="500"/>
              </a:spcAft>
              <a:buClr>
                <a:srgbClr val="A04DA3"/>
              </a:buClr>
              <a:buFont typeface="Georgia" pitchFamily="18" charset="0"/>
              <a:buNone/>
            </a:pPr>
            <a:endParaRPr lang="ru-RU" sz="2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43" grpId="0" autoUpdateAnimBg="0"/>
      <p:bldP spid="49664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1295400"/>
            <a:ext cx="8229600" cy="552450"/>
          </a:xfrm>
        </p:spPr>
        <p:txBody>
          <a:bodyPr/>
          <a:lstStyle/>
          <a:p>
            <a:pPr algn="ctr"/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</a:rPr>
              <a:t>Формирование целей проверки эффективности программы</a:t>
            </a:r>
          </a:p>
        </p:txBody>
      </p:sp>
      <p:sp>
        <p:nvSpPr>
          <p:cNvPr id="40962" name="Rectangle 8"/>
          <p:cNvSpPr>
            <a:spLocks noGrp="1"/>
          </p:cNvSpPr>
          <p:nvPr>
            <p:ph type="body" idx="4294967295"/>
          </p:nvPr>
        </p:nvSpPr>
        <p:spPr>
          <a:xfrm>
            <a:off x="457200" y="2182813"/>
            <a:ext cx="8448675" cy="4038600"/>
          </a:xfrm>
        </p:spPr>
        <p:txBody>
          <a:bodyPr/>
          <a:lstStyle/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sz="1800" b="1" smtClean="0">
                <a:latin typeface="Times New Roman" pitchFamily="18" charset="0"/>
              </a:rPr>
              <a:t>Рассмотреть:</a:t>
            </a:r>
          </a:p>
          <a:p>
            <a:pPr>
              <a:lnSpc>
                <a:spcPct val="90000"/>
              </a:lnSpc>
            </a:pPr>
            <a:r>
              <a:rPr lang="ru-RU" sz="1800" b="1" smtClean="0">
                <a:latin typeface="Times New Roman" pitchFamily="18" charset="0"/>
              </a:rPr>
              <a:t> цели и задачи, которые заложены в проверяемой программе</a:t>
            </a:r>
          </a:p>
          <a:p>
            <a:pPr>
              <a:lnSpc>
                <a:spcPct val="90000"/>
              </a:lnSpc>
            </a:pPr>
            <a:r>
              <a:rPr lang="ru-RU" sz="1800" b="1" smtClean="0">
                <a:latin typeface="Times New Roman" pitchFamily="18" charset="0"/>
              </a:rPr>
              <a:t>финансовые, трудовые, материальные и информационные ресурсы, которые были использованы в процессе ее реализации</a:t>
            </a:r>
          </a:p>
          <a:p>
            <a:pPr>
              <a:lnSpc>
                <a:spcPct val="90000"/>
              </a:lnSpc>
            </a:pPr>
            <a:r>
              <a:rPr lang="ru-RU" sz="1800" b="1" smtClean="0">
                <a:latin typeface="Times New Roman" pitchFamily="18" charset="0"/>
              </a:rPr>
              <a:t>процессы или виды экономической деятельности, посредством которых затраты на реализацию данной программы превращаются в ее результаты (выпуск продукции, оказание государственных (муниципальных) услуг и т.п.)</a:t>
            </a:r>
          </a:p>
          <a:p>
            <a:pPr>
              <a:lnSpc>
                <a:spcPct val="90000"/>
              </a:lnSpc>
            </a:pPr>
            <a:r>
              <a:rPr lang="ru-RU" sz="1800" b="1" smtClean="0">
                <a:latin typeface="Times New Roman" pitchFamily="18" charset="0"/>
              </a:rPr>
              <a:t>фактические последствия или результаты реализации проверяемой программы</a:t>
            </a:r>
          </a:p>
          <a:p>
            <a:pPr>
              <a:lnSpc>
                <a:spcPct val="90000"/>
              </a:lnSpc>
            </a:pPr>
            <a:r>
              <a:rPr lang="ru-RU" sz="1800" b="1" smtClean="0">
                <a:latin typeface="Times New Roman" pitchFamily="18" charset="0"/>
              </a:rPr>
              <a:t>цели проверки следует формулировать как можно более четко, чтобы можно было сделать заключения и рекомендации по результатам реализации каждой из поставленных целей.	</a:t>
            </a:r>
            <a:r>
              <a:rPr lang="ru-RU" sz="1800" b="1" smtClean="0"/>
              <a:t>	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555DD-C90E-45DE-803C-2F129AC7229A}" type="slidenum">
              <a:rPr/>
              <a:pPr>
                <a:defRPr/>
              </a:pPr>
              <a:t>2</a:t>
            </a:fld>
            <a:endParaRPr dirty="0"/>
          </a:p>
        </p:txBody>
      </p:sp>
      <p:sp>
        <p:nvSpPr>
          <p:cNvPr id="19457" name="Заголовок 4"/>
          <p:cNvSpPr>
            <a:spLocks noGrp="1"/>
          </p:cNvSpPr>
          <p:nvPr>
            <p:ph type="title"/>
          </p:nvPr>
        </p:nvSpPr>
        <p:spPr>
          <a:xfrm>
            <a:off x="228600" y="492125"/>
            <a:ext cx="8248650" cy="7874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000" b="1" smtClean="0">
                <a:solidFill>
                  <a:srgbClr val="FF0000"/>
                </a:solidFill>
              </a:rPr>
              <a:t>Основные принципы эффективного управления</a:t>
            </a:r>
          </a:p>
        </p:txBody>
      </p:sp>
      <p:sp>
        <p:nvSpPr>
          <p:cNvPr id="19458" name="Содержимое 5"/>
          <p:cNvSpPr>
            <a:spLocks noGrp="1"/>
          </p:cNvSpPr>
          <p:nvPr>
            <p:ph idx="1"/>
          </p:nvPr>
        </p:nvSpPr>
        <p:spPr>
          <a:xfrm>
            <a:off x="395288" y="1562100"/>
            <a:ext cx="8416925" cy="4217988"/>
          </a:xfrm>
        </p:spPr>
        <p:txBody>
          <a:bodyPr/>
          <a:lstStyle/>
          <a:p>
            <a:pPr marL="107950" indent="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Georgia" pitchFamily="18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бюджетной системы </a:t>
            </a: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(базовое условие повышения эффективности бюджетных расходов)</a:t>
            </a:r>
          </a:p>
          <a:p>
            <a:pPr marL="107950" indent="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Georgia" pitchFamily="18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Планирование бюджетных ассигнований исходя из безусловного исполнения действующих расходных обязательств</a:t>
            </a:r>
          </a:p>
          <a:p>
            <a:pPr marL="107950" indent="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Georgia" pitchFamily="18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Систематический анализ и оценка рисков для бюджетной системы</a:t>
            </a:r>
          </a:p>
          <a:p>
            <a:pPr marL="107950" indent="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Georgia" pitchFamily="18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Формирование бюджетов с учетом долгосрочного прогноза основных параметров бюджетной системы</a:t>
            </a:r>
          </a:p>
          <a:p>
            <a:pPr marL="107950" indent="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Georgia" pitchFamily="18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Принципы бюджетной системы (полнота отражения доходов, расходов бюджетов, прозрачность, единство кассы) </a:t>
            </a:r>
            <a:endParaRPr lang="ru-RU" sz="2000" b="1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</a:rPr>
              <a:t>Критерии оценки эффективности использования бюджетных средств, направленных на реализацию программы</a:t>
            </a:r>
          </a:p>
        </p:txBody>
      </p:sp>
      <p:sp>
        <p:nvSpPr>
          <p:cNvPr id="4198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449513"/>
            <a:ext cx="8410575" cy="3724275"/>
          </a:xfrm>
        </p:spPr>
        <p:txBody>
          <a:bodyPr/>
          <a:lstStyle/>
          <a:p>
            <a:r>
              <a:rPr lang="ru-RU" sz="1600" b="1" smtClean="0">
                <a:solidFill>
                  <a:srgbClr val="FF0000"/>
                </a:solidFill>
              </a:rPr>
              <a:t>КРИТЕРИИ</a:t>
            </a:r>
            <a:r>
              <a:rPr lang="ru-RU" sz="1600" b="1" smtClean="0"/>
              <a:t> – </a:t>
            </a:r>
            <a:r>
              <a:rPr lang="ru-RU" sz="1600" b="1" smtClean="0">
                <a:latin typeface="Times New Roman" pitchFamily="18" charset="0"/>
              </a:rPr>
              <a:t>ОБОСНОВАННЫЕ И ВЫПОЛНИМЫЕ СТАНДАРТЫ КАЧЕСТВА РАБОТЫ ОРГАНОВ ИСПОЛНИТЕЛЬНОЙ ВЛАСТИ И ВНЕШНЕГО ФИНАНСОВОГО КОНТРОЛЯ (КСО), НА ОСНОВЕ КОТОРЫХ МОЖНО ОСУЩЕСТВИТЬ АНАЛИЗ И ОЦЕНИТЬ ЭФФЕКТИВНОСТЬ РЕАЛИЗАЦИИ ГОСУДАРСТВЕННЫХ (МУНИЦИПАЛЬНЫХ) ПРОГРАММ И ДОСТИГНУТЫЕ РЕЗУЛЬТАТЫ ПО ДАННЫМ ПРОГРАММАМ</a:t>
            </a:r>
          </a:p>
          <a:p>
            <a:pPr>
              <a:buFont typeface="Georgia" pitchFamily="18" charset="0"/>
              <a:buNone/>
            </a:pPr>
            <a:endParaRPr lang="ru-RU" sz="1600" b="1" smtClean="0">
              <a:latin typeface="Times New Roman" pitchFamily="18" charset="0"/>
            </a:endParaRPr>
          </a:p>
          <a:p>
            <a:r>
              <a:rPr lang="ru-RU" sz="1600" b="1" smtClean="0">
                <a:latin typeface="Times New Roman" pitchFamily="18" charset="0"/>
              </a:rPr>
              <a:t>КРИТЕРИИ РАЗРАБАТЫВАЮТСЯ ДЛЯ КАЖДОЙ УСТАНОВЛЕННОЙ ЦЕЛИ АУДИТА ЭФФЕКТИВНОСТИ И ПРИМЕНИТЕЛЬНО К КОНКРЕТНЫМ АСПЕКТАМ ДЕЯТЕЛЬНОСТИ ПРОВЕРЯЕМОЙ ОРГАНИЗАЦИИ</a:t>
            </a:r>
          </a:p>
          <a:p>
            <a:pPr>
              <a:buFont typeface="Georgia" pitchFamily="18" charset="0"/>
              <a:buNone/>
            </a:pPr>
            <a:r>
              <a:rPr lang="ru-RU" sz="1600" b="1" smtClean="0">
                <a:latin typeface="Times New Roman" pitchFamily="18" charset="0"/>
              </a:rPr>
              <a:t>	</a:t>
            </a:r>
          </a:p>
          <a:p>
            <a:r>
              <a:rPr lang="ru-RU" sz="1600" b="1" smtClean="0">
                <a:latin typeface="Times New Roman" pitchFamily="18" charset="0"/>
              </a:rPr>
              <a:t> КРИТЕРИИ ЯВЛЯЮТСЯ «НОРМАТИВНОЙ МОДЕЛЬЮ» ОЦЕНКИ ЭФФЕКТИВНОСТИ РЕАЛИЗАЦИИ ГОСУДАРСТВЕННЫХ (МУНИЦИПАЛЬНЫХ) ПРОГРАММ</a:t>
            </a:r>
          </a:p>
          <a:p>
            <a:endParaRPr lang="ru-RU" sz="1600" b="1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847725"/>
            <a:ext cx="8229600" cy="628650"/>
          </a:xfrm>
        </p:spPr>
        <p:txBody>
          <a:bodyPr/>
          <a:lstStyle/>
          <a:p>
            <a:pPr algn="ctr"/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</a:rPr>
              <a:t>Требования к критериям оценки эффективности использования бюджетных средств, направленных на реализацию программы</a:t>
            </a:r>
            <a:endParaRPr lang="ru-RU" sz="200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301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801813"/>
            <a:ext cx="8229600" cy="4457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600" b="1" smtClean="0">
                <a:solidFill>
                  <a:srgbClr val="FF0000"/>
                </a:solidFill>
              </a:rPr>
              <a:t>ОБЪЕКТИВНОСТЬ</a:t>
            </a:r>
            <a:r>
              <a:rPr lang="ru-RU" sz="1600" b="1" smtClean="0"/>
              <a:t> – </a:t>
            </a:r>
            <a:r>
              <a:rPr lang="ru-RU" sz="1600" b="1" smtClean="0">
                <a:latin typeface="Times New Roman" pitchFamily="18" charset="0"/>
              </a:rPr>
              <a:t>ОТРАЖАЕТ ОСОБЕННОСТЬ ПРОВЕРЯЕМОЙ СФЕРЫ ДЕЯТЕЛЬНОСТИ И РАБОТЫ ОБЪЕКТОВ ПРОВЕРКИ И СООТВЕТСТВУЕТ ЦЕЛЯМ ПРОВЕРКИ</a:t>
            </a:r>
          </a:p>
          <a:p>
            <a:pPr>
              <a:lnSpc>
                <a:spcPct val="90000"/>
              </a:lnSpc>
            </a:pPr>
            <a:r>
              <a:rPr lang="ru-RU" sz="1600" b="1" smtClean="0">
                <a:solidFill>
                  <a:srgbClr val="FF0000"/>
                </a:solidFill>
              </a:rPr>
              <a:t>ЯСНОСТЬ</a:t>
            </a:r>
            <a:r>
              <a:rPr lang="ru-RU" sz="1600" b="1" smtClean="0"/>
              <a:t> – </a:t>
            </a:r>
            <a:r>
              <a:rPr lang="ru-RU" sz="1600" b="1" smtClean="0">
                <a:latin typeface="Times New Roman" pitchFamily="18" charset="0"/>
              </a:rPr>
              <a:t>ЧЕТКИЕ ФОРМУЛИРОВКИ, КОТОРЫЕ НЕ СОДЕРЖАТ ДВУСМЫСЛЕННОСТИ И НЕ МОГУТ БЫТЬ ПОДВЕРЖЕНЫ РАЗЛИЧНЫМ ИНТЕРПРЕТАЦИЯМ НИ СО СТОРОНЫ ПРОВЕРЯЮЩИХ ИЛИ ПРОВЕРЯЕМЫХ, НИ БУДУЩИХ ПОЛЬЗОВАТЕЛЕЙ ОТЧЕТА О РЕЗУЛЬТАТАХ ДАННОГО АУДИТА ЭФФЕКТИВНОСТИ</a:t>
            </a:r>
          </a:p>
          <a:p>
            <a:pPr>
              <a:lnSpc>
                <a:spcPct val="90000"/>
              </a:lnSpc>
            </a:pPr>
            <a:r>
              <a:rPr lang="ru-RU" sz="1600" b="1" smtClean="0">
                <a:solidFill>
                  <a:srgbClr val="FF0000"/>
                </a:solidFill>
              </a:rPr>
              <a:t>СРАВНИМОСТЬ</a:t>
            </a:r>
            <a:r>
              <a:rPr lang="ru-RU" sz="1600" b="1" smtClean="0"/>
              <a:t> </a:t>
            </a:r>
            <a:r>
              <a:rPr lang="ru-RU" sz="1600" b="1" smtClean="0">
                <a:latin typeface="Times New Roman" pitchFamily="18" charset="0"/>
              </a:rPr>
              <a:t>КРИТЕРИЕВ СОСТОИТ В ТОМ, ЧТО ОНИ УВЯЗЫВАЮТСЯ С КРИТЕРИЯМИ, ИСПОЛЬЗУЕМЫМИ В ПРОВЕРКАХ ЭФФЕКТИВНОСТИ ПРОГРАММ(ПОДПРОГРАММ) НА ДРУГИХ ОБЪЕКТАХ В ДАННОЙ СФЕРЕ, ИЛИ ЖЕ САМИ МОГЛИ ПРИМЕНЯТЬСЯ ПРИ ПРОВЕДЕНИИ ДРУГИХ ПРОВЕРОК.</a:t>
            </a:r>
            <a:r>
              <a:rPr lang="ru-RU" sz="1600" b="1" smtClean="0"/>
              <a:t> </a:t>
            </a:r>
            <a:r>
              <a:rPr lang="ru-RU" sz="1600" b="1" i="1" smtClean="0">
                <a:solidFill>
                  <a:srgbClr val="3366FF"/>
                </a:solidFill>
              </a:rPr>
              <a:t>Сравнимые критерии позволяют получать схожие выводы по результатам различных проверок эффективности программ.</a:t>
            </a:r>
          </a:p>
          <a:p>
            <a:pPr>
              <a:lnSpc>
                <a:spcPct val="90000"/>
              </a:lnSpc>
            </a:pPr>
            <a:r>
              <a:rPr lang="ru-RU" sz="1600" b="1" smtClean="0"/>
              <a:t> </a:t>
            </a:r>
            <a:r>
              <a:rPr lang="ru-RU" sz="1600" b="1" smtClean="0">
                <a:solidFill>
                  <a:srgbClr val="FF0000"/>
                </a:solidFill>
              </a:rPr>
              <a:t>ДОСТАТОЧНОСТЬ</a:t>
            </a:r>
            <a:r>
              <a:rPr lang="ru-RU" sz="1600" b="1" smtClean="0"/>
              <a:t> – </a:t>
            </a:r>
            <a:r>
              <a:rPr lang="ru-RU" sz="1600" b="1" smtClean="0">
                <a:latin typeface="Times New Roman" pitchFamily="18" charset="0"/>
              </a:rPr>
              <a:t>НА ОСНОВЕ КРИТЕРИЕВ МОЖНО СДЕЛАТЬ ВЫВОДЫ ОБ ЭФФЕКТИВНОСТИ ПРОГРАММ В СООТВЕТСТВИИ С ЦЕЛЯМИ</a:t>
            </a:r>
          </a:p>
          <a:p>
            <a:pPr>
              <a:lnSpc>
                <a:spcPct val="90000"/>
              </a:lnSpc>
            </a:pPr>
            <a:r>
              <a:rPr lang="ru-RU" sz="1600" b="1" smtClean="0">
                <a:solidFill>
                  <a:srgbClr val="FF0000"/>
                </a:solidFill>
              </a:rPr>
              <a:t>ПРИЕМЛЕМОСТЬ</a:t>
            </a:r>
            <a:r>
              <a:rPr lang="ru-RU" sz="1600" b="1" smtClean="0"/>
              <a:t> – </a:t>
            </a:r>
            <a:r>
              <a:rPr lang="ru-RU" sz="1600" b="1" smtClean="0">
                <a:latin typeface="Times New Roman" pitchFamily="18" charset="0"/>
              </a:rPr>
              <a:t>КРИТЕРИИ СОГЛАСОВАНЫ С ПРОВЕРЯЕМОЙ ОРГАНИЗАЦИЕЙ И НЕ ВЫЗЫВАЮТ ВОЗРАЖЕНИЙ, ВОСПРИНИМАЮТСЯ ДЕПУТАТАМИ, СМИ И ОБЩЕСТВЕННОСТЬЮ</a:t>
            </a:r>
            <a:r>
              <a:rPr lang="ru-RU" sz="1600" b="1" smtClean="0"/>
              <a:t> </a:t>
            </a:r>
          </a:p>
          <a:p>
            <a:pPr>
              <a:lnSpc>
                <a:spcPct val="90000"/>
              </a:lnSpc>
            </a:pPr>
            <a:endParaRPr lang="ru-RU" sz="1600" b="1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971550"/>
            <a:ext cx="8229600" cy="876300"/>
          </a:xfrm>
        </p:spPr>
        <p:txBody>
          <a:bodyPr/>
          <a:lstStyle/>
          <a:p>
            <a:pPr algn="ctr"/>
            <a:r>
              <a:rPr lang="ru-RU" sz="1800" b="1" smtClean="0">
                <a:latin typeface="Times New Roman" pitchFamily="18" charset="0"/>
              </a:rPr>
              <a:t>ОСНОВНЫЕ ПОНЯТИЯ БОР В УСЛОВИЯХ ПРОГРАММНО-ЦЕЛЕВАЫХ МЕТОДОВ БЮДЖЕТНОГО ПЛАНИРОВАНИЯ</a:t>
            </a:r>
          </a:p>
        </p:txBody>
      </p:sp>
      <p:sp>
        <p:nvSpPr>
          <p:cNvPr id="4403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63738"/>
            <a:ext cx="8229600" cy="4171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rgbClr val="FF0000"/>
                </a:solidFill>
                <a:latin typeface="Times New Roman" pitchFamily="18" charset="0"/>
              </a:rPr>
              <a:t>РЕСУРСЫ, ЗАТРАТЫ</a:t>
            </a:r>
            <a:r>
              <a:rPr lang="ru-RU" sz="1600" b="1" smtClean="0">
                <a:latin typeface="Times New Roman" pitchFamily="18" charset="0"/>
              </a:rPr>
              <a:t> – ТО, ЧТО ИСПОЛЬЗУЕТСЯ ДЛЯ ПОЛУЧЕНИЯ НЕПОСРЕДСТВЕННОГО РЕЗУЛЬТАТА (ОБЪЕКТЫ, ПЕРСОНАЛ, ПОМЕЩЕНИЯ, ОБОРУДОВАНИЕ, МЕДИКАМЕНТЫ …)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ru-RU" sz="16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rgbClr val="FF0000"/>
                </a:solidFill>
                <a:latin typeface="Times New Roman" pitchFamily="18" charset="0"/>
              </a:rPr>
              <a:t>НЕПОСРЕДСТВЕННЫЕ РЕЗУЛЬТАТЫ</a:t>
            </a:r>
            <a:r>
              <a:rPr lang="ru-RU" sz="1600" b="1" smtClean="0">
                <a:latin typeface="Times New Roman" pitchFamily="18" charset="0"/>
              </a:rPr>
              <a:t> – ТО, ДЛЯ ЧЕГО ИСПОЛЬЗУЮТСЯ РЕСУРСЫ, ОКАЗАННАЯ УСЛУГА, МЕРОПРИЯТИЯ  (ПОСТРОЕННЫЕ ДОРОГИ, ВЫПУСКНИКИ, ВЫЛЕЧЕННЫЕ БОЛЬНЫЕ, ВЫПУСКНИКИ, ПРОВЕДЕННЫЕ ПРОВЕРКИ, СПАСЕННЫЕ ПРИ ЧП ЛЮДИ, РАСКРЫТЫЕ ПРЕСТУПЛЕНИЯ…)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ru-RU" sz="16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rgbClr val="FF0000"/>
                </a:solidFill>
                <a:latin typeface="Times New Roman" pitchFamily="18" charset="0"/>
              </a:rPr>
              <a:t>ГОТОВНОСТЬ, ВОЗМОЖНОСТЬ</a:t>
            </a:r>
            <a:r>
              <a:rPr lang="ru-RU" sz="1600" b="1" smtClean="0">
                <a:latin typeface="Times New Roman" pitchFamily="18" charset="0"/>
              </a:rPr>
              <a:t> – ПОТЕНЦИАЛЬНАЯ СПОСОБНОСТЬ ОБЕСПЕЧИТЬ НЕПОСРЕДСТВЕННЫЙ РЕЗУЛЬТАТ (ВООРУЖЕННЫЕ СИЛЫ, ПОЖАРНЫЕ, СКОРАЯ ПОМОЩЬ, МЧС…)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ru-RU" sz="16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rgbClr val="FF0000"/>
                </a:solidFill>
                <a:latin typeface="Times New Roman" pitchFamily="18" charset="0"/>
              </a:rPr>
              <a:t>КОНЕЧНЫЕ РЕЗУЛЬТАТЫ</a:t>
            </a:r>
            <a:r>
              <a:rPr lang="ru-RU" sz="1600" b="1" smtClean="0">
                <a:latin typeface="Times New Roman" pitchFamily="18" charset="0"/>
              </a:rPr>
              <a:t> – ОЖИДАЕМЫЕ ПОЗИТИВНЫЕ ПОСЛЕДСТВИЯ НЕПОСРЕДСТВЕННЫХ РЕЗУЛЬТАТОВ ИЛИ ПОВЫШЕНИЯ  ГОТОВНОСТИ (КАЧЕСТВО РАБОЧЕЙ СИЛЫ, ПРОДОЛЖИТЕЛЬНОСТЬ ЖИЗНИ, СНИЖЕНИЕ ЗАБОЛЕВАЕМОСТИ, БЕЗОПАСНОСТЬ, УДОВЛЕТВОРЕННОСТЬ НАСЕЛЕНИЯ…)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904875"/>
            <a:ext cx="8229600" cy="476250"/>
          </a:xfrm>
        </p:spPr>
        <p:txBody>
          <a:bodyPr/>
          <a:lstStyle/>
          <a:p>
            <a:pPr algn="ctr"/>
            <a:r>
              <a:rPr lang="ru-RU" sz="1800" b="1" smtClean="0">
                <a:solidFill>
                  <a:srgbClr val="FF0000"/>
                </a:solidFill>
              </a:rPr>
              <a:t>ЭФФЕКТИВНОСТЬ БЮДЖЕТНЫХ РАСХОДОВ</a:t>
            </a:r>
          </a:p>
        </p:txBody>
      </p:sp>
      <p:sp>
        <p:nvSpPr>
          <p:cNvPr id="4505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30363"/>
            <a:ext cx="8229600" cy="4581525"/>
          </a:xfrm>
        </p:spPr>
        <p:txBody>
          <a:bodyPr/>
          <a:lstStyle/>
          <a:p>
            <a:r>
              <a:rPr lang="ru-RU" sz="1800" b="1" smtClean="0">
                <a:latin typeface="Times New Roman" pitchFamily="18" charset="0"/>
              </a:rPr>
              <a:t>ЭКОНОМИЧНОСТЬ</a:t>
            </a:r>
            <a:r>
              <a:rPr lang="ru-RU" sz="1800" smtClean="0">
                <a:latin typeface="Times New Roman" pitchFamily="18" charset="0"/>
              </a:rPr>
              <a:t> : ЗАТРАТЫ + РЕСУРСЫ</a:t>
            </a:r>
          </a:p>
          <a:p>
            <a:r>
              <a:rPr lang="ru-RU" sz="1800" smtClean="0">
                <a:latin typeface="Times New Roman" pitchFamily="18" charset="0"/>
              </a:rPr>
              <a:t>ЗАТРАТЫ : БЮДЖЕТНЫЕ РАСХОДЫ</a:t>
            </a:r>
          </a:p>
          <a:p>
            <a:r>
              <a:rPr lang="ru-RU" sz="1800" smtClean="0">
                <a:latin typeface="Times New Roman" pitchFamily="18" charset="0"/>
              </a:rPr>
              <a:t>РЕСУРСЫ: ФИНАНСОВЫЕ И ДРУГИЕ АКТИВЫ ГОСУДАРСТВА И МУНИЦИПАЛИТЕТОВ</a:t>
            </a:r>
          </a:p>
          <a:p>
            <a:pPr>
              <a:buFont typeface="Georgia" pitchFamily="18" charset="0"/>
              <a:buNone/>
            </a:pPr>
            <a:endParaRPr lang="ru-RU" sz="1800" smtClean="0">
              <a:latin typeface="Times New Roman" pitchFamily="18" charset="0"/>
            </a:endParaRPr>
          </a:p>
          <a:p>
            <a:r>
              <a:rPr lang="ru-RU" sz="1800" b="1" smtClean="0">
                <a:latin typeface="Times New Roman" pitchFamily="18" charset="0"/>
              </a:rPr>
              <a:t>ЭКОНОМИЧЕСКАЯ ЭФФЕКТИВНОСТЬ</a:t>
            </a:r>
            <a:r>
              <a:rPr lang="ru-RU" sz="1800" smtClean="0">
                <a:latin typeface="Times New Roman" pitchFamily="18" charset="0"/>
              </a:rPr>
              <a:t> : РЕАЛИЗУЕМЫЕ ПРОГРАММЫ, МЕРОПРИЯТИЯ, ПРОЦЕССЫ + НЕПОСРЕДСТВЕННЫЙ РЕЗУЛЬТАТ (БЮДЖЕТНЫЕ УСЛУГИ)</a:t>
            </a:r>
          </a:p>
          <a:p>
            <a:pPr>
              <a:buFont typeface="Georgia" pitchFamily="18" charset="0"/>
              <a:buNone/>
            </a:pPr>
            <a:endParaRPr lang="ru-RU" sz="1800" smtClean="0">
              <a:latin typeface="Times New Roman" pitchFamily="18" charset="0"/>
            </a:endParaRPr>
          </a:p>
          <a:p>
            <a:r>
              <a:rPr lang="ru-RU" sz="1800" b="1" smtClean="0">
                <a:latin typeface="Times New Roman" pitchFamily="18" charset="0"/>
              </a:rPr>
              <a:t>ОБЩЕСТВЕННАЯ (СОЦИАЛЬНАЯ) ЭФФЕКТИВНОСТЬ</a:t>
            </a:r>
            <a:r>
              <a:rPr lang="ru-RU" sz="1800" smtClean="0">
                <a:latin typeface="Times New Roman" pitchFamily="18" charset="0"/>
              </a:rPr>
              <a:t> : КОНЕЧНЫЙ РЕЗУЛЬТАТ (ЭФФЕКТ ОТ РЕАЛИЗОВАННЫХ ПРОГРАММ)</a:t>
            </a:r>
          </a:p>
          <a:p>
            <a:pPr>
              <a:buFont typeface="Georgia" pitchFamily="18" charset="0"/>
              <a:buNone/>
            </a:pPr>
            <a:endParaRPr lang="ru-RU" sz="1800" smtClean="0">
              <a:latin typeface="Times New Roman" pitchFamily="18" charset="0"/>
            </a:endParaRPr>
          </a:p>
          <a:p>
            <a:r>
              <a:rPr lang="ru-RU" sz="1800" b="1" smtClean="0">
                <a:latin typeface="Times New Roman" pitchFamily="18" charset="0"/>
              </a:rPr>
              <a:t>ОБЩЕСТВЕННО-ЭКОНОМИЧЕСКАЯ (СОЦИАЛЬНО-ЭКОНОМИЧЕСКАЯ) ЭФФЕКТИВНОСТЬ</a:t>
            </a:r>
            <a:r>
              <a:rPr lang="ru-RU" sz="1800" smtClean="0">
                <a:latin typeface="Times New Roman" pitchFamily="18" charset="0"/>
              </a:rPr>
              <a:t> : СООТНОШЕНИЕ ПОЛУЧЕННОГО ЭФФЕКТА К СУММЕ ЗАТРАТ И РЕСУРСОВ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/>
              <a:t>НИИ Счетной палаты Российской Федерации</a:t>
            </a:r>
          </a:p>
        </p:txBody>
      </p:sp>
      <p:sp>
        <p:nvSpPr>
          <p:cNvPr id="460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950" indent="0">
              <a:buFont typeface="Georgia" pitchFamily="18" charset="0"/>
              <a:buNone/>
            </a:pPr>
            <a:endParaRPr lang="ru-RU" smtClean="0"/>
          </a:p>
          <a:p>
            <a:pPr marL="107950" indent="0">
              <a:buFont typeface="Georgia" pitchFamily="18" charset="0"/>
              <a:buNone/>
            </a:pPr>
            <a:endParaRPr lang="ru-RU" smtClean="0"/>
          </a:p>
          <a:p>
            <a:pPr marL="107950" indent="0">
              <a:buFont typeface="Georgia" pitchFamily="18" charset="0"/>
              <a:buNone/>
            </a:pPr>
            <a:endParaRPr lang="ru-RU" smtClean="0"/>
          </a:p>
          <a:p>
            <a:pPr marL="107950" indent="0">
              <a:buFont typeface="Georgia" pitchFamily="18" charset="0"/>
              <a:buNone/>
            </a:pPr>
            <a:endParaRPr lang="ru-RU" smtClean="0"/>
          </a:p>
          <a:p>
            <a:pPr marL="107950" indent="0">
              <a:buFont typeface="Georgia" pitchFamily="18" charset="0"/>
              <a:buNone/>
            </a:pPr>
            <a:endParaRPr lang="ru-RU" smtClean="0"/>
          </a:p>
          <a:p>
            <a:pPr marL="107950" indent="0" algn="ctr">
              <a:buFont typeface="Georgia" pitchFamily="18" charset="0"/>
              <a:buNone/>
            </a:pPr>
            <a:r>
              <a:rPr lang="ru-RU" b="1" smtClean="0"/>
              <a:t>СПАСИБО ЗА ВНИМАНИЕ</a:t>
            </a:r>
          </a:p>
          <a:p>
            <a:pPr marL="107950" indent="0">
              <a:buFont typeface="Georgia" pitchFamily="18" charset="0"/>
              <a:buNone/>
            </a:pPr>
            <a:endParaRPr lang="ru-RU" smtClean="0"/>
          </a:p>
          <a:p>
            <a:pPr marL="107950" indent="0">
              <a:buFont typeface="Georgia" pitchFamily="18" charset="0"/>
              <a:buNone/>
            </a:pPr>
            <a:endParaRPr lang="ru-RU" smtClean="0"/>
          </a:p>
          <a:p>
            <a:pPr marL="107950" indent="0">
              <a:buFont typeface="Georgia" pitchFamily="18" charset="0"/>
              <a:buNone/>
            </a:pPr>
            <a:endParaRPr lang="ru-RU" smtClean="0"/>
          </a:p>
          <a:p>
            <a:pPr marL="107950" indent="0">
              <a:buFont typeface="Georgia" pitchFamily="18" charset="0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/>
          </p:cNvSpPr>
          <p:nvPr>
            <p:ph type="title" idx="4294967295"/>
          </p:nvPr>
        </p:nvSpPr>
        <p:spPr>
          <a:xfrm>
            <a:off x="414338" y="504825"/>
            <a:ext cx="8485187" cy="4611688"/>
          </a:xfrm>
        </p:spPr>
        <p:txBody>
          <a:bodyPr/>
          <a:lstStyle/>
          <a:p>
            <a:pPr algn="ctr"/>
            <a:r>
              <a:rPr lang="ru-RU" sz="2200" b="1" smtClean="0">
                <a:cs typeface="Times New Roman" pitchFamily="18" charset="0"/>
              </a:rPr>
              <a:t/>
            </a:r>
            <a:br>
              <a:rPr lang="ru-RU" sz="2200" b="1" smtClean="0">
                <a:cs typeface="Times New Roman" pitchFamily="18" charset="0"/>
              </a:rPr>
            </a:br>
            <a:r>
              <a:rPr lang="ru-RU" sz="2200" b="1" smtClean="0">
                <a:cs typeface="Times New Roman" pitchFamily="18" charset="0"/>
              </a:rPr>
              <a:t/>
            </a:r>
            <a:br>
              <a:rPr lang="ru-RU" sz="2200" b="1" smtClean="0">
                <a:cs typeface="Times New Roman" pitchFamily="18" charset="0"/>
              </a:rPr>
            </a:br>
            <a:r>
              <a:rPr lang="ru-RU" sz="2200" b="1" smtClean="0">
                <a:cs typeface="Times New Roman" pitchFamily="18" charset="0"/>
              </a:rPr>
              <a:t/>
            </a:r>
            <a:br>
              <a:rPr lang="ru-RU" sz="2200" b="1" smtClean="0">
                <a:cs typeface="Times New Roman" pitchFamily="18" charset="0"/>
              </a:rPr>
            </a:br>
            <a:r>
              <a:rPr lang="ru-RU" sz="2200" b="1" smtClean="0">
                <a:cs typeface="Times New Roman" pitchFamily="18" charset="0"/>
              </a:rPr>
              <a:t/>
            </a:r>
            <a:br>
              <a:rPr lang="ru-RU" sz="2200" b="1" smtClean="0">
                <a:cs typeface="Times New Roman" pitchFamily="18" charset="0"/>
              </a:rPr>
            </a:br>
            <a:r>
              <a:rPr lang="ru-RU" sz="2200" b="1" smtClean="0">
                <a:cs typeface="Times New Roman" pitchFamily="18" charset="0"/>
              </a:rPr>
              <a:t/>
            </a:r>
            <a:br>
              <a:rPr lang="ru-RU" sz="2200" b="1" smtClean="0">
                <a:cs typeface="Times New Roman" pitchFamily="18" charset="0"/>
              </a:rPr>
            </a:br>
            <a:r>
              <a:rPr lang="ru-RU" sz="2200" b="1" smtClean="0">
                <a:cs typeface="Times New Roman" pitchFamily="18" charset="0"/>
              </a:rPr>
              <a:t>             </a:t>
            </a:r>
            <a:r>
              <a:rPr lang="ru-RU" sz="2200" b="1" smtClean="0">
                <a:solidFill>
                  <a:srgbClr val="FF0000"/>
                </a:solidFill>
                <a:cs typeface="Times New Roman" pitchFamily="18" charset="0"/>
              </a:rPr>
              <a:t>Функциональная эффективность:</a:t>
            </a:r>
            <a:br>
              <a:rPr lang="ru-RU" sz="2200" b="1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2200" b="1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2200" b="1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2200" b="1" smtClean="0">
                <a:solidFill>
                  <a:schemeClr val="tx1"/>
                </a:solidFill>
                <a:cs typeface="Times New Roman" pitchFamily="18" charset="0"/>
              </a:rPr>
              <a:t>Ответственность органов исполнительной власти</a:t>
            </a:r>
            <a:br>
              <a:rPr lang="ru-RU" sz="2200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200" b="1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2200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200" b="1" smtClean="0">
                <a:cs typeface="Times New Roman" pitchFamily="18" charset="0"/>
              </a:rPr>
              <a:t>Определенность цели при программировании деятельности </a:t>
            </a:r>
            <a:br>
              <a:rPr lang="ru-RU" sz="2200" b="1" smtClean="0">
                <a:cs typeface="Times New Roman" pitchFamily="18" charset="0"/>
              </a:rPr>
            </a:br>
            <a:r>
              <a:rPr lang="ru-RU" sz="2200" b="1" smtClean="0">
                <a:cs typeface="Times New Roman" pitchFamily="18" charset="0"/>
              </a:rPr>
              <a:t>органов исполнительной власти (госпрограммы, госзадания, мероприятия)</a:t>
            </a:r>
            <a:br>
              <a:rPr lang="ru-RU" sz="2200" b="1" smtClean="0">
                <a:cs typeface="Times New Roman" pitchFamily="18" charset="0"/>
              </a:rPr>
            </a:br>
            <a:r>
              <a:rPr lang="ru-RU" sz="2200" b="1" smtClean="0">
                <a:cs typeface="Times New Roman" pitchFamily="18" charset="0"/>
              </a:rPr>
              <a:t/>
            </a:r>
            <a:br>
              <a:rPr lang="ru-RU" sz="2200" b="1" smtClean="0">
                <a:cs typeface="Times New Roman" pitchFamily="18" charset="0"/>
              </a:rPr>
            </a:br>
            <a:r>
              <a:rPr lang="ru-RU" sz="2200" b="1" smtClean="0">
                <a:cs typeface="Times New Roman" pitchFamily="18" charset="0"/>
              </a:rPr>
              <a:t>Учет всех ресурсов (бюджет, государственное (муниципальное) имущество, налоговые льготы и преференции). Административный ресурс (регулирование, администрирование)</a:t>
            </a:r>
            <a:br>
              <a:rPr lang="ru-RU" sz="2200" b="1" smtClean="0">
                <a:cs typeface="Times New Roman" pitchFamily="18" charset="0"/>
              </a:rPr>
            </a:br>
            <a:r>
              <a:rPr lang="ru-RU" sz="2200" b="1" smtClean="0">
                <a:cs typeface="Times New Roman" pitchFamily="18" charset="0"/>
              </a:rPr>
              <a:t/>
            </a:r>
            <a:br>
              <a:rPr lang="ru-RU" sz="2200" b="1" smtClean="0">
                <a:cs typeface="Times New Roman" pitchFamily="18" charset="0"/>
              </a:rPr>
            </a:br>
            <a:r>
              <a:rPr lang="ru-RU" sz="2200" b="1" smtClean="0">
                <a:cs typeface="Times New Roman" pitchFamily="18" charset="0"/>
              </a:rPr>
              <a:t/>
            </a:r>
            <a:br>
              <a:rPr lang="ru-RU" sz="2200" b="1" smtClean="0">
                <a:cs typeface="Times New Roman" pitchFamily="18" charset="0"/>
              </a:rPr>
            </a:br>
            <a:r>
              <a:rPr lang="ru-RU" sz="2200" b="1" smtClean="0">
                <a:cs typeface="Times New Roman" pitchFamily="18" charset="0"/>
              </a:rPr>
              <a:t> </a:t>
            </a:r>
            <a:br>
              <a:rPr lang="ru-RU" sz="2200" b="1" smtClean="0">
                <a:cs typeface="Times New Roman" pitchFamily="18" charset="0"/>
              </a:rPr>
            </a:br>
            <a:r>
              <a:rPr lang="ru-RU" sz="2200" b="1" smtClean="0">
                <a:cs typeface="Times New Roman" pitchFamily="18" charset="0"/>
              </a:rPr>
              <a:t/>
            </a:r>
            <a:br>
              <a:rPr lang="ru-RU" sz="2200" b="1" smtClean="0">
                <a:cs typeface="Times New Roman" pitchFamily="18" charset="0"/>
              </a:rPr>
            </a:br>
            <a:endParaRPr lang="ru-RU" sz="2200" b="1" smtClean="0">
              <a:cs typeface="Times New Roman" pitchFamily="18" charset="0"/>
            </a:endParaRPr>
          </a:p>
        </p:txBody>
      </p:sp>
      <p:sp>
        <p:nvSpPr>
          <p:cNvPr id="21506" name="Номер слайда 26"/>
          <p:cNvSpPr>
            <a:spLocks noGrp="1"/>
          </p:cNvSpPr>
          <p:nvPr>
            <p:ph type="sldNum" sz="quarter" idx="12"/>
          </p:nvPr>
        </p:nvSpPr>
        <p:spPr bwMode="auto">
          <a:xfrm>
            <a:off x="8174038" y="1588"/>
            <a:ext cx="762000" cy="3667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smtClean="0">
                <a:solidFill>
                  <a:srgbClr val="FFFFFF"/>
                </a:solidFill>
                <a:latin typeface="Arial" charset="0"/>
              </a:rPr>
              <a:t>    </a:t>
            </a:r>
            <a:fld id="{91627039-47EB-49E5-963B-223F69B6B5D0}" type="slidenum">
              <a:rPr smtClean="0">
                <a:solidFill>
                  <a:srgbClr val="FFFFFF"/>
                </a:solidFill>
                <a:latin typeface="Arial" charset="0"/>
              </a:rPr>
              <a:pPr algn="l"/>
              <a:t>3</a:t>
            </a:fld>
            <a:endParaRPr smtClean="0">
              <a:solidFill>
                <a:srgbClr val="FFFFFF"/>
              </a:solidFill>
              <a:latin typeface="Arial" charset="0"/>
            </a:endParaRPr>
          </a:p>
          <a:p>
            <a:endParaRPr sz="800" smtClean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7"/>
          <p:cNvSpPr>
            <a:spLocks noGrp="1"/>
          </p:cNvSpPr>
          <p:nvPr>
            <p:ph type="title" idx="4294967295"/>
          </p:nvPr>
        </p:nvSpPr>
        <p:spPr>
          <a:xfrm>
            <a:off x="409575" y="542925"/>
            <a:ext cx="8277225" cy="4924425"/>
          </a:xfrm>
        </p:spPr>
        <p:txBody>
          <a:bodyPr/>
          <a:lstStyle/>
          <a:p>
            <a:pPr algn="ctr"/>
            <a:r>
              <a:rPr lang="ru-RU" sz="3200" b="1" smtClean="0"/>
              <a:t>          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</a:rPr>
              <a:t>Операционная эффективность:</a:t>
            </a:r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</a:rPr>
              <a:t>Регламентация деятельности органов исполнительной власти. Финансовый менеджмент.</a:t>
            </a:r>
            <a:r>
              <a:rPr lang="ru-RU" sz="2400" smtClean="0">
                <a:latin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Мотивация на сбережение главных распорядителей бюджетных средств и бюджетных учреждений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Прозрачность и подконтрольность деятельности  главных распорядителей бюджетных средств и бюджетных учреждений. Открытость планов и результатов для всех участников на всех этапах.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5"/>
          <p:cNvSpPr txBox="1">
            <a:spLocks noGrp="1"/>
          </p:cNvSpPr>
          <p:nvPr/>
        </p:nvSpPr>
        <p:spPr bwMode="auto">
          <a:xfrm>
            <a:off x="7956550" y="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578" name="TextBox 13"/>
          <p:cNvSpPr txBox="1">
            <a:spLocks noChangeArrowheads="1"/>
          </p:cNvSpPr>
          <p:nvPr/>
        </p:nvSpPr>
        <p:spPr bwMode="auto">
          <a:xfrm>
            <a:off x="2676525" y="5886450"/>
            <a:ext cx="3459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>
              <a:latin typeface="Times New Roman" pitchFamily="18" charset="0"/>
            </a:endParaRPr>
          </a:p>
        </p:txBody>
      </p:sp>
      <p:sp>
        <p:nvSpPr>
          <p:cNvPr id="24579" name="Rectangle 17"/>
          <p:cNvSpPr>
            <a:spLocks noGrp="1"/>
          </p:cNvSpPr>
          <p:nvPr>
            <p:ph type="title" idx="4294967295"/>
          </p:nvPr>
        </p:nvSpPr>
        <p:spPr>
          <a:xfrm>
            <a:off x="476250" y="762000"/>
            <a:ext cx="8420100" cy="4676775"/>
          </a:xfrm>
        </p:spPr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</a:rPr>
              <a:t>Обеспечение долгосрочной сбалансированности и устойчивости бюджетной системы</a:t>
            </a:r>
            <a:br>
              <a:rPr lang="ru-RU" sz="2400" b="1" smtClean="0">
                <a:solidFill>
                  <a:srgbClr val="FF0000"/>
                </a:solidFill>
              </a:rPr>
            </a:br>
            <a:r>
              <a:rPr lang="ru-RU" sz="2400" b="1" smtClean="0"/>
              <a:t>- как базовое условие эффективности бюджетных расходов</a:t>
            </a:r>
            <a:br>
              <a:rPr lang="ru-RU" sz="2400" b="1" smtClean="0"/>
            </a:br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2400" smtClean="0"/>
              <a:t>Политическая стабильность. Уверенность участников бюджетного процесса.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Уверенность контрагентов по договорам с заказчиками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Обеспеченность принятых расходных обязательств (мандатов)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9075" y="1779588"/>
            <a:ext cx="8924925" cy="479901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bg1"/>
                </a:solidFill>
              </a:rPr>
              <a:t>Расширение налоговой автономии региональных и местных властей</a:t>
            </a:r>
          </a:p>
          <a:p>
            <a:pPr>
              <a:defRPr/>
            </a:pPr>
            <a:r>
              <a:rPr lang="ru-RU" b="1">
                <a:solidFill>
                  <a:schemeClr val="bg1"/>
                </a:solidFill>
              </a:rPr>
              <a:t> </a:t>
            </a:r>
          </a:p>
          <a:p>
            <a:pPr>
              <a:defRPr/>
            </a:pPr>
            <a:r>
              <a:rPr lang="ru-RU" b="1">
                <a:solidFill>
                  <a:schemeClr val="bg1"/>
                </a:solidFill>
              </a:rPr>
              <a:t>Оптимизация установленных федеральным законодательством льгот по региональным и местным налогам</a:t>
            </a:r>
          </a:p>
          <a:p>
            <a:pPr>
              <a:defRPr/>
            </a:pPr>
            <a:r>
              <a:rPr lang="ru-RU" b="1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r>
              <a:rPr lang="ru-RU" b="1">
                <a:solidFill>
                  <a:schemeClr val="bg1"/>
                </a:solidFill>
              </a:rPr>
              <a:t>Создание механизма предоставления Федеральным казначейством краткосрочных бюджетных кредитов на покрытие кассовых разрывов региональным и местным бюджетам</a:t>
            </a:r>
          </a:p>
          <a:p>
            <a:pPr>
              <a:defRPr/>
            </a:pPr>
            <a:endParaRPr lang="ru-RU" b="1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b="1">
                <a:solidFill>
                  <a:schemeClr val="bg1"/>
                </a:solidFill>
              </a:rPr>
              <a:t>Сократить за счет передачи федеральных полномочий (с передачей соответствующих финансовых ресурсов) число и объемы субвенций бюджетам субъектов РФ</a:t>
            </a:r>
          </a:p>
          <a:p>
            <a:pPr>
              <a:defRPr/>
            </a:pPr>
            <a:r>
              <a:rPr lang="ru-RU" b="1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r>
              <a:rPr lang="ru-RU" b="1">
                <a:solidFill>
                  <a:schemeClr val="bg1"/>
                </a:solidFill>
              </a:rPr>
              <a:t>Изменение принципов взаимодействия платежной системы Банка России и Федерального казначейства с целью ускорения поступлений между бюджетами бюджетной системы</a:t>
            </a:r>
          </a:p>
          <a:p>
            <a:pPr>
              <a:defRPr/>
            </a:pPr>
            <a:r>
              <a:rPr lang="ru-RU" b="1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1219200" y="744538"/>
            <a:ext cx="596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ru-RU" sz="20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Стабилизация доходной базы региональных </a:t>
            </a:r>
          </a:p>
          <a:p>
            <a:pPr algn="ctr"/>
            <a:r>
              <a:rPr kumimoji="1" lang="ru-RU" sz="20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и местных бюджетов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4"/>
          <p:cNvSpPr>
            <a:spLocks noGrp="1"/>
          </p:cNvSpPr>
          <p:nvPr>
            <p:ph type="title"/>
          </p:nvPr>
        </p:nvSpPr>
        <p:spPr>
          <a:xfrm>
            <a:off x="152400" y="333375"/>
            <a:ext cx="8496300" cy="860425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</a:rPr>
              <a:t>АУДИТ ЭФФЕКТИВНОСТИ – КАК ВИД КОНТРОЛЯ ИСПОЛНЕНИЯ «ПРОГРАММНЫХ» БЮДЖЕТОВ</a:t>
            </a:r>
            <a:r>
              <a:rPr lang="ru-RU" sz="2000" b="1" smtClean="0"/>
              <a:t> </a:t>
            </a:r>
          </a:p>
        </p:txBody>
      </p:sp>
      <p:sp>
        <p:nvSpPr>
          <p:cNvPr id="27650" name="Содержимое 5"/>
          <p:cNvSpPr>
            <a:spLocks noGrp="1"/>
          </p:cNvSpPr>
          <p:nvPr>
            <p:ph idx="1"/>
          </p:nvPr>
        </p:nvSpPr>
        <p:spPr>
          <a:xfrm>
            <a:off x="123825" y="1428750"/>
            <a:ext cx="8896350" cy="4589463"/>
          </a:xfrm>
        </p:spPr>
        <p:txBody>
          <a:bodyPr/>
          <a:lstStyle/>
          <a:p>
            <a:pPr marL="107950" indent="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Georgia" pitchFamily="18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АУДИТ ЭФФЕКТИВНОСТИ ГОСУДАРСТВЕННЫХ (МУНИЦИПАЛЬНЫХ) ПРОГРАММ – СЛОЖНОЕ КОНТРОЛЬНОЕ МЕРОПРИЯТИЕ, ПРОВЕДЕНИЕ КОТОРОГО ТРЕБУЕТ ШИРОКОГО ДИАПАЗОНА ЗНАНИЙ, НАВЫКОВ, УМЕНИЯ И ОПЫТА ДЛЯ ЕГО УСПЕШНОГО ПРОВЕДЕНИЯ, ПОЭТОМУ ЦЕЛЕСООБРАЗНО ПРИВЛЕКАТЬ НЕЗАВИСИМЫХ ВНЕШНИХ ЭКСПЕРТОВ, КОТОРЫЕ МОГУТ ДАТЬ ЭКСПЕРТНЫЕ ОЦЕНКИ </a:t>
            </a:r>
          </a:p>
          <a:p>
            <a:pPr marL="107950" indent="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Georgia" pitchFamily="18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ЦЕЛЬ АУДИТА ЭФФЕКТИВНОСТИ – ОЦЕНКА ДЕЯТЕЛЬНОСТИ ОРГАНОВ ИСПОЛНИТЕЛЬНОЙ ВЛАСТИ  ПО ИСПОЛНЕНИЮ ГОСУДАРСТВЕННЫХ (МУНИЦИПАЛЬНЫХ) ПРОГРАММ  </a:t>
            </a:r>
          </a:p>
          <a:p>
            <a:pPr marL="107950" indent="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Georgia" pitchFamily="18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 РАМКАХ АУДИТА ЭФФЕКТИВНОСТИ ПРОВЕРЯЕТСЯ НЕ ПРОЦЕСС ПРИНЯТИЯ ГОСУДАРСТВЕННЫХ (МУНИЦИПАЛЬНЫХ) ПРОГРАММ ОРГАНАМИ ПРЕДСТАВИТЕЛЬНОЙ И ИСПОЛНИТЕЛЬНОЙ ВЛАСТИ , А ХОД И РЕЗУЛЬТАТЫ ИХ  РЕАЛИЗАЦИИ</a:t>
            </a:r>
          </a:p>
          <a:p>
            <a:pPr marL="107950" indent="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Georgia" pitchFamily="18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АУДИТ ЭФФЕКТИВНОСТИ ПРОВОДИТСЯ НЕ С ЦЕЛЬЮ ОПРЕДЕЛЕНИЯ ДОСТОИНСТВ И ПРАВИЛЬНОСТИ УТВЕРЖДЕННЫХ ГОСУДАРСТВЕННЫХ (МУНИЦИПАЛЬНЫХ) ПРОГРАММ, А ДЛЯ ОЦЕНКИ ЭФФЕКТИВНОСТИ ИСПОЛЬЗОВАНИЯ ИСПОЛНИТЕЛЬНОЙ ВЛАСТЬЮ СРЕДСТВ </a:t>
            </a:r>
          </a:p>
          <a:p>
            <a:pPr marL="107950" indent="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Georgia" pitchFamily="18" charset="0"/>
              <a:buNone/>
            </a:pP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ChangeArrowheads="1"/>
          </p:cNvSpPr>
          <p:nvPr/>
        </p:nvSpPr>
        <p:spPr bwMode="auto">
          <a:xfrm>
            <a:off x="241300" y="854075"/>
            <a:ext cx="873125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>
                <a:solidFill>
                  <a:srgbClr val="FF0066"/>
                </a:solidFill>
                <a:latin typeface="Times New Roman" pitchFamily="18" charset="0"/>
              </a:rPr>
              <a:t>ЗАДАЧИ АУДИТА ЭФФЕКТИВНОСТИ ГОСУДАРСТВЕННЫХ (МУНИЦИПАЛЬНЫХ) ПРОГРАММ</a:t>
            </a:r>
          </a:p>
          <a:p>
            <a:pPr algn="ctr" eaLnBrk="0" hangingPunct="0"/>
            <a:endParaRPr lang="ru-RU" b="1">
              <a:solidFill>
                <a:srgbClr val="FF0066"/>
              </a:solidFill>
              <a:latin typeface="Times New Roman" pitchFamily="18" charset="0"/>
            </a:endParaRPr>
          </a:p>
          <a:p>
            <a:pPr eaLnBrk="0" hangingPunct="0"/>
            <a:r>
              <a:rPr lang="ru-RU" b="1">
                <a:latin typeface="Times New Roman" pitchFamily="18" charset="0"/>
              </a:rPr>
              <a:t>ОЦЕНКА СТЕПЕНИ ДОСТИЖЕНИЯ ЗАПЛАНИРОВАННЫХ РЕЗУЛЬТАТОВ, УСТАНОВЛЕННЫХ ЗАКОНОМ (ПОСТАНОВЛЕНИЕМ) О БЮДЖЕТЕ</a:t>
            </a:r>
          </a:p>
          <a:p>
            <a:pPr eaLnBrk="0" hangingPunct="0"/>
            <a:endParaRPr lang="ru-RU" b="1">
              <a:latin typeface="Times New Roman" pitchFamily="18" charset="0"/>
            </a:endParaRPr>
          </a:p>
          <a:p>
            <a:pPr eaLnBrk="0" hangingPunct="0"/>
            <a:r>
              <a:rPr lang="ru-RU" b="1">
                <a:latin typeface="Times New Roman" pitchFamily="18" charset="0"/>
              </a:rPr>
              <a:t>ОЦЕНКА ЭФФЕКТИВНОСТИ ОРГАНИЗАЦИИ ИСПОЛНЕНИЯ ПРОГРАММ, ДЕЯТЕЛЬНОСТЬ ИХ УЧАСТНИКОВ ПО ВЫПОЛНЕНИЮ ВОЗЛОЖЕННЫХ ФУНКЦИЙ</a:t>
            </a:r>
          </a:p>
          <a:p>
            <a:pPr eaLnBrk="0" hangingPunct="0"/>
            <a:endParaRPr lang="ru-RU" b="1">
              <a:latin typeface="Times New Roman" pitchFamily="18" charset="0"/>
            </a:endParaRPr>
          </a:p>
          <a:p>
            <a:pPr eaLnBrk="0" hangingPunct="0"/>
            <a:r>
              <a:rPr lang="ru-RU" b="1">
                <a:latin typeface="Times New Roman" pitchFamily="18" charset="0"/>
              </a:rPr>
              <a:t>СООТВЕТСТВИЕ ДЕЯТЕЛЬНОСТИ ОРГАНИЗАЦИИ, УЧАСТВУЮЩЕЙ В РЕАЛИЗАЦИИ ПРОГРАММЫ, ПОЛОЖЕНИЯМ НОРМАТИВНО ПРАВОВЫХ АКТОВ, КОТОРЫЕ РЕГУЛИРУЮТ ЕЕ ОСУЩЕСТВЛЕНИЕ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>
          <a:xfrm>
            <a:off x="438150" y="500063"/>
            <a:ext cx="8229600" cy="793750"/>
          </a:xfrm>
        </p:spPr>
        <p:txBody>
          <a:bodyPr/>
          <a:lstStyle/>
          <a:p>
            <a:r>
              <a:rPr lang="ru-RU" sz="1600" b="1" smtClean="0">
                <a:solidFill>
                  <a:srgbClr val="FF0000"/>
                </a:solidFill>
              </a:rPr>
              <a:t>ОСНОВНЫЕ ВОПРОСЫ ПРОВЕРОК АУДИТА ЭФФЕКТИВНОСТИ ГОСУДАРСТВЕННЫХ (МУНИЦИПАЛЬНЫХ) ПРОГРАММ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>
          <a:xfrm>
            <a:off x="233363" y="1609725"/>
            <a:ext cx="8453437" cy="45735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1400" b="1" smtClean="0"/>
              <a:t>ОЦЕНИТЬ, ЯВЛЯЮТСЯ ЛИ КОНЕЧНЫЕ (ПРОМЕЖУТОЧНЫЕ) ЦЕЛИ НОВОЙ ИЛИ ПРОДОЛЖАЮЩЕЙСЯ ПРОГРАММЫ ПРАВИЛЬНЫМИ ИЛИ ОТНОСЯЩИМИСЯ К ДЕЛУ</a:t>
            </a:r>
          </a:p>
          <a:p>
            <a:pPr algn="just">
              <a:lnSpc>
                <a:spcPct val="90000"/>
              </a:lnSpc>
            </a:pPr>
            <a:endParaRPr lang="ru-RU" sz="1400" b="1" smtClean="0"/>
          </a:p>
          <a:p>
            <a:pPr algn="just">
              <a:lnSpc>
                <a:spcPct val="90000"/>
              </a:lnSpc>
            </a:pPr>
            <a:r>
              <a:rPr lang="ru-RU" sz="1400" b="1" smtClean="0"/>
              <a:t>ОПРЕДЕЛИТЬ, НА КАКОМ УРОВНЕ НАХОДИТСЯ ПРОГРАММА С ТОЧКИ ЗРЕНИЯ ДОСТИЖЕНИЯ КОНЕЧНОГО ЗАПЛАНИРОВАННОГО РЕЗУЛЬТАТА</a:t>
            </a:r>
          </a:p>
          <a:p>
            <a:pPr algn="just">
              <a:lnSpc>
                <a:spcPct val="90000"/>
              </a:lnSpc>
            </a:pPr>
            <a:endParaRPr lang="ru-RU" sz="1400" smtClean="0"/>
          </a:p>
          <a:p>
            <a:pPr algn="just">
              <a:lnSpc>
                <a:spcPct val="90000"/>
              </a:lnSpc>
            </a:pPr>
            <a:r>
              <a:rPr lang="ru-RU" sz="1400" b="1" smtClean="0"/>
              <a:t>ОЦЕНИТЬ ЭФФЕКТИВНОСТЬ ПРОГРАММЫ В ЦЕЛОМ И,ИЛИ ЕЕ ОТДЕЛЬНЫХ КОМПОНЕНТОВ</a:t>
            </a:r>
          </a:p>
          <a:p>
            <a:pPr algn="just">
              <a:lnSpc>
                <a:spcPct val="90000"/>
              </a:lnSpc>
            </a:pPr>
            <a:endParaRPr lang="ru-RU" sz="1400" smtClean="0"/>
          </a:p>
          <a:p>
            <a:pPr algn="just">
              <a:lnSpc>
                <a:spcPct val="90000"/>
              </a:lnSpc>
            </a:pPr>
            <a:r>
              <a:rPr lang="ru-RU" sz="1400" b="1" smtClean="0"/>
              <a:t>УСТАНОВИТЬ ФАКТОРЫ, КОТОРЫЕ ПРЕПЯТСТВУЮТ НОРМАЛЬНОМУ ВЫПОЛНЕНИЮ ПРОГРАММЫ, И МЕРЫ, КОТОРЫЕ МОГУТ УЛУЧШИТЬ РАБОТУ ПО ЕЕ РЕАЛИЗАЦИИ</a:t>
            </a:r>
          </a:p>
          <a:p>
            <a:pPr algn="just">
              <a:lnSpc>
                <a:spcPct val="90000"/>
              </a:lnSpc>
            </a:pPr>
            <a:endParaRPr lang="en-US" sz="1400" b="1" smtClean="0"/>
          </a:p>
          <a:p>
            <a:pPr algn="just">
              <a:lnSpc>
                <a:spcPct val="90000"/>
              </a:lnSpc>
            </a:pPr>
            <a:r>
              <a:rPr lang="ru-RU" sz="1400" b="1" smtClean="0"/>
              <a:t>УЧИТЫВАЛО ЛИ РУКОВОДСТВО ДРУГИЕ ВОЗМОЖНОСТИ ДЛЯ ВЫПОЛНЕНИЯ ПРОГРАММЫ, КОТОРЫЕ МОГЛИ БЫ ПРИВЕСТИ К ЗАПЛАНИРОВАННЫМ РЕЗУЛЬТАТАМ НАИБОЛЕЕ РАЦИОНАЛЬНЫМ СПОСОБОМ ИЛИ С НАИМЕНЬШИМИ ЗАТРАТАМИ</a:t>
            </a:r>
          </a:p>
          <a:p>
            <a:pPr algn="just">
              <a:lnSpc>
                <a:spcPct val="90000"/>
              </a:lnSpc>
            </a:pPr>
            <a:endParaRPr lang="ru-RU" sz="1400" b="1" smtClean="0"/>
          </a:p>
          <a:p>
            <a:pPr algn="just">
              <a:lnSpc>
                <a:spcPct val="90000"/>
              </a:lnSpc>
            </a:pPr>
            <a:r>
              <a:rPr lang="ru-RU" sz="1400" b="1" smtClean="0"/>
              <a:t>ОПРЕДЕЛИТЬ, ДОПОЛНЯЕТ, ДУБЛИРУЕТ, СОВПАДАЕТ ЧАСТИЧНО ИЛИ ПРОТИВОРЕЧИТ ЛИ ПРОВЕРЯЕМАЯ ПРОГРАММА ДРУГИМ, СВЯЗАННЫМ С НЕЙ ПРОГРАММАМ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5_Городск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7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11_Городск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5_Городск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35221</TotalTime>
  <Words>1719</Words>
  <Application>Microsoft Office PowerPoint</Application>
  <PresentationFormat>Экран (4:3)</PresentationFormat>
  <Paragraphs>228</Paragraphs>
  <Slides>24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14</vt:i4>
      </vt:variant>
      <vt:variant>
        <vt:lpstr>Заголовки слайдов</vt:lpstr>
      </vt:variant>
      <vt:variant>
        <vt:i4>24</vt:i4>
      </vt:variant>
    </vt:vector>
  </HeadingPairs>
  <TitlesOfParts>
    <vt:vector size="46" baseType="lpstr">
      <vt:lpstr>Georgia</vt:lpstr>
      <vt:lpstr>Arial</vt:lpstr>
      <vt:lpstr>Wingdings 2</vt:lpstr>
      <vt:lpstr>Calibri</vt:lpstr>
      <vt:lpstr>Times New Roman</vt:lpstr>
      <vt:lpstr>Arial Narrow</vt:lpstr>
      <vt:lpstr>Wingdings</vt:lpstr>
      <vt:lpstr>Tahoma</vt:lpstr>
      <vt:lpstr>5_Городская</vt:lpstr>
      <vt:lpstr>17_Городская</vt:lpstr>
      <vt:lpstr>6_Городская</vt:lpstr>
      <vt:lpstr>5_Городская</vt:lpstr>
      <vt:lpstr>5_Городская</vt:lpstr>
      <vt:lpstr>5_Городская</vt:lpstr>
      <vt:lpstr>5_Городская</vt:lpstr>
      <vt:lpstr>17_Городская</vt:lpstr>
      <vt:lpstr>17_Городская</vt:lpstr>
      <vt:lpstr>6_Городская</vt:lpstr>
      <vt:lpstr>6_Городская</vt:lpstr>
      <vt:lpstr>6_Городская</vt:lpstr>
      <vt:lpstr>6_Городская</vt:lpstr>
      <vt:lpstr>6_Городская</vt:lpstr>
      <vt:lpstr>Аудит эффективности в условиях программно-целевых методов бюджетного планирования</vt:lpstr>
      <vt:lpstr>Основные принципы эффективного управления</vt:lpstr>
      <vt:lpstr>                  Функциональная эффективность:  Ответственность органов исполнительной власти  Определенность цели при программировании деятельности  органов исполнительной власти (госпрограммы, госзадания, мероприятия)  Учет всех ресурсов (бюджет, государственное (муниципальное) имущество, налоговые льготы и преференции). Административный ресурс (регулирование, администрирование)      </vt:lpstr>
      <vt:lpstr>          Операционная эффективность:  Регламентация деятельности органов исполнительной власти. Финансовый менеджмент.  Мотивация на сбережение главных распорядителей бюджетных средств и бюджетных учреждений  Прозрачность и подконтрольность деятельности  главных распорядителей бюджетных средств и бюджетных учреждений. Открытость планов и результатов для всех участников на всех этапах.</vt:lpstr>
      <vt:lpstr>Обеспечение долгосрочной сбалансированности и устойчивости бюджетной системы - как базовое условие эффективности бюджетных расходов  Политическая стабильность. Уверенность участников бюджетного процесса.  Уверенность контрагентов по договорам с заказчиками  Обеспеченность принятых расходных обязательств (мандатов)</vt:lpstr>
      <vt:lpstr>Слайд 6</vt:lpstr>
      <vt:lpstr>АУДИТ ЭФФЕКТИВНОСТИ – КАК ВИД КОНТРОЛЯ ИСПОЛНЕНИЯ «ПРОГРАММНЫХ» БЮДЖЕТОВ </vt:lpstr>
      <vt:lpstr>Слайд 8</vt:lpstr>
      <vt:lpstr>ОСНОВНЫЕ ВОПРОСЫ ПРОВЕРОК АУДИТА ЭФФЕКТИВНОСТИ ГОСУДАРСТВЕННЫХ (МУНИЦИПАЛЬНЫХ) ПРОГРАММ</vt:lpstr>
      <vt:lpstr>ОСНОВНЫЕ ВОПРОСЫ ПРОВЕРОК АУДИТА ЭФФЕКТИВНОСТИ ГОСУДАРСТВЕННЫХ (МУНИЦИПАЛЬНЫХ) ПРОГРАММ  (ПРОДОЛЖЕНИЕ)</vt:lpstr>
      <vt:lpstr>ПЛАНИРОВАНИЕ АУДИТА ЭФФЕКТИВНОСТИ  государственных (муниципальных) программ</vt:lpstr>
      <vt:lpstr>ПЛАНИРОВАНИЕ АУДИТА ЭФФЕКТИВНОСТИ  ГОСУДАРСТВЕННЫХ (МУНИЦИПАЛЬНЫХ) ПРОГРАММ   (ПРОДОЛЖЕНИЕ)  </vt:lpstr>
      <vt:lpstr>ПОРЯДОК ПЛАНИРОВАНИЯ АУДИТА ЭФФЕКТИВНОСТИ ПРОГРАММ  </vt:lpstr>
      <vt:lpstr>РИСКИ ПРИ ПРОВЕДЕНИИ АУДИТА ЭФФЕКТИВНОСТИ ПРОГРАММ</vt:lpstr>
      <vt:lpstr> РИСКИ ПРИ ПРОВЕДЕНИИ АУДИТА ЭФФЕКТИВНОСТИ ПРОГРАММ (продолжение)                                          </vt:lpstr>
      <vt:lpstr> МЕТОД КОЛИЧЕСТВЕННОЙ ОЦЕНКИ КРИТЕРИЕВ ВЫБОРА ТЕМ И ОБЪЕКТОВ ПРОВЕРКИ</vt:lpstr>
      <vt:lpstr>Слайд 17</vt:lpstr>
      <vt:lpstr>РАНЖИРОВАНИЕ ТЕМ ПРОВЕРОК ПО КРИТЕРИЯМ</vt:lpstr>
      <vt:lpstr>Формирование целей проверки эффективности программы</vt:lpstr>
      <vt:lpstr>Критерии оценки эффективности использования бюджетных средств, направленных на реализацию программы</vt:lpstr>
      <vt:lpstr>Требования к критериям оценки эффективности использования бюджетных средств, направленных на реализацию программы</vt:lpstr>
      <vt:lpstr>ОСНОВНЫЕ ПОНЯТИЯ БОР В УСЛОВИЯХ ПРОГРАММНО-ЦЕЛЕВАЫХ МЕТОДОВ БЮДЖЕТНОГО ПЛАНИРОВАНИЯ</vt:lpstr>
      <vt:lpstr>ЭФФЕКТИВНОСТЬ БЮДЖЕТНЫХ РАСХОДОВ</vt:lpstr>
      <vt:lpstr>НИИ Счетной палаты Российской Федерации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Россия-2020: Концепция обеспечения экономического лидерства</dc:title>
  <dc:creator>Vaio</dc:creator>
  <cp:lastModifiedBy>Чепляева</cp:lastModifiedBy>
  <cp:revision>2111</cp:revision>
  <cp:lastPrinted>2012-10-24T09:23:02Z</cp:lastPrinted>
  <dcterms:modified xsi:type="dcterms:W3CDTF">2015-07-07T06:58:19Z</dcterms:modified>
</cp:coreProperties>
</file>