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2"/>
  </p:notesMasterIdLst>
  <p:sldIdLst>
    <p:sldId id="256" r:id="rId2"/>
    <p:sldId id="391" r:id="rId3"/>
    <p:sldId id="392" r:id="rId4"/>
    <p:sldId id="393" r:id="rId5"/>
    <p:sldId id="407" r:id="rId6"/>
    <p:sldId id="394" r:id="rId7"/>
    <p:sldId id="441" r:id="rId8"/>
    <p:sldId id="397" r:id="rId9"/>
    <p:sldId id="398" r:id="rId10"/>
    <p:sldId id="400" r:id="rId11"/>
    <p:sldId id="402" r:id="rId12"/>
    <p:sldId id="404" r:id="rId13"/>
    <p:sldId id="406" r:id="rId14"/>
    <p:sldId id="405" r:id="rId15"/>
    <p:sldId id="408" r:id="rId16"/>
    <p:sldId id="409" r:id="rId17"/>
    <p:sldId id="410" r:id="rId18"/>
    <p:sldId id="411" r:id="rId19"/>
    <p:sldId id="442" r:id="rId20"/>
    <p:sldId id="443" r:id="rId21"/>
    <p:sldId id="413" r:id="rId22"/>
    <p:sldId id="417" r:id="rId23"/>
    <p:sldId id="418" r:id="rId24"/>
    <p:sldId id="414" r:id="rId25"/>
    <p:sldId id="416" r:id="rId26"/>
    <p:sldId id="439" r:id="rId27"/>
    <p:sldId id="440" r:id="rId28"/>
    <p:sldId id="419" r:id="rId29"/>
    <p:sldId id="422" r:id="rId30"/>
    <p:sldId id="425" r:id="rId31"/>
    <p:sldId id="420" r:id="rId32"/>
    <p:sldId id="421" r:id="rId33"/>
    <p:sldId id="424" r:id="rId34"/>
    <p:sldId id="423" r:id="rId35"/>
    <p:sldId id="426" r:id="rId36"/>
    <p:sldId id="427" r:id="rId37"/>
    <p:sldId id="428" r:id="rId38"/>
    <p:sldId id="429" r:id="rId39"/>
    <p:sldId id="430" r:id="rId40"/>
    <p:sldId id="431" r:id="rId41"/>
    <p:sldId id="432" r:id="rId42"/>
    <p:sldId id="290" r:id="rId43"/>
    <p:sldId id="315" r:id="rId44"/>
    <p:sldId id="289" r:id="rId45"/>
    <p:sldId id="291" r:id="rId46"/>
    <p:sldId id="433" r:id="rId47"/>
    <p:sldId id="434" r:id="rId48"/>
    <p:sldId id="444" r:id="rId49"/>
    <p:sldId id="445" r:id="rId50"/>
    <p:sldId id="446" r:id="rId51"/>
    <p:sldId id="435" r:id="rId52"/>
    <p:sldId id="436" r:id="rId53"/>
    <p:sldId id="437" r:id="rId54"/>
    <p:sldId id="447" r:id="rId55"/>
    <p:sldId id="448" r:id="rId56"/>
    <p:sldId id="438" r:id="rId57"/>
    <p:sldId id="454" r:id="rId58"/>
    <p:sldId id="453" r:id="rId59"/>
    <p:sldId id="455" r:id="rId60"/>
    <p:sldId id="456" r:id="rId61"/>
    <p:sldId id="451" r:id="rId62"/>
    <p:sldId id="452" r:id="rId63"/>
    <p:sldId id="346" r:id="rId64"/>
    <p:sldId id="347" r:id="rId65"/>
    <p:sldId id="349" r:id="rId66"/>
    <p:sldId id="449" r:id="rId67"/>
    <p:sldId id="352" r:id="rId68"/>
    <p:sldId id="381" r:id="rId69"/>
    <p:sldId id="382" r:id="rId70"/>
    <p:sldId id="383" r:id="rId71"/>
    <p:sldId id="348" r:id="rId72"/>
    <p:sldId id="355" r:id="rId73"/>
    <p:sldId id="356" r:id="rId74"/>
    <p:sldId id="357" r:id="rId75"/>
    <p:sldId id="377" r:id="rId76"/>
    <p:sldId id="378" r:id="rId77"/>
    <p:sldId id="379" r:id="rId78"/>
    <p:sldId id="380" r:id="rId79"/>
    <p:sldId id="388" r:id="rId80"/>
    <p:sldId id="389" r:id="rId81"/>
    <p:sldId id="390" r:id="rId82"/>
    <p:sldId id="362" r:id="rId83"/>
    <p:sldId id="363" r:id="rId84"/>
    <p:sldId id="364" r:id="rId85"/>
    <p:sldId id="338" r:id="rId86"/>
    <p:sldId id="360" r:id="rId87"/>
    <p:sldId id="370" r:id="rId88"/>
    <p:sldId id="371" r:id="rId89"/>
    <p:sldId id="369" r:id="rId90"/>
    <p:sldId id="368" r:id="rId91"/>
    <p:sldId id="375" r:id="rId92"/>
    <p:sldId id="376" r:id="rId93"/>
    <p:sldId id="358" r:id="rId94"/>
    <p:sldId id="367" r:id="rId95"/>
    <p:sldId id="299" r:id="rId96"/>
    <p:sldId id="373" r:id="rId97"/>
    <p:sldId id="306" r:id="rId98"/>
    <p:sldId id="305" r:id="rId99"/>
    <p:sldId id="372" r:id="rId100"/>
    <p:sldId id="287" r:id="rId101"/>
  </p:sldIdLst>
  <p:sldSz cx="9144000" cy="6858000" type="screen4x3"/>
  <p:notesSz cx="6735763" cy="9799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6" autoAdjust="0"/>
    <p:restoredTop sz="86400" autoAdjust="0"/>
  </p:normalViewPr>
  <p:slideViewPr>
    <p:cSldViewPr>
      <p:cViewPr varScale="1">
        <p:scale>
          <a:sx n="101" d="100"/>
          <a:sy n="101" d="100"/>
        </p:scale>
        <p:origin x="-1890" y="-84"/>
      </p:cViewPr>
      <p:guideLst>
        <p:guide orient="horz" pos="2160"/>
        <p:guide pos="2880"/>
      </p:guideLst>
    </p:cSldViewPr>
  </p:slideViewPr>
  <p:outlineViewPr>
    <p:cViewPr>
      <p:scale>
        <a:sx n="33" d="100"/>
        <a:sy n="33" d="100"/>
      </p:scale>
      <p:origin x="54" y="150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7B8D26AC-3A80-482B-84F6-7C95A233911F}" type="datetimeFigureOut">
              <a:rPr lang="ru-RU" smtClean="0"/>
              <a:t>19.07.2017</a:t>
            </a:fld>
            <a:endParaRPr lang="ru-RU"/>
          </a:p>
        </p:txBody>
      </p:sp>
      <p:sp>
        <p:nvSpPr>
          <p:cNvPr id="4" name="Образ слайда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4495B043-1E75-40B6-AD18-0D54C04FE861}" type="slidenum">
              <a:rPr lang="ru-RU" smtClean="0"/>
              <a:t>‹#›</a:t>
            </a:fld>
            <a:endParaRPr lang="ru-RU"/>
          </a:p>
        </p:txBody>
      </p:sp>
    </p:spTree>
    <p:extLst>
      <p:ext uri="{BB962C8B-B14F-4D97-AF65-F5344CB8AC3E}">
        <p14:creationId xmlns:p14="http://schemas.microsoft.com/office/powerpoint/2010/main" val="37116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95B043-1E75-40B6-AD18-0D54C04FE861}" type="slidenum">
              <a:rPr lang="ru-RU" smtClean="0"/>
              <a:t>28</a:t>
            </a:fld>
            <a:endParaRPr lang="ru-RU"/>
          </a:p>
        </p:txBody>
      </p:sp>
    </p:spTree>
    <p:extLst>
      <p:ext uri="{BB962C8B-B14F-4D97-AF65-F5344CB8AC3E}">
        <p14:creationId xmlns:p14="http://schemas.microsoft.com/office/powerpoint/2010/main" val="52790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95B043-1E75-40B6-AD18-0D54C04FE861}" type="slidenum">
              <a:rPr lang="ru-RU" smtClean="0"/>
              <a:t>34</a:t>
            </a:fld>
            <a:endParaRPr lang="ru-RU"/>
          </a:p>
        </p:txBody>
      </p:sp>
    </p:spTree>
    <p:extLst>
      <p:ext uri="{BB962C8B-B14F-4D97-AF65-F5344CB8AC3E}">
        <p14:creationId xmlns:p14="http://schemas.microsoft.com/office/powerpoint/2010/main" val="370937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3005E-6EA6-4F44-A96C-916D27A63B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3005E-6EA6-4F44-A96C-916D27A63B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3005E-6EA6-4F44-A96C-916D27A63B5F}"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3005E-6EA6-4F44-A96C-916D27A63B5F}"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3005E-6EA6-4F44-A96C-916D27A63B5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B3005E-6EA6-4F44-A96C-916D27A63B5F}"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B3005E-6EA6-4F44-A96C-916D27A63B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B3005E-6EA6-4F44-A96C-916D27A63B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B3005E-6EA6-4F44-A96C-916D27A63B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B3005E-6EA6-4F44-A96C-916D27A63B5F}"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6823BB-D6C8-45C9-B5A3-093902E051B8}" type="datetimeFigureOut">
              <a:rPr lang="ru-RU" smtClean="0"/>
              <a:pPr/>
              <a:t>19.07.2017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B3005E-6EA6-4F44-A96C-916D27A63B5F}"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36823BB-D6C8-45C9-B5A3-093902E051B8}" type="datetimeFigureOut">
              <a:rPr lang="ru-RU" smtClean="0"/>
              <a:pPr/>
              <a:t>19.07.2017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EB3005E-6EA6-4F44-A96C-916D27A63B5F}"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main?base=LAW;n=213249;dst=100085" TargetMode="External"/><Relationship Id="rId2" Type="http://schemas.openxmlformats.org/officeDocument/2006/relationships/hyperlink" Target="consultantplus://offline/ref=main?base=LAW;n=213249;dst=100020"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consultantplus://offline/ref=main?base=LAW;n=201269;dst=18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consultantplus://offline/ref=CFAC387D70FA05124700FF75E3C1679FB4DB2DADEB8DBA6795B9F5D4BD81B44EEAE8ABE49D699677P3o6N" TargetMode="External"/><Relationship Id="rId2" Type="http://schemas.openxmlformats.org/officeDocument/2006/relationships/hyperlink" Target="consultantplus://offline/ref=CFAC387D70FA05124700FF75E3C1679FB4DB2DADEB8DBA6795B9F5D4BD81B44EEAE8ABE491699A73P3o5N" TargetMode="Externa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35892FFE3420D0F8B758936F254BBBBAF886346D967FF454C039291A3A8616A52AA44F4EA52CB8DFG4c4M" TargetMode="External"/><Relationship Id="rId2" Type="http://schemas.openxmlformats.org/officeDocument/2006/relationships/hyperlink" Target="consultantplus://offline/ref=35892FFE3420D0F8B758936F254BBBBAF886366B9C76F454C039291A3A8616A52AA44F4EA52DBBDFG4cDM" TargetMode="External"/><Relationship Id="rId1" Type="http://schemas.openxmlformats.org/officeDocument/2006/relationships/slideLayout" Target="../slideLayouts/slideLayout2.xml"/><Relationship Id="rId5" Type="http://schemas.openxmlformats.org/officeDocument/2006/relationships/hyperlink" Target="consultantplus://offline/ref=35892FFE3420D0F8B758936F254BBBBAF886366B9C76F454C039291A3AG8c6M" TargetMode="External"/><Relationship Id="rId4" Type="http://schemas.openxmlformats.org/officeDocument/2006/relationships/hyperlink" Target="consultantplus://offline/ref=35892FFE3420D0F8B758936F254BBBBAF886366A9473F454C039291A3AG8c6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consultantplus://offline/ref=C12FBFF2078FB179E144CC25968665E2CFE51F7502E60232098D0676BD4CCC37894549F148O8HFM" TargetMode="External"/><Relationship Id="rId2" Type="http://schemas.openxmlformats.org/officeDocument/2006/relationships/hyperlink" Target="consultantplus://offline/ref=C12FBFF2078FB179E144CC25968665E2CFE51F7502E60232098D0676BD4CCC37894549F14BO8H1M" TargetMode="External"/><Relationship Id="rId1" Type="http://schemas.openxmlformats.org/officeDocument/2006/relationships/slideLayout" Target="../slideLayouts/slideLayout2.xml"/><Relationship Id="rId4" Type="http://schemas.openxmlformats.org/officeDocument/2006/relationships/hyperlink" Target="consultantplus://offline/ref=C12FBFF2078FB179E144CC25968665E2CFE51F7507E30232098D0676BD4CCC37894549F64A87470EO0H8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EE7A9B9207A6DC6A2500F2DB4781AAAA9EE33DD337B2C3D6571D2CD2BD950D280523BE1C72F09CA0D2mBL" TargetMode="External"/><Relationship Id="rId2" Type="http://schemas.openxmlformats.org/officeDocument/2006/relationships/hyperlink" Target="consultantplus://offline/ref=EE7A9B9207A6DC6A2500F2DB4781AAAA9EE23AD339B5C3D6571D2CD2BDD9m5L" TargetMode="External"/><Relationship Id="rId1" Type="http://schemas.openxmlformats.org/officeDocument/2006/relationships/slideLayout" Target="../slideLayouts/slideLayout6.xml"/><Relationship Id="rId4" Type="http://schemas.openxmlformats.org/officeDocument/2006/relationships/hyperlink" Target="consultantplus://offline/ref=EE7A9B9207A6DC6A2500F2DB4781AAAA9EE33DD337B2C3D6571D2CD2BD950D280523BE1C72F09CA4D2m9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2D81FD744973D08E986BDF55DEA458284676F48CB3EB02F69E0F998E670F7096B86F82A58BC83226G6s5L" TargetMode="External"/><Relationship Id="rId2" Type="http://schemas.openxmlformats.org/officeDocument/2006/relationships/hyperlink" Target="consultantplus://offline/ref=2D81FD744973D08E986BDF55DEA458284676F48CB3EB02F69E0F998E670F7096B86F82GAs7L" TargetMode="External"/><Relationship Id="rId1" Type="http://schemas.openxmlformats.org/officeDocument/2006/relationships/slideLayout" Target="../slideLayouts/slideLayout6.xml"/><Relationship Id="rId5" Type="http://schemas.openxmlformats.org/officeDocument/2006/relationships/hyperlink" Target="consultantplus://offline/ref=2D81FD744973D08E986BDF55DEA458284676F684B0E802F69E0F998E67G0sFL" TargetMode="External"/><Relationship Id="rId4" Type="http://schemas.openxmlformats.org/officeDocument/2006/relationships/hyperlink" Target="consultantplus://offline/ref=2D81FD744973D08E986BDF55DEA458284676F48CB3EB02F69E0F998E670F7096B86F82A58BC83226G6s1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consultantplus://offline/ref=BEF6B357938DE8671EB25D14A9C9B0EE6196CB945012B3F0ADC90EB829B1BCCC3DFFB3E3962BC90ES95AH"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consultantplus://offline/ref=BF43E4FC6F6F621B5AEC160220E490B77D702AE8D05B1A48B9BB5C3D1E5D385B0179F14ABD416757QBE5I" TargetMode="External"/><Relationship Id="rId2" Type="http://schemas.openxmlformats.org/officeDocument/2006/relationships/hyperlink" Target="consultantplus://offline/ref=BF43E4FC6F6F621B5AEC160220E490B77D702AE8D05B1A48B9BB5C3D1E5D385B0179F14ABD416752QBE0I"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consultantplus://offline/ref=066C8E0F5EFEB7248E948173930DD84A42395438745B89C0056A10B16A3CED9BCFED0CC1AB43A95Fl9dE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9B3205C6B3B785E361D34BF005667EE95383F0F6B5C0F73CDC78CDDA23058F887ADEEA58R079K" TargetMode="External"/><Relationship Id="rId2" Type="http://schemas.openxmlformats.org/officeDocument/2006/relationships/hyperlink" Target="consultantplus://offline/ref=9B3205C6B3B785E361D34BF005667EE95383F0F7BBCDF73CDC78CDDA23R075K" TargetMode="External"/><Relationship Id="rId1" Type="http://schemas.openxmlformats.org/officeDocument/2006/relationships/slideLayout" Target="../slideLayouts/slideLayout6.xml"/><Relationship Id="rId5" Type="http://schemas.openxmlformats.org/officeDocument/2006/relationships/hyperlink" Target="consultantplus://offline/ref=9B3205C6B3B785E361D34BF005667EE95383FFF8BBC3F73CDC78CDDA23R075K" TargetMode="External"/><Relationship Id="rId4" Type="http://schemas.openxmlformats.org/officeDocument/2006/relationships/hyperlink" Target="consultantplus://offline/ref=9B3205C6B3B785E361D34BF005667EE95383F0F6B5C6F73CDC78CDDA23058F887ADEEAR57F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consultantplus://offline/ref=CEFD768E54BDAE66E8A6EEFE1F5FE1ED9BA7983E46432DFA720982F80B7407C088B5CCDFO3L" TargetMode="External"/><Relationship Id="rId2" Type="http://schemas.openxmlformats.org/officeDocument/2006/relationships/hyperlink" Target="consultantplus://offline/ref=EB274C67244E69217C38F2B96F85E11D3B61CD2FDE308CFF73A8E2BB330CF739B9DCB6H6N8L" TargetMode="External"/><Relationship Id="rId1" Type="http://schemas.openxmlformats.org/officeDocument/2006/relationships/slideLayout" Target="../slideLayouts/slideLayout5.xml"/><Relationship Id="rId5" Type="http://schemas.openxmlformats.org/officeDocument/2006/relationships/hyperlink" Target="consultantplus://offline/ref=734C5D69DEA37D6EFD9F4EE9FF07E617F2D67E93621CAF56371437D5C66877C815580F80903AF5A7W2S9L" TargetMode="External"/><Relationship Id="rId4" Type="http://schemas.openxmlformats.org/officeDocument/2006/relationships/hyperlink" Target="consultantplus://offline/ref=734C5D69DEA37D6EFD9F4EE9FF07E617F2D67E93621CAF56371437D5C66877C815580F80903AFAA6W2SD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consultantplus://offline/ref=E40B7B27384439A1BD8F712C2B6FE76350CFB2210AA99B51295F385DEEiDC5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75DF4757041535B283C4AD0F8FF64C6B445E9D953E0E1146AA90D1DCD6C4328B9C9F26954E73B321NDECL" TargetMode="External"/><Relationship Id="rId2" Type="http://schemas.openxmlformats.org/officeDocument/2006/relationships/hyperlink" Target="consultantplus://offline/ref=75DF4757041535B283C4AD0F8FF64C6B445F9B9338091146AA90D1DCD6NCE4L" TargetMode="External"/><Relationship Id="rId1" Type="http://schemas.openxmlformats.org/officeDocument/2006/relationships/slideLayout" Target="../slideLayouts/slideLayout2.xml"/><Relationship Id="rId4" Type="http://schemas.openxmlformats.org/officeDocument/2006/relationships/hyperlink" Target="consultantplus://offline/ref=75DF4757041535B283C4AD0F8FF64C6B445E9F9C3E041146AA90D1DCD6C4328B9C9F26954E72B42DNDE6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consultantplus://offline/ref=8833A449E43C7ACCE638D1E320B1A9DEB7DDFCE6D183ACBA1D74E58AED42158D812E0671528CB0H7CAN"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consultantplus://offline/ref=8833A449E43C7ACCE638D1E320B1A9DEB7DDFCE6D183ACBA1D74E58AED42158D812E0671528CB0H7CAN"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consultantplus://offline/ref=8833A449E43C7ACCE638D1E320B1A9DEB7DDFCE6D183ACBA1D74E58AED42158D812E0671528CB0H7CA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54C84EE6FE2787B243165EC6700615C6FD94450583DC992409BD84DEEDEE52F273F092B12E31B7ADZ4g9M" TargetMode="External"/><Relationship Id="rId2" Type="http://schemas.openxmlformats.org/officeDocument/2006/relationships/hyperlink" Target="consultantplus://offline/ref=54C84EE6FE2787B243165EC6700615C6FD94450583DC992409BD84DEEDEE52F273F092B12E30B7AFZ4g0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consultantplus://offline/ref=8833A449E43C7ACCE638D1E320B1A9DEB7DDFCE6D183ACBA1D74E58AED42158D812E0671528CB0H7CA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consultantplus://offline/ref=8833A449E43C7ACCE638D1E320B1A9DEB7DDFCE6D183ACBA1D74E58AED42158D812E0671528CB0H7CAN"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consultantplus://offline/ref=57059B52EA54335FA0FAE52E770AE558CACB0D236D0AD431B96A2616B0AB39D6EF0B8B0A7B5BA20AK5j8H"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consultantplus://offline/ref=9AE3238E685AA518B88805B6B03324109E6D04B565D29240210A399F9F2A5A4DEFF9C93E6AB535CAJFU2I"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consultantplus://offline/ref=F28FE27080E492A587F9C0683965C6799A94F5B91577275406A40194Y4f3I" TargetMode="External"/><Relationship Id="rId2" Type="http://schemas.openxmlformats.org/officeDocument/2006/relationships/hyperlink" Target="consultantplus://offline/ref=F28FE27080E492A587F9C0683965C6799B96F6BA19757A5E0EFD0D9644A38BFF67C8EF75D1A645EEYCfBI"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consultantplus://offline/ref=C66ABBF43D4204B390B0ADAA84EDBF2F81E97B3EEF77598D6988DA710B15AC22607F21CD39v0j4I" TargetMode="External"/><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68F65806DE89571EA8E44205F199B6B816AC89C2C3E9B48B411746F2A97E3A0D3BD0311420F3A34618YBN" TargetMode="External"/><Relationship Id="rId2" Type="http://schemas.openxmlformats.org/officeDocument/2006/relationships/hyperlink" Target="consultantplus://offline/ref=68F65806DE89571EA8E44205F199B6B816AC8ACFC1E9B48B411746F2A97E3A0D3BD0311621FA1AY0N"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consultantplus://offline/ref=DEE20890DFB35844CDBD2648CCCA5FD8BDBB060CE93914EC4DD5974596AC365923CB38C63EE6CE61S1ZBI"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consultantplus://offline/ref=4EBF496D8B7C6875B779AA1EB1FE697D676E2203B0CF2AA817F1DD331732DEA46E733BADEB96BAYE26N" TargetMode="External"/><Relationship Id="rId2" Type="http://schemas.openxmlformats.org/officeDocument/2006/relationships/hyperlink" Target="consultantplus://offline/ref=4EBF496D8B7C6875B779AA1EB1FE697D666B260DB0CD77A21FA8D131103D81B3693A37ACEB97BBE8Y12FN"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consultantplus://offline/ref=AB379AAFAA1D100E328F2BAF8EED5A2F2973C43E0B2F17931C22AAB6D3F68CA00B0E609EE4C61BEC0C38N" TargetMode="External"/><Relationship Id="rId2" Type="http://schemas.openxmlformats.org/officeDocument/2006/relationships/hyperlink" Target="consultantplus://offline/ref=AB379AAFAA1D100E328F2BAF8EED5A2F297ECC3E062617931C22AAB6D3F68CA00B0E609EE4C61BE80C36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tatreg.gks.ru/"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vip.1gl.ru/#/document/97/374796/"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consultantplus://offline/ref=2C11A10DEBF8390882E1F7CB8D691531F377CEBBED8260F9C678611243DB90EE23B69A0Fb1uBF" TargetMode="External"/><Relationship Id="rId3" Type="http://schemas.openxmlformats.org/officeDocument/2006/relationships/hyperlink" Target="consultantplus://offline/ref=2C11A10DEBF8390882E1EBC893691531F375C6B5E98360F9C678611243DB90EE23B69A0D1BDEBF9EbAu8F" TargetMode="External"/><Relationship Id="rId7" Type="http://schemas.openxmlformats.org/officeDocument/2006/relationships/hyperlink" Target="consultantplus://offline/ref=2C11A10DEBF8390882E1F7CB8D691531F377CEBBED8260F9C678611243DB90EE23B69A04b1u3F" TargetMode="External"/><Relationship Id="rId2" Type="http://schemas.openxmlformats.org/officeDocument/2006/relationships/hyperlink" Target="consultantplus://offline/ref=2C11A10DEBF8390882E1F7CB8D691531F07FCFB7E68660F9C678611243DB90EE23B69A0D1BDEBF9EbAu9F" TargetMode="External"/><Relationship Id="rId1" Type="http://schemas.openxmlformats.org/officeDocument/2006/relationships/slideLayout" Target="../slideLayouts/slideLayout2.xml"/><Relationship Id="rId6" Type="http://schemas.openxmlformats.org/officeDocument/2006/relationships/hyperlink" Target="consultantplus://offline/ref=2C11A10DEBF8390882E1F7CB8D691531F377CEBBED8260F9C678611243DB90EE23B69A08b1u9F" TargetMode="External"/><Relationship Id="rId5" Type="http://schemas.openxmlformats.org/officeDocument/2006/relationships/hyperlink" Target="consultantplus://offline/ref=2C11A10DEBF8390882E1F7CB8D691531F07FCEBAE78660F9C678611243DB90EE23B69A0D1BDEBE96bAu6F" TargetMode="External"/><Relationship Id="rId10" Type="http://schemas.openxmlformats.org/officeDocument/2006/relationships/hyperlink" Target="consultantplus://offline/ref=9F988B74DC23806DE0FFB6A84E0885947F9AF381537136D64A73AE55FA6AA84A895D23007CE9ABE2GCtAF" TargetMode="External"/><Relationship Id="rId4" Type="http://schemas.openxmlformats.org/officeDocument/2006/relationships/hyperlink" Target="consultantplus://offline/ref=2C11A10DEBF8390882E1F7CB8D691531F07FCEBAE78660F9C678611243DB90EE23B69A0D1BDEBE98bAu8F" TargetMode="External"/><Relationship Id="rId9" Type="http://schemas.openxmlformats.org/officeDocument/2006/relationships/hyperlink" Target="consultantplus://offline/ref=2C11A10DEBF8390882E1F7CB8D691531F377CEBBED8260F9C678611243DB90EE23B69A0Fb1u9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consultantplus://offline/ref=BEC14D07E64C41A5A710C662583DACBD3C6F8DA2EC4ABA40D9E30621CA420431CE7E387FFEE88EA935w8F" TargetMode="External"/><Relationship Id="rId2" Type="http://schemas.openxmlformats.org/officeDocument/2006/relationships/hyperlink" Target="consultantplus://offline/ref=BEC14D07E64C41A5A710DA61463DACBD3F6584A0E34FBA40D9E30621CA420431CE7E387FFEE88EAB35w6F" TargetMode="External"/><Relationship Id="rId1" Type="http://schemas.openxmlformats.org/officeDocument/2006/relationships/slideLayout" Target="../slideLayouts/slideLayout2.xml"/><Relationship Id="rId4" Type="http://schemas.openxmlformats.org/officeDocument/2006/relationships/hyperlink" Target="consultantplus://offline/ref=BEC14D07E64C41A5A710C662583DACBD3C6F8DA2EC4ABA40D9E30621CA420431CE7E387FFEE88EAF35w6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consultantplus://offline/ref=65DB9241E8FEE6C2A847603CFE62F25698FDDE158812E21C6E7D0EA9E365F168FF670EC60Bc1zEF" TargetMode="External"/><Relationship Id="rId2" Type="http://schemas.openxmlformats.org/officeDocument/2006/relationships/hyperlink" Target="consultantplus://offline/ref=65DB9241E8FEE6C2A847603CFE62F25698FCD8158D15E21C6E7D0EA9E365F168FF670EC5081F2E2Ec4zAF" TargetMode="External"/><Relationship Id="rId1" Type="http://schemas.openxmlformats.org/officeDocument/2006/relationships/slideLayout" Target="../slideLayouts/slideLayout7.xml"/><Relationship Id="rId5" Type="http://schemas.openxmlformats.org/officeDocument/2006/relationships/hyperlink" Target="consultantplus://offline/ref=65DB9241E8FEE6C2A847603CFE62F25698FCD7148D16E21C6E7D0EA9E365F168FF670EC00Cc1zEF" TargetMode="External"/><Relationship Id="rId4" Type="http://schemas.openxmlformats.org/officeDocument/2006/relationships/hyperlink" Target="consultantplus://offline/ref=65DB9241E8FEE6C2A847603CFE62F25698FDDE158812E21C6E7D0EA9E365F168FF670EC60Bc1z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consultantplus://offline/ref=FC9D69AB4232FAB109B73426B984D0622CF479A223E7B79B45CA3F5C1199972486B7D7727FCAFDC6AEo4O" TargetMode="External"/><Relationship Id="rId7" Type="http://schemas.openxmlformats.org/officeDocument/2006/relationships/hyperlink" Target="consultantplus://offline/ref=FC9D69AB4232FAB109B73426B984D0622CF479A223E7B79B45CA3F5C1199972486B7D7727FCAFDC4AEo5O" TargetMode="External"/><Relationship Id="rId2" Type="http://schemas.openxmlformats.org/officeDocument/2006/relationships/hyperlink" Target="consultantplus://offline/ref=FC9D69AB4232FAB109B73426B984D0622CF479A324E6B79B45CA3F5C1199972486B7D7A7o7O" TargetMode="External"/><Relationship Id="rId1" Type="http://schemas.openxmlformats.org/officeDocument/2006/relationships/slideLayout" Target="../slideLayouts/slideLayout2.xml"/><Relationship Id="rId6" Type="http://schemas.openxmlformats.org/officeDocument/2006/relationships/hyperlink" Target="consultantplus://offline/ref=FC9D69AB4232FAB109B73426B984D0622CF479A324E6B79B45CA3F5C1199972486B7D7727EACoEO" TargetMode="External"/><Relationship Id="rId5" Type="http://schemas.openxmlformats.org/officeDocument/2006/relationships/hyperlink" Target="consultantplus://offline/ref=FC9D69AB4232FAB109B73426B984D0622CF479A324E6B79B45CA3F5C1199972486B7D7727EACoAO" TargetMode="External"/><Relationship Id="rId4" Type="http://schemas.openxmlformats.org/officeDocument/2006/relationships/hyperlink" Target="consultantplus://offline/ref=FC9D69AB4232FAB109B73426B984D0622CF479A324E6B79B45CA3F5C1199972486B7D7727FACoDO"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consultantplus://offline/ref=6DEA491B01D7E06DC9859729EBF2899FB5B3160884BA8E79C38A4FEB848DBD327592B717A8G" TargetMode="External"/><Relationship Id="rId2" Type="http://schemas.openxmlformats.org/officeDocument/2006/relationships/hyperlink" Target="consultantplus://offline/ref=6DEA491B01D7E06DC9859729EBF2899FB6BB130D80BB8E79C38A4FEB848DBD327592B77C4A8AB5AE1FACG" TargetMode="External"/><Relationship Id="rId1" Type="http://schemas.openxmlformats.org/officeDocument/2006/relationships/slideLayout" Target="../slideLayouts/slideLayout2.xml"/><Relationship Id="rId6" Type="http://schemas.openxmlformats.org/officeDocument/2006/relationships/hyperlink" Target="consultantplus://offline/ref=6DEA491B01D7E06DC9859729EBF2899FB6BB170F8FBB8E79C38A4FEB848DBD327592B77C4A8AB5AD1FAAG" TargetMode="External"/><Relationship Id="rId5" Type="http://schemas.openxmlformats.org/officeDocument/2006/relationships/hyperlink" Target="consultantplus://offline/ref=6DEA491B01D7E06DC9859729EBF2899FB5B3120C85BD8E79C38A4FEB848DBD327592B77C4A8AB5AD1FABG" TargetMode="External"/><Relationship Id="rId4" Type="http://schemas.openxmlformats.org/officeDocument/2006/relationships/hyperlink" Target="consultantplus://offline/ref=6DEA491B01D7E06DC9859729EBF2899FB5B3120D83B78E79C38A4FEB848DBD327592B77C4A8AB5AD1FAAG"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consultantplus://offline/ref=114A168F9473D00D56FF8B996519A4BC751125268D662BCC33E3CBC3BA39FAFAEDEC4E45EEC3D9B4m2D0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consultantplus://offline/ref=F7BB4679069647114FA42A76A1C81C3E22FA0FB356B011CB41C044651731ADDB6BB154DC747FCA2BT46CH" TargetMode="External"/><Relationship Id="rId2" Type="http://schemas.openxmlformats.org/officeDocument/2006/relationships/hyperlink" Target="consultantplus://offline/ref=F7BB4679069647114FA42A76A1C81C3E22FA0FB356B011CB41C044651731ADDB6BB154DC747FCA2BT462H" TargetMode="Externa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consultantplus://offline/ref=F7BB4679069647114FA42A76A1C81C3E22FA0FB356B011CB41C044651731ADDB6BB154DC747FCA2BT46DH"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consultantplus://offline/ref=D3767D473453263CB64D020CB131C29FE72ABA714F3F5FB85E71EDAECA984558E8B0D740F52401C1s4D7I" TargetMode="External"/><Relationship Id="rId2" Type="http://schemas.openxmlformats.org/officeDocument/2006/relationships/hyperlink" Target="consultantplus://offline/ref=D3767D473453263CB64D020CB131C29FE72BB47849365FB85E71EDAECAs9D8I" TargetMode="External"/><Relationship Id="rId1" Type="http://schemas.openxmlformats.org/officeDocument/2006/relationships/slideLayout" Target="../slideLayouts/slideLayout2.xml"/><Relationship Id="rId5" Type="http://schemas.openxmlformats.org/officeDocument/2006/relationships/hyperlink" Target="consultantplus://offline/ref=D3767D473453263CB64D020CB131C29FE422BA724B3A5FB85E71EDAECA984558E8B0D740F52406C9s4D6I" TargetMode="External"/><Relationship Id="rId4" Type="http://schemas.openxmlformats.org/officeDocument/2006/relationships/hyperlink" Target="consultantplus://offline/ref=D3767D473453263CB64D020CB131C29FE72BB47849365FB85E71EDAECA984558E8B0D740F52401C2s4D4I"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hyperlink" Target="consultantplus://offline/ref=123E26D3E3D0962FA51E1AD1F95EDD23C5059FFE7F63C5DCB68DBCFAb0OAM" TargetMode="External"/><Relationship Id="rId7" Type="http://schemas.openxmlformats.org/officeDocument/2006/relationships/image" Target="../media/image40.png"/><Relationship Id="rId2" Type="http://schemas.openxmlformats.org/officeDocument/2006/relationships/hyperlink" Target="consultantplus://offline/ref=123E26D3E3D0962FA51E1AD1F95EDD23C60F9AFB7C6D98D6BED4B0F80DD48A9F7E499FAD3B0A874Db8O2M" TargetMode="External"/><Relationship Id="rId1" Type="http://schemas.openxmlformats.org/officeDocument/2006/relationships/slideLayout" Target="../slideLayouts/slideLayout5.xml"/><Relationship Id="rId6" Type="http://schemas.openxmlformats.org/officeDocument/2006/relationships/hyperlink" Target="consultantplus://offline/ref=56386C440C98D8CC0147B646A453F5CB059284F970615E87FCC10F0515B22D066DC73C94F5iES3M" TargetMode="External"/><Relationship Id="rId5" Type="http://schemas.openxmlformats.org/officeDocument/2006/relationships/hyperlink" Target="consultantplus://offline/ref=123E26D3E3D0962FA51E1AD1F95EDD23C5059FFE7F63C5DCB68DBCFA0ADBD588790093AC390F80b4O9M" TargetMode="External"/><Relationship Id="rId4" Type="http://schemas.openxmlformats.org/officeDocument/2006/relationships/hyperlink" Target="consultantplus://offline/ref=123E26D3E3D0962FA51E1AD1F95EDD23C5009DFD7A63C5DCB68DBCFA0ADBD588790093AC3B0A82b4OFM"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consultantplus://offline/ref=6664C95C6A744D8E46585236AFB0A86B96124469342087031D7AB43080682541FDE2EFE1B8B14094xC73L" TargetMode="External"/><Relationship Id="rId2" Type="http://schemas.openxmlformats.org/officeDocument/2006/relationships/hyperlink" Target="consultantplus://offline/ref=6664C95C6A744D8E46585236AFB0A86B96124469342087031D7AB43080682541FDE2EFE1B4B14C93xC75L" TargetMode="Externa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consultantplus://offline/ref=6664C95C6A744D8E46585236AFB0A86B96124469342087031D7AB43080682541FDE2EFE1B8B14E90xC72L" TargetMode="External"/><Relationship Id="rId4" Type="http://schemas.openxmlformats.org/officeDocument/2006/relationships/hyperlink" Target="consultantplus://offline/ref=6664C95C6A744D8E46585236AFB0A86B96124469342087031D7AB43080682541FDE2EFE1B8B14D99xC75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consultantplus://offline/ref=ECFDE2A97F9E4AB8954AC3D74F14C376BD0EF22E0C59FEBC7F951F199D3A1BL" TargetMode="Externa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consultantplus://offline/ref=CA8BB2478864679012F75FC93C595A09D760F4D4ED3A3ADA0F642F1313844AECB508EFB2314AS4S5H" TargetMode="External"/><Relationship Id="rId2" Type="http://schemas.openxmlformats.org/officeDocument/2006/relationships/hyperlink" Target="consultantplus://offline/ref=CA8BB2478864679012F75FC93C595A09D760FCD6E83A3ADA0F642F1313844AECB508EFB1334E4500S0S6H" TargetMode="Externa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consultantplus://offline/ref=CA8BB2478864679012F75FC93C595A09D761F6D6EB333ADA0F642F1313S8S4H"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484784"/>
            <a:ext cx="7772400" cy="1829761"/>
          </a:xfrm>
        </p:spPr>
        <p:txBody>
          <a:bodyPr>
            <a:normAutofit fontScale="90000"/>
          </a:bodyPr>
          <a:lstStyle/>
          <a:p>
            <a:r>
              <a:rPr lang="ru-RU" sz="2700" dirty="0" smtClean="0"/>
              <a:t>АКТУАЛЬНЫЕ ВОПРОСЫ БУХГАЛТЕРСКОГО УЧЁТА В ОРГАНИЗАЦИЯХ  ГОСУДАРСТВЕННОГО СЕКТОРА</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pPr algn="r"/>
            <a:r>
              <a:rPr lang="ru-RU" b="1" dirty="0" smtClean="0">
                <a:solidFill>
                  <a:schemeClr val="tx1"/>
                </a:solidFill>
              </a:rPr>
              <a:t>Начальник отдела КСП Калужской области</a:t>
            </a:r>
          </a:p>
          <a:p>
            <a:pPr algn="r"/>
            <a:r>
              <a:rPr lang="ru-RU" b="1" dirty="0" smtClean="0">
                <a:solidFill>
                  <a:schemeClr val="tx1"/>
                </a:solidFill>
              </a:rPr>
              <a:t>Жемаркина Р.Е.</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1181100"/>
            <a:ext cx="9255126"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8753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fontAlgn="t">
              <a:buNone/>
            </a:pPr>
            <a:endParaRPr lang="ru-RU" dirty="0" smtClean="0"/>
          </a:p>
          <a:p>
            <a:pPr fontAlgn="t"/>
            <a:endParaRPr lang="ru-RU" b="1" dirty="0" smtClean="0"/>
          </a:p>
          <a:p>
            <a:endParaRPr lang="ru-RU" dirty="0"/>
          </a:p>
        </p:txBody>
      </p:sp>
      <p:sp>
        <p:nvSpPr>
          <p:cNvPr id="3" name="Заголовок 2"/>
          <p:cNvSpPr>
            <a:spLocks noGrp="1"/>
          </p:cNvSpPr>
          <p:nvPr>
            <p:ph type="title"/>
          </p:nvPr>
        </p:nvSpPr>
        <p:spPr/>
        <p:txBody>
          <a:bodyPr>
            <a:normAutofit/>
          </a:bodyPr>
          <a:lstStyle/>
          <a:p>
            <a:pPr algn="ctr"/>
            <a:r>
              <a:rPr lang="ru-RU" sz="2700" dirty="0" smtClean="0"/>
              <a:t>ПРИ СОВМЕЩЕНИИ и СОВМЕСТИТЕЛЬСТВЕ</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827584" y="2468140"/>
          <a:ext cx="7560840" cy="3265116"/>
        </p:xfrm>
        <a:graphic>
          <a:graphicData uri="http://schemas.openxmlformats.org/drawingml/2006/table">
            <a:tbl>
              <a:tblPr/>
              <a:tblGrid>
                <a:gridCol w="2873021">
                  <a:extLst>
                    <a:ext uri="{9D8B030D-6E8A-4147-A177-3AD203B41FA5}">
                      <a16:colId xmlns="" xmlns:a16="http://schemas.microsoft.com/office/drawing/2014/main" val="20000"/>
                    </a:ext>
                  </a:extLst>
                </a:gridCol>
                <a:gridCol w="1560971">
                  <a:extLst>
                    <a:ext uri="{9D8B030D-6E8A-4147-A177-3AD203B41FA5}">
                      <a16:colId xmlns="" xmlns:a16="http://schemas.microsoft.com/office/drawing/2014/main" val="20001"/>
                    </a:ext>
                  </a:extLst>
                </a:gridCol>
                <a:gridCol w="3126848">
                  <a:extLst>
                    <a:ext uri="{9D8B030D-6E8A-4147-A177-3AD203B41FA5}">
                      <a16:colId xmlns="" xmlns:a16="http://schemas.microsoft.com/office/drawing/2014/main" val="20002"/>
                    </a:ext>
                  </a:extLst>
                </a:gridCol>
              </a:tblGrid>
              <a:tr h="490374">
                <a:tc>
                  <a:txBody>
                    <a:bodyPr/>
                    <a:lstStyle/>
                    <a:p>
                      <a:pPr>
                        <a:lnSpc>
                          <a:spcPct val="115000"/>
                        </a:lnSpc>
                      </a:pPr>
                      <a:endParaRPr lang="ru-RU" sz="1600" dirty="0">
                        <a:solidFill>
                          <a:schemeClr val="bg1"/>
                        </a:solidFill>
                        <a:latin typeface="Calibri"/>
                      </a:endParaRP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F0000"/>
                    </a:solidFill>
                  </a:tcPr>
                </a:tc>
                <a:tc>
                  <a:txBody>
                    <a:bodyPr/>
                    <a:lstStyle/>
                    <a:p>
                      <a:pPr>
                        <a:lnSpc>
                          <a:spcPct val="115000"/>
                        </a:lnSpc>
                        <a:spcAft>
                          <a:spcPts val="1000"/>
                        </a:spcAft>
                      </a:pPr>
                      <a:r>
                        <a:rPr lang="ru-RU" sz="1600" b="1" dirty="0">
                          <a:solidFill>
                            <a:schemeClr val="bg1"/>
                          </a:solidFill>
                          <a:latin typeface="Calibri"/>
                          <a:ea typeface="Calibri"/>
                          <a:cs typeface="Times New Roman"/>
                        </a:rPr>
                        <a:t>Совмещение </a:t>
                      </a:r>
                      <a:endParaRPr lang="ru-RU" sz="1600" dirty="0">
                        <a:solidFill>
                          <a:schemeClr val="bg1"/>
                        </a:solidFill>
                        <a:latin typeface="Calibri"/>
                        <a:ea typeface="Calibri"/>
                        <a:cs typeface="Times New Roman"/>
                      </a:endParaRP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F0000"/>
                    </a:solidFill>
                  </a:tcPr>
                </a:tc>
                <a:tc>
                  <a:txBody>
                    <a:bodyPr/>
                    <a:lstStyle/>
                    <a:p>
                      <a:pPr>
                        <a:lnSpc>
                          <a:spcPct val="115000"/>
                        </a:lnSpc>
                        <a:spcAft>
                          <a:spcPts val="1000"/>
                        </a:spcAft>
                      </a:pPr>
                      <a:r>
                        <a:rPr lang="ru-RU" sz="1600" b="1" dirty="0">
                          <a:solidFill>
                            <a:schemeClr val="bg1"/>
                          </a:solidFill>
                          <a:latin typeface="Calibri"/>
                          <a:ea typeface="Calibri"/>
                          <a:cs typeface="Times New Roman"/>
                        </a:rPr>
                        <a:t>Совместительство </a:t>
                      </a:r>
                      <a:endParaRPr lang="ru-RU" sz="1600" dirty="0">
                        <a:solidFill>
                          <a:schemeClr val="bg1"/>
                        </a:solidFill>
                        <a:latin typeface="Calibri"/>
                        <a:ea typeface="Calibri"/>
                        <a:cs typeface="Times New Roman"/>
                      </a:endParaRP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F0000"/>
                    </a:solidFill>
                  </a:tcPr>
                </a:tc>
                <a:extLst>
                  <a:ext uri="{0D108BD9-81ED-4DB2-BD59-A6C34878D82A}">
                    <a16:rowId xmlns="" xmlns:a16="http://schemas.microsoft.com/office/drawing/2014/main" val="10000"/>
                  </a:ext>
                </a:extLst>
              </a:tr>
              <a:tr h="656914">
                <a:tc>
                  <a:txBody>
                    <a:bodyPr/>
                    <a:lstStyle/>
                    <a:p>
                      <a:pPr>
                        <a:lnSpc>
                          <a:spcPct val="115000"/>
                        </a:lnSpc>
                        <a:spcAft>
                          <a:spcPts val="1000"/>
                        </a:spcAft>
                      </a:pPr>
                      <a:r>
                        <a:rPr lang="ru-RU" sz="900">
                          <a:latin typeface="Calibri"/>
                          <a:ea typeface="Calibri"/>
                          <a:cs typeface="Times New Roman"/>
                        </a:rPr>
                        <a:t>График работы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CBCB"/>
                    </a:solidFill>
                  </a:tcPr>
                </a:tc>
                <a:tc>
                  <a:txBody>
                    <a:bodyPr/>
                    <a:lstStyle/>
                    <a:p>
                      <a:pPr>
                        <a:lnSpc>
                          <a:spcPct val="115000"/>
                        </a:lnSpc>
                        <a:spcAft>
                          <a:spcPts val="1000"/>
                        </a:spcAft>
                      </a:pPr>
                      <a:r>
                        <a:rPr lang="ru-RU" sz="900">
                          <a:latin typeface="Calibri"/>
                          <a:ea typeface="Calibri"/>
                          <a:cs typeface="Times New Roman"/>
                        </a:rPr>
                        <a:t>В пределах рабочего дня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CBCB"/>
                    </a:solidFill>
                  </a:tcPr>
                </a:tc>
                <a:tc>
                  <a:txBody>
                    <a:bodyPr/>
                    <a:lstStyle/>
                    <a:p>
                      <a:pPr>
                        <a:lnSpc>
                          <a:spcPct val="115000"/>
                        </a:lnSpc>
                        <a:spcAft>
                          <a:spcPts val="1000"/>
                        </a:spcAft>
                      </a:pPr>
                      <a:r>
                        <a:rPr lang="ru-RU" sz="900">
                          <a:latin typeface="Calibri"/>
                          <a:ea typeface="Calibri"/>
                          <a:cs typeface="Times New Roman"/>
                        </a:rPr>
                        <a:t>Сверх продолжительности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CBCB"/>
                    </a:solidFill>
                  </a:tcPr>
                </a:tc>
                <a:extLst>
                  <a:ext uri="{0D108BD9-81ED-4DB2-BD59-A6C34878D82A}">
                    <a16:rowId xmlns="" xmlns:a16="http://schemas.microsoft.com/office/drawing/2014/main" val="10001"/>
                  </a:ext>
                </a:extLst>
              </a:tr>
              <a:tr h="924914">
                <a:tc>
                  <a:txBody>
                    <a:bodyPr/>
                    <a:lstStyle/>
                    <a:p>
                      <a:pPr>
                        <a:lnSpc>
                          <a:spcPct val="115000"/>
                        </a:lnSpc>
                        <a:spcAft>
                          <a:spcPts val="1000"/>
                        </a:spcAft>
                      </a:pPr>
                      <a:r>
                        <a:rPr lang="ru-RU" sz="900">
                          <a:latin typeface="Calibri"/>
                          <a:ea typeface="Calibri"/>
                          <a:cs typeface="Times New Roman"/>
                        </a:rPr>
                        <a:t>Ограничения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7E7"/>
                    </a:solidFill>
                  </a:tcPr>
                </a:tc>
                <a:tc>
                  <a:txBody>
                    <a:bodyPr/>
                    <a:lstStyle/>
                    <a:p>
                      <a:pPr>
                        <a:lnSpc>
                          <a:spcPct val="115000"/>
                        </a:lnSpc>
                        <a:spcAft>
                          <a:spcPts val="1000"/>
                        </a:spcAft>
                      </a:pPr>
                      <a:r>
                        <a:rPr lang="ru-RU" sz="900">
                          <a:latin typeface="Calibri"/>
                          <a:ea typeface="Calibri"/>
                          <a:cs typeface="Times New Roman"/>
                        </a:rPr>
                        <a:t>нет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7E7"/>
                    </a:solidFill>
                  </a:tcPr>
                </a:tc>
                <a:tc>
                  <a:txBody>
                    <a:bodyPr/>
                    <a:lstStyle/>
                    <a:p>
                      <a:pPr>
                        <a:lnSpc>
                          <a:spcPct val="115000"/>
                        </a:lnSpc>
                        <a:spcAft>
                          <a:spcPts val="1000"/>
                        </a:spcAft>
                      </a:pPr>
                      <a:r>
                        <a:rPr lang="ru-RU" sz="900">
                          <a:latin typeface="Calibri"/>
                          <a:ea typeface="Calibri"/>
                          <a:cs typeface="Times New Roman"/>
                        </a:rPr>
                        <a:t>Не более 4-х часов в день, 20 часов в неделю , Постановление №41 от 30.06.2003 (для медицинских, педагогических работников и т.д.)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7E7"/>
                    </a:solidFill>
                  </a:tcPr>
                </a:tc>
                <a:extLst>
                  <a:ext uri="{0D108BD9-81ED-4DB2-BD59-A6C34878D82A}">
                    <a16:rowId xmlns="" xmlns:a16="http://schemas.microsoft.com/office/drawing/2014/main" val="10002"/>
                  </a:ext>
                </a:extLst>
              </a:tr>
              <a:tr h="1192914">
                <a:tc>
                  <a:txBody>
                    <a:bodyPr/>
                    <a:lstStyle/>
                    <a:p>
                      <a:pPr>
                        <a:lnSpc>
                          <a:spcPct val="115000"/>
                        </a:lnSpc>
                        <a:spcAft>
                          <a:spcPts val="1000"/>
                        </a:spcAft>
                      </a:pPr>
                      <a:r>
                        <a:rPr lang="ru-RU" sz="900">
                          <a:latin typeface="Calibri"/>
                          <a:ea typeface="Calibri"/>
                          <a:cs typeface="Times New Roman"/>
                        </a:rPr>
                        <a:t>Заключение трудового договора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CBCB"/>
                    </a:solidFill>
                  </a:tcPr>
                </a:tc>
                <a:tc>
                  <a:txBody>
                    <a:bodyPr/>
                    <a:lstStyle/>
                    <a:p>
                      <a:pPr>
                        <a:lnSpc>
                          <a:spcPct val="115000"/>
                        </a:lnSpc>
                        <a:spcAft>
                          <a:spcPts val="1000"/>
                        </a:spcAft>
                      </a:pPr>
                      <a:r>
                        <a:rPr lang="ru-RU" sz="900" dirty="0">
                          <a:latin typeface="Calibri"/>
                          <a:ea typeface="Calibri"/>
                          <a:cs typeface="Times New Roman"/>
                        </a:rPr>
                        <a:t>Не требуется, достаточно дополнительное соглашение </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CBCB"/>
                    </a:solidFill>
                  </a:tcPr>
                </a:tc>
                <a:tc>
                  <a:txBody>
                    <a:bodyPr/>
                    <a:lstStyle/>
                    <a:p>
                      <a:pPr>
                        <a:lnSpc>
                          <a:spcPct val="115000"/>
                        </a:lnSpc>
                        <a:spcAft>
                          <a:spcPts val="1000"/>
                        </a:spcAft>
                      </a:pPr>
                      <a:r>
                        <a:rPr lang="ru-RU" sz="900" dirty="0">
                          <a:latin typeface="Calibri"/>
                          <a:ea typeface="Calibri"/>
                          <a:cs typeface="Times New Roman"/>
                        </a:rPr>
                        <a:t>Заключение трудового договора обязательно</a:t>
                      </a:r>
                    </a:p>
                  </a:txBody>
                  <a:tcPr marL="71165" marR="71165" marT="35583" marB="355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CBCB"/>
                    </a:solid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1479550"/>
            <a:ext cx="9255126"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59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Порядок составления смет</a:t>
            </a:r>
            <a:endParaRPr lang="ru-RU" dirty="0"/>
          </a:p>
        </p:txBody>
      </p:sp>
      <p:sp>
        <p:nvSpPr>
          <p:cNvPr id="9" name="Текст 8"/>
          <p:cNvSpPr>
            <a:spLocks noGrp="1"/>
          </p:cNvSpPr>
          <p:nvPr>
            <p:ph type="body" idx="1"/>
          </p:nvPr>
        </p:nvSpPr>
        <p:spPr/>
        <p:txBody>
          <a:bodyPr/>
          <a:lstStyle/>
          <a:p>
            <a:endParaRPr lang="ru-RU"/>
          </a:p>
        </p:txBody>
      </p:sp>
      <p:sp>
        <p:nvSpPr>
          <p:cNvPr id="10" name="Объект 9"/>
          <p:cNvSpPr>
            <a:spLocks noGrp="1"/>
          </p:cNvSpPr>
          <p:nvPr>
            <p:ph sz="quarter" idx="2"/>
          </p:nvPr>
        </p:nvSpPr>
        <p:spPr/>
        <p:txBody>
          <a:bodyPr/>
          <a:lstStyle/>
          <a:p>
            <a:endParaRPr lang="ru-RU" dirty="0"/>
          </a:p>
        </p:txBody>
      </p:sp>
      <p:sp>
        <p:nvSpPr>
          <p:cNvPr id="11" name="Текст 10"/>
          <p:cNvSpPr>
            <a:spLocks noGrp="1"/>
          </p:cNvSpPr>
          <p:nvPr>
            <p:ph type="body" sz="half" idx="3"/>
          </p:nvPr>
        </p:nvSpPr>
        <p:spPr>
          <a:xfrm>
            <a:off x="4572199" y="2015128"/>
            <a:ext cx="3816225" cy="45719"/>
          </a:xfrm>
        </p:spPr>
        <p:txBody>
          <a:bodyPr>
            <a:normAutofit fontScale="25000" lnSpcReduction="20000"/>
          </a:bodyPr>
          <a:lstStyle/>
          <a:p>
            <a:endParaRPr lang="ru-RU" dirty="0"/>
          </a:p>
        </p:txBody>
      </p:sp>
      <p:sp>
        <p:nvSpPr>
          <p:cNvPr id="12" name="Объект 11"/>
          <p:cNvSpPr>
            <a:spLocks noGrp="1"/>
          </p:cNvSpPr>
          <p:nvPr>
            <p:ph sz="quarter" idx="4"/>
          </p:nvPr>
        </p:nvSpPr>
        <p:spPr>
          <a:xfrm>
            <a:off x="4572199" y="2060848"/>
            <a:ext cx="3895018" cy="4065315"/>
          </a:xfrm>
        </p:spPr>
        <p:txBody>
          <a:bodyPr>
            <a:normAutofit/>
          </a:bodyPr>
          <a:lstStyle/>
          <a:p>
            <a:pPr algn="just"/>
            <a:r>
              <a:rPr lang="ru-RU" dirty="0">
                <a:latin typeface="Calibri"/>
              </a:rPr>
              <a:t>&lt;*&gt; Код аналитического показателя указывается в случае, если порядком составления, утверждения и ведения бюджетных смет, утвержденным главным распорядителем бюджетных средств, указанный код предусмотрен для дополнительной детализации расходов бюджета.</a:t>
            </a:r>
          </a:p>
          <a:p>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4104655" cy="427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85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fontAlgn="base"/>
            <a:r>
              <a:rPr lang="ru-RU" b="1" dirty="0">
                <a:solidFill>
                  <a:srgbClr val="000000"/>
                </a:solidFill>
                <a:latin typeface="PT Serif"/>
              </a:rPr>
              <a:t>Новые формы отчетности по персонифицированному </a:t>
            </a:r>
            <a:r>
              <a:rPr lang="ru-RU" b="1" dirty="0" smtClean="0">
                <a:solidFill>
                  <a:srgbClr val="000000"/>
                </a:solidFill>
                <a:latin typeface="PT Serif"/>
              </a:rPr>
              <a:t>учету</a:t>
            </a:r>
            <a:endParaRPr lang="ru-RU" dirty="0"/>
          </a:p>
        </p:txBody>
      </p:sp>
      <p:sp>
        <p:nvSpPr>
          <p:cNvPr id="3" name="Текст 2"/>
          <p:cNvSpPr>
            <a:spLocks noGrp="1"/>
          </p:cNvSpPr>
          <p:nvPr>
            <p:ph type="body" idx="1"/>
          </p:nvPr>
        </p:nvSpPr>
        <p:spPr/>
        <p:txBody>
          <a:bodyPr/>
          <a:lstStyle/>
          <a:p>
            <a:endParaRPr lang="ru-RU"/>
          </a:p>
        </p:txBody>
      </p:sp>
      <p:sp>
        <p:nvSpPr>
          <p:cNvPr id="4" name="Объект 3"/>
          <p:cNvSpPr>
            <a:spLocks noGrp="1"/>
          </p:cNvSpPr>
          <p:nvPr>
            <p:ph sz="half" idx="2"/>
          </p:nvPr>
        </p:nvSpPr>
        <p:spPr>
          <a:xfrm>
            <a:off x="683568" y="2708920"/>
            <a:ext cx="3813819" cy="3417243"/>
          </a:xfrm>
        </p:spPr>
        <p:txBody>
          <a:bodyPr/>
          <a:lstStyle/>
          <a:p>
            <a:endParaRPr lang="ru-RU" dirty="0"/>
          </a:p>
        </p:txBody>
      </p:sp>
      <p:sp>
        <p:nvSpPr>
          <p:cNvPr id="5" name="Текст 4"/>
          <p:cNvSpPr>
            <a:spLocks noGrp="1"/>
          </p:cNvSpPr>
          <p:nvPr>
            <p:ph type="body" sz="quarter" idx="3"/>
          </p:nvPr>
        </p:nvSpPr>
        <p:spPr>
          <a:xfrm>
            <a:off x="4788024" y="2678112"/>
            <a:ext cx="3682367" cy="3343175"/>
          </a:xfrm>
        </p:spPr>
        <p:txBody>
          <a:bodyPr>
            <a:normAutofit fontScale="85000" lnSpcReduction="10000"/>
          </a:bodyPr>
          <a:lstStyle/>
          <a:p>
            <a:r>
              <a:rPr lang="ru-RU" dirty="0">
                <a:solidFill>
                  <a:srgbClr val="000000"/>
                </a:solidFill>
                <a:latin typeface="PT Sans"/>
              </a:rPr>
              <a:t>Форму </a:t>
            </a:r>
            <a:r>
              <a:rPr lang="ru-RU" dirty="0">
                <a:solidFill>
                  <a:srgbClr val="413A61"/>
                </a:solidFill>
                <a:latin typeface="PT Sans"/>
                <a:hlinkClick r:id="rId2"/>
              </a:rPr>
              <a:t>СЗВ-СТАЖ</a:t>
            </a:r>
            <a:r>
              <a:rPr lang="ru-RU" dirty="0">
                <a:solidFill>
                  <a:srgbClr val="000000"/>
                </a:solidFill>
                <a:latin typeface="PT Sans"/>
              </a:rPr>
              <a:t>, а вместе с ней и форму </a:t>
            </a:r>
            <a:r>
              <a:rPr lang="ru-RU" dirty="0">
                <a:solidFill>
                  <a:srgbClr val="413A61"/>
                </a:solidFill>
                <a:latin typeface="PT Sans"/>
                <a:hlinkClick r:id="rId3"/>
              </a:rPr>
              <a:t>ОДВ-1</a:t>
            </a:r>
            <a:r>
              <a:rPr lang="ru-RU" dirty="0">
                <a:solidFill>
                  <a:srgbClr val="000000"/>
                </a:solidFill>
                <a:latin typeface="PT Sans"/>
              </a:rPr>
              <a:t> </a:t>
            </a:r>
            <a:r>
              <a:rPr lang="ru-RU" dirty="0" err="1">
                <a:solidFill>
                  <a:srgbClr val="000000"/>
                </a:solidFill>
                <a:latin typeface="PT Sans"/>
              </a:rPr>
              <a:t>юрлица</a:t>
            </a:r>
            <a:r>
              <a:rPr lang="ru-RU" dirty="0">
                <a:solidFill>
                  <a:srgbClr val="000000"/>
                </a:solidFill>
                <a:latin typeface="PT Sans"/>
              </a:rPr>
              <a:t> впервые должны будут подать в территориальный орган ПФР в 2018 году, отчитываясь за 2017 год. По общему правилу </a:t>
            </a:r>
            <a:r>
              <a:rPr lang="ru-RU" dirty="0" err="1">
                <a:solidFill>
                  <a:srgbClr val="000000"/>
                </a:solidFill>
                <a:latin typeface="PT Sans"/>
              </a:rPr>
              <a:t>сведения</a:t>
            </a:r>
            <a:r>
              <a:rPr lang="ru-RU" dirty="0" err="1">
                <a:solidFill>
                  <a:srgbClr val="413A61"/>
                </a:solidFill>
                <a:latin typeface="PT Sans"/>
                <a:hlinkClick r:id="rId4"/>
              </a:rPr>
              <a:t>необходимо</a:t>
            </a:r>
            <a:r>
              <a:rPr lang="ru-RU" dirty="0">
                <a:solidFill>
                  <a:srgbClr val="413A61"/>
                </a:solidFill>
                <a:latin typeface="PT Sans"/>
                <a:hlinkClick r:id="rId4"/>
              </a:rPr>
              <a:t> представлять</a:t>
            </a:r>
            <a:r>
              <a:rPr lang="ru-RU" dirty="0">
                <a:solidFill>
                  <a:srgbClr val="000000"/>
                </a:solidFill>
                <a:latin typeface="PT Sans"/>
              </a:rPr>
              <a:t> ежегодно не позднее 1 марта года, следующего за отчетным.</a:t>
            </a:r>
            <a:endParaRPr lang="ru-RU" dirty="0"/>
          </a:p>
        </p:txBody>
      </p:sp>
      <p:sp>
        <p:nvSpPr>
          <p:cNvPr id="6" name="Объект 5"/>
          <p:cNvSpPr>
            <a:spLocks noGrp="1"/>
          </p:cNvSpPr>
          <p:nvPr>
            <p:ph sz="quarter" idx="4"/>
          </p:nvPr>
        </p:nvSpPr>
        <p:spPr/>
        <p:txBody>
          <a:bodyPr/>
          <a:lstStyle/>
          <a:p>
            <a:endParaRPr lang="ru-RU"/>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2745515"/>
            <a:ext cx="4608512" cy="307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1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t>ПРАВЛЕНИЕ ПЕНСИОННОГО ФОНДА РОССИЙСКОЙ ФЕДЕРАЦИИ ПОСТАНОВЛЕНИЕ от 11 января 2017 г. N 3п ОБ УТВЕРЖДЕНИИ ФОРМЫ "СВЕДЕНИЯ О СТРАХОВОМ СТАЖЕ ЗАСТРАХОВАННЫХ ЛИЦ (СЗВ-СТАЖ)", </a:t>
            </a:r>
          </a:p>
        </p:txBody>
      </p:sp>
      <p:sp>
        <p:nvSpPr>
          <p:cNvPr id="3" name="Текст 2"/>
          <p:cNvSpPr>
            <a:spLocks noGrp="1"/>
          </p:cNvSpPr>
          <p:nvPr>
            <p:ph type="body" idx="1"/>
          </p:nvPr>
        </p:nvSpPr>
        <p:spPr/>
        <p:txBody>
          <a:bodyPr/>
          <a:lstStyle/>
          <a:p>
            <a:endParaRPr lang="ru-RU"/>
          </a:p>
        </p:txBody>
      </p:sp>
      <p:sp>
        <p:nvSpPr>
          <p:cNvPr id="4" name="Объект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lstStyle/>
          <a:p>
            <a:endParaRPr lang="ru-RU"/>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16" y="2360713"/>
            <a:ext cx="907228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605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Проезд по платной дороге</a:t>
            </a:r>
            <a:endParaRPr lang="ru-RU" dirty="0"/>
          </a:p>
        </p:txBody>
      </p:sp>
      <p:sp>
        <p:nvSpPr>
          <p:cNvPr id="3" name="Текст 2"/>
          <p:cNvSpPr>
            <a:spLocks noGrp="1"/>
          </p:cNvSpPr>
          <p:nvPr>
            <p:ph type="body"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sp>
        <p:nvSpPr>
          <p:cNvPr id="5" name="Текст 4"/>
          <p:cNvSpPr>
            <a:spLocks noGrp="1"/>
          </p:cNvSpPr>
          <p:nvPr>
            <p:ph type="body" sz="quarter" idx="3"/>
          </p:nvPr>
        </p:nvSpPr>
        <p:spPr>
          <a:xfrm>
            <a:off x="5130949" y="1844824"/>
            <a:ext cx="3339443" cy="792088"/>
          </a:xfrm>
        </p:spPr>
        <p:txBody>
          <a:bodyPr>
            <a:normAutofit/>
          </a:bodyPr>
          <a:lstStyle/>
          <a:p>
            <a:endParaRPr lang="ru-RU" dirty="0"/>
          </a:p>
        </p:txBody>
      </p:sp>
      <p:sp>
        <p:nvSpPr>
          <p:cNvPr id="6" name="Объект 5"/>
          <p:cNvSpPr>
            <a:spLocks noGrp="1"/>
          </p:cNvSpPr>
          <p:nvPr>
            <p:ph sz="quarter" idx="4"/>
          </p:nvPr>
        </p:nvSpPr>
        <p:spPr>
          <a:xfrm>
            <a:off x="5220072" y="1772816"/>
            <a:ext cx="3600400" cy="4663405"/>
          </a:xfrm>
        </p:spPr>
        <p:txBody>
          <a:bodyPr>
            <a:normAutofit fontScale="32500" lnSpcReduction="20000"/>
          </a:bodyPr>
          <a:lstStyle/>
          <a:p>
            <a:r>
              <a:rPr lang="ru-RU" sz="4900" b="1" dirty="0"/>
              <a:t>Организации могут обосновать целесообразность расходов на использование платной автодороги приказом руководителя организации </a:t>
            </a:r>
            <a:r>
              <a:rPr lang="ru-RU" sz="4900" b="1" dirty="0" smtClean="0"/>
              <a:t>либо служебной запиской от водителя об </a:t>
            </a:r>
            <a:r>
              <a:rPr lang="ru-RU" sz="4900" b="1" dirty="0"/>
              <a:t>использовании платных автодорог (либо их участков), в котором должны быть указаны причины выбора такой дороги для маршрута следования транспортного средства (например, экономия эксплуатационных расходов за счет снижения расхода горюче-смазочных материалов, износа шин, расходов на ремонт и расходов по другим статьям эксплуатационных затрат, времени доставки грузов и пассажиров, снижение ущерба от дорожно-транспортных происшествий</a:t>
            </a:r>
            <a:r>
              <a:rPr lang="ru-RU" sz="4900" dirty="0"/>
              <a:t>).</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61939"/>
            <a:ext cx="4591397" cy="459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190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p:txBody>
          <a:bodyPr/>
          <a:lstStyle/>
          <a:p>
            <a:r>
              <a:rPr lang="ru-RU" b="1" dirty="0"/>
              <a:t>Центр продаж и обслуживания в </a:t>
            </a:r>
            <a:r>
              <a:rPr lang="ru-RU" b="1" dirty="0" err="1"/>
              <a:t>г.Калуга</a:t>
            </a:r>
            <a:endParaRPr lang="ru-RU" dirty="0"/>
          </a:p>
          <a:p>
            <a:r>
              <a:rPr lang="ru-RU" dirty="0"/>
              <a:t>Находится Бизнес-центре "М-11" по адресу город Калуга, ул. Мичурина, д.11, офис 308 (3й этаж).</a:t>
            </a:r>
            <a:br>
              <a:rPr lang="ru-RU" dirty="0"/>
            </a:br>
            <a:r>
              <a:rPr lang="ru-RU" dirty="0"/>
              <a:t>Режим работы: с понедельника по пятницу - с 9:00 до 21:00, суббота - с 9:00 до 18:00.</a:t>
            </a:r>
            <a:br>
              <a:rPr lang="ru-RU" dirty="0"/>
            </a:br>
            <a:r>
              <a:rPr lang="ru-RU" dirty="0"/>
              <a:t>Контактные телефоны: +7 (4842) 92-22-86, +7 (4842) 92-22-87</a:t>
            </a:r>
          </a:p>
          <a:p>
            <a:endParaRPr lang="ru-RU" dirty="0"/>
          </a:p>
        </p:txBody>
      </p:sp>
      <p:sp>
        <p:nvSpPr>
          <p:cNvPr id="7" name="Заголовок 6"/>
          <p:cNvSpPr>
            <a:spLocks noGrp="1"/>
          </p:cNvSpPr>
          <p:nvPr>
            <p:ph type="title"/>
          </p:nvPr>
        </p:nvSpPr>
        <p:spPr/>
        <p:txBody>
          <a:bodyPr>
            <a:normAutofit fontScale="90000"/>
          </a:bodyPr>
          <a:lstStyle/>
          <a:p>
            <a:r>
              <a:rPr lang="ru-RU" dirty="0" smtClean="0"/>
              <a:t>Проезд по платной дороге (</a:t>
            </a:r>
            <a:r>
              <a:rPr lang="ru-RU" dirty="0" err="1" smtClean="0"/>
              <a:t>Росавтодор</a:t>
            </a:r>
            <a:r>
              <a:rPr lang="ru-RU" dirty="0" smtClean="0"/>
              <a:t>)</a:t>
            </a:r>
            <a:endParaRPr lang="ru-RU" dirty="0"/>
          </a:p>
        </p:txBody>
      </p:sp>
    </p:spTree>
    <p:extLst>
      <p:ext uri="{BB962C8B-B14F-4D97-AF65-F5344CB8AC3E}">
        <p14:creationId xmlns:p14="http://schemas.microsoft.com/office/powerpoint/2010/main" val="2674044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0808"/>
            <a:ext cx="8424935" cy="4752528"/>
          </a:xfrm>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771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marL="274320" lvl="0" indent="342900">
              <a:spcBef>
                <a:spcPct val="20000"/>
              </a:spcBef>
            </a:pPr>
            <a:r>
              <a:rPr lang="ru-RU" sz="1800" b="1" dirty="0">
                <a:solidFill>
                  <a:schemeClr val="bg1"/>
                </a:solidFill>
                <a:latin typeface="Calibri"/>
                <a:ea typeface="Times New Roman"/>
                <a:cs typeface="Calibri"/>
              </a:rPr>
              <a:t>Об отражении в бухгалтерском (бюджетном) учете ГСМ, приобретенных учреждением в рамках закупки, а также работником, находящимся в служебной командировке, в рамках иных расходов на проезд до места командирования и обратно на служебном автотранспорте</a:t>
            </a:r>
            <a:r>
              <a:rPr lang="ru-RU" sz="1800" dirty="0">
                <a:solidFill>
                  <a:schemeClr val="bg1"/>
                </a:solidFill>
                <a:latin typeface="Calibri"/>
                <a:ea typeface="Times New Roman"/>
                <a:cs typeface="Calibri"/>
              </a:rPr>
              <a:t>.</a:t>
            </a:r>
            <a:br>
              <a:rPr lang="ru-RU" sz="1800" dirty="0">
                <a:solidFill>
                  <a:schemeClr val="bg1"/>
                </a:solidFill>
                <a:latin typeface="Calibri"/>
                <a:ea typeface="Times New Roman"/>
                <a:cs typeface="Calibri"/>
              </a:rPr>
            </a:br>
            <a:endParaRPr lang="ru-RU" sz="1800" dirty="0">
              <a:solidFill>
                <a:schemeClr val="bg1"/>
              </a:solidFill>
            </a:endParaRPr>
          </a:p>
        </p:txBody>
      </p:sp>
      <p:sp>
        <p:nvSpPr>
          <p:cNvPr id="5" name="Объект 4"/>
          <p:cNvSpPr>
            <a:spLocks noGrp="1"/>
          </p:cNvSpPr>
          <p:nvPr>
            <p:ph sz="quarter" idx="13"/>
          </p:nvPr>
        </p:nvSpPr>
        <p:spPr>
          <a:xfrm>
            <a:off x="755576" y="2060848"/>
            <a:ext cx="3822192" cy="3447288"/>
          </a:xfrm>
        </p:spPr>
        <p:txBody>
          <a:bodyPr/>
          <a:lstStyle/>
          <a:p>
            <a:endParaRPr lang="ru-RU" dirty="0"/>
          </a:p>
        </p:txBody>
      </p:sp>
      <p:sp>
        <p:nvSpPr>
          <p:cNvPr id="6" name="Объект 5"/>
          <p:cNvSpPr>
            <a:spLocks noGrp="1"/>
          </p:cNvSpPr>
          <p:nvPr>
            <p:ph sz="quarter" idx="14"/>
          </p:nvPr>
        </p:nvSpPr>
        <p:spPr>
          <a:xfrm>
            <a:off x="4572000" y="2276872"/>
            <a:ext cx="3822192" cy="3447288"/>
          </a:xfrm>
        </p:spPr>
        <p:txBody>
          <a:bodyPr>
            <a:normAutofit/>
          </a:bodyPr>
          <a:lstStyle/>
          <a:p>
            <a:pPr algn="ctr">
              <a:spcAft>
                <a:spcPts val="0"/>
              </a:spcAft>
            </a:pPr>
            <a:r>
              <a:rPr lang="ru-RU" b="1" dirty="0" smtClean="0">
                <a:latin typeface="Calibri"/>
                <a:ea typeface="Times New Roman"/>
                <a:cs typeface="Calibri"/>
              </a:rPr>
              <a:t>МИНИСТЕРСТВО </a:t>
            </a:r>
            <a:r>
              <a:rPr lang="ru-RU" b="1" dirty="0">
                <a:latin typeface="Calibri"/>
                <a:ea typeface="Times New Roman"/>
                <a:cs typeface="Calibri"/>
              </a:rPr>
              <a:t>ФИНАНСОВ РОССИЙСКОЙ ФЕДЕРАЦИИ</a:t>
            </a:r>
          </a:p>
          <a:p>
            <a:pPr algn="ctr">
              <a:spcAft>
                <a:spcPts val="0"/>
              </a:spcAft>
            </a:pPr>
            <a:r>
              <a:rPr lang="ru-RU" b="1" dirty="0">
                <a:latin typeface="Calibri"/>
                <a:ea typeface="Times New Roman"/>
                <a:cs typeface="Calibri"/>
              </a:rPr>
              <a:t> </a:t>
            </a:r>
          </a:p>
          <a:p>
            <a:pPr algn="ctr">
              <a:spcAft>
                <a:spcPts val="0"/>
              </a:spcAft>
            </a:pPr>
            <a:r>
              <a:rPr lang="ru-RU" b="1" dirty="0">
                <a:latin typeface="Calibri"/>
                <a:ea typeface="Times New Roman"/>
                <a:cs typeface="Calibri"/>
              </a:rPr>
              <a:t>ПИСЬМО</a:t>
            </a:r>
          </a:p>
          <a:p>
            <a:pPr algn="ctr">
              <a:spcAft>
                <a:spcPts val="0"/>
              </a:spcAft>
            </a:pPr>
            <a:r>
              <a:rPr lang="ru-RU" b="1" dirty="0">
                <a:latin typeface="Calibri"/>
                <a:ea typeface="Times New Roman"/>
                <a:cs typeface="Calibri"/>
              </a:rPr>
              <a:t>от 15 июля 2016 г. N 02-05-10/41796</a:t>
            </a:r>
          </a:p>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4176464" cy="416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237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338328"/>
            <a:ext cx="8291264" cy="1722520"/>
          </a:xfrm>
        </p:spPr>
        <p:txBody>
          <a:bodyPr>
            <a:noAutofit/>
          </a:bodyPr>
          <a:lstStyle/>
          <a:p>
            <a:r>
              <a:rPr lang="ru-RU" sz="1600" b="1" dirty="0" smtClean="0">
                <a:solidFill>
                  <a:schemeClr val="tx1"/>
                </a:solidFill>
                <a:latin typeface="Calibri"/>
              </a:rPr>
              <a:t>В </a:t>
            </a:r>
            <a:r>
              <a:rPr lang="ru-RU" sz="1600" b="1" dirty="0">
                <a:solidFill>
                  <a:schemeClr val="tx1"/>
                </a:solidFill>
                <a:latin typeface="Calibri"/>
              </a:rPr>
              <a:t>случае приобретения горюче-смазочных материалов (далее - ГСМ) в соответствии с закупкой, осуществляемой учреждением (уполномоченным на то работником учреждения) как юридическим лицом (вид расходов </a:t>
            </a:r>
            <a:r>
              <a:rPr lang="ru-RU" sz="1600" b="1" dirty="0">
                <a:solidFill>
                  <a:schemeClr val="tx1"/>
                </a:solidFill>
                <a:latin typeface="Calibri"/>
                <a:hlinkClick r:id="rId2"/>
              </a:rPr>
              <a:t>244 "Прочая закупка товаров, работ и услуг для обеспечения государственных (муниципальных) нужд", увязанный в целях бюджетного учета с </a:t>
            </a:r>
            <a:r>
              <a:rPr lang="ru-RU" sz="1600" b="1" dirty="0">
                <a:solidFill>
                  <a:schemeClr val="tx1"/>
                </a:solidFill>
                <a:latin typeface="Calibri"/>
                <a:hlinkClick r:id="rId3"/>
              </a:rPr>
              <a:t>подстатьей 340 "Увеличение стоимости материальных запасов" КОСГУ), принятие ГСМ к учету отражается по следующим корреспонденциям</a:t>
            </a:r>
            <a:r>
              <a:rPr lang="ru-RU" sz="1600" b="1" dirty="0">
                <a:solidFill>
                  <a:schemeClr val="tx1"/>
                </a:solidFill>
                <a:latin typeface="Calibri"/>
              </a:rPr>
              <a:t/>
            </a:r>
            <a:br>
              <a:rPr lang="ru-RU" sz="1600" b="1" dirty="0">
                <a:solidFill>
                  <a:schemeClr val="tx1"/>
                </a:solidFill>
                <a:latin typeface="Calibri"/>
              </a:rPr>
            </a:br>
            <a:endParaRPr lang="ru-RU" sz="1600" b="1" dirty="0">
              <a:solidFill>
                <a:schemeClr val="tx1"/>
              </a:solidFill>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2100" y="2295525"/>
            <a:ext cx="60198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868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640959" cy="4209331"/>
          </a:xfrm>
        </p:spPr>
        <p:txBody>
          <a:bodyPr>
            <a:normAutofit fontScale="85000" lnSpcReduction="20000"/>
          </a:bodyPr>
          <a:lstStyle/>
          <a:p>
            <a:r>
              <a:rPr lang="ru-RU" dirty="0"/>
              <a:t>По новому </a:t>
            </a:r>
            <a:r>
              <a:rPr lang="ru-RU" dirty="0">
                <a:hlinkClick r:id="rId2"/>
              </a:rPr>
              <a:t>закону 30 дней для оплаты контракта следует отсчитывать с даты подписания заказчиком </a:t>
            </a:r>
            <a:r>
              <a:rPr lang="ru-RU" dirty="0">
                <a:hlinkClick r:id="rId3"/>
              </a:rPr>
              <a:t>документа о приемке.</a:t>
            </a:r>
          </a:p>
          <a:p>
            <a:r>
              <a:rPr lang="ru-RU" dirty="0"/>
              <a:t>При этом правительство может установить иной срок оплаты, чтобы обеспечить обороноспособность и безопасность государства.</a:t>
            </a:r>
          </a:p>
          <a:p>
            <a:r>
              <a:rPr lang="ru-RU" dirty="0"/>
              <a:t>Для контрактов, заключенных с субъектами малого предпринимательства, социально ориентированными некоммерческими организациями, срок оплаты теперь не должен превышать 15 рабочих дней с даты подписания заказчиком </a:t>
            </a:r>
            <a:r>
              <a:rPr lang="ru-RU" dirty="0">
                <a:hlinkClick r:id="rId3"/>
              </a:rPr>
              <a:t>документа о приемке.</a:t>
            </a:r>
          </a:p>
          <a:p>
            <a:r>
              <a:rPr lang="ru-RU" dirty="0" smtClean="0"/>
              <a:t>До </a:t>
            </a:r>
            <a:r>
              <a:rPr lang="ru-RU" dirty="0"/>
              <a:t>внесения описанных изменений </a:t>
            </a:r>
            <a:r>
              <a:rPr lang="ru-RU" dirty="0">
                <a:hlinkClick r:id="rId4"/>
              </a:rPr>
              <a:t>Закон N 44-ФЗ не содержал нормы, которая устанавливала бы предельный срок оплаты по всем контрактам. Был определен только срок оплаты по контрактам, заключенным с СМП и СОНКО, - не более 30 дней с даты, когда заказчик подписал документ о приемке.</a:t>
            </a:r>
          </a:p>
          <a:p>
            <a:r>
              <a:rPr lang="ru-RU" i="1" dirty="0" smtClean="0"/>
              <a:t>Документ: Федеральный </a:t>
            </a:r>
            <a:r>
              <a:rPr lang="ru-RU" i="1" dirty="0">
                <a:hlinkClick r:id="rId5"/>
              </a:rPr>
              <a:t>закон от 01.05.2017 N 83-ФЗ (вступил в силу 1 мая 2017 года)</a:t>
            </a:r>
            <a:endParaRPr lang="ru-RU" dirty="0">
              <a:hlinkClick r:id="rId5"/>
            </a:endParaRPr>
          </a:p>
          <a:p>
            <a:endParaRPr lang="ru-RU" dirty="0"/>
          </a:p>
        </p:txBody>
      </p:sp>
      <p:sp>
        <p:nvSpPr>
          <p:cNvPr id="3" name="Заголовок 2"/>
          <p:cNvSpPr>
            <a:spLocks noGrp="1"/>
          </p:cNvSpPr>
          <p:nvPr>
            <p:ph type="title"/>
          </p:nvPr>
        </p:nvSpPr>
        <p:spPr/>
        <p:txBody>
          <a:bodyPr>
            <a:noAutofit/>
          </a:bodyPr>
          <a:lstStyle/>
          <a:p>
            <a:r>
              <a:rPr lang="ru-RU" sz="2400" b="1" dirty="0"/>
              <a:t>С 1 мая у </a:t>
            </a:r>
            <a:r>
              <a:rPr lang="ru-RU" sz="2400" b="1" dirty="0" err="1"/>
              <a:t>госзаказчиков</a:t>
            </a:r>
            <a:r>
              <a:rPr lang="ru-RU" sz="2400" b="1" dirty="0"/>
              <a:t> появилась обязанность оплачивать контракты в срок, не превышающий 30 дней</a:t>
            </a:r>
            <a:r>
              <a:rPr lang="ru-RU" sz="2400" dirty="0"/>
              <a:t/>
            </a:r>
            <a:br>
              <a:rPr lang="ru-RU" sz="2400" dirty="0"/>
            </a:br>
            <a:endParaRPr lang="ru-RU" sz="2400" dirty="0"/>
          </a:p>
        </p:txBody>
      </p:sp>
    </p:spTree>
    <p:extLst>
      <p:ext uri="{BB962C8B-B14F-4D97-AF65-F5344CB8AC3E}">
        <p14:creationId xmlns:p14="http://schemas.microsoft.com/office/powerpoint/2010/main" val="75127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8328"/>
            <a:ext cx="8147248" cy="1866536"/>
          </a:xfrm>
        </p:spPr>
        <p:txBody>
          <a:bodyPr>
            <a:normAutofit fontScale="90000"/>
          </a:bodyPr>
          <a:lstStyle/>
          <a:p>
            <a:r>
              <a:rPr lang="ru-RU" sz="2200" dirty="0">
                <a:latin typeface="Calibri"/>
              </a:rPr>
              <a:t>В случае осуществления работником учреждения, находящимся в служебной командировке, расходов на приобретение ГСМ </a:t>
            </a:r>
            <a:r>
              <a:rPr lang="ru-RU" sz="2200" dirty="0" smtClean="0">
                <a:latin typeface="Calibri"/>
              </a:rPr>
              <a:t>(вид расходов 122,112 «Иные выплаты персоналу» подстатья 212 «Прочие выплаты»</a:t>
            </a:r>
            <a:r>
              <a:rPr lang="ru-RU" dirty="0">
                <a:latin typeface="Calibri"/>
              </a:rPr>
              <a:t/>
            </a:r>
            <a:br>
              <a:rPr lang="ru-RU" dirty="0">
                <a:latin typeface="Calibri"/>
              </a:rPr>
            </a:b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2381250"/>
            <a:ext cx="6019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75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solidFill>
                  <a:schemeClr val="tx1"/>
                </a:solidFill>
              </a:rPr>
              <a:t/>
            </a:r>
            <a:br>
              <a:rPr lang="ru-RU" b="1" dirty="0" smtClean="0">
                <a:solidFill>
                  <a:schemeClr val="tx1"/>
                </a:solidFill>
              </a:rPr>
            </a:br>
            <a:r>
              <a:rPr lang="ru-RU" b="1" dirty="0">
                <a:solidFill>
                  <a:schemeClr val="tx1"/>
                </a:solidFill>
              </a:rPr>
              <a:t/>
            </a:r>
            <a:br>
              <a:rPr lang="ru-RU" b="1" dirty="0">
                <a:solidFill>
                  <a:schemeClr val="tx1"/>
                </a:solidFill>
              </a:rPr>
            </a:br>
            <a:r>
              <a:rPr lang="ru-RU" sz="2700" b="1" dirty="0" smtClean="0">
                <a:solidFill>
                  <a:schemeClr val="tx1"/>
                </a:solidFill>
              </a:rPr>
              <a:t>С </a:t>
            </a:r>
            <a:r>
              <a:rPr lang="ru-RU" sz="2700" b="1" dirty="0">
                <a:solidFill>
                  <a:schemeClr val="tx1"/>
                </a:solidFill>
              </a:rPr>
              <a:t>1 июля 2017 года </a:t>
            </a:r>
            <a:r>
              <a:rPr lang="ru-RU" sz="2700" b="1" dirty="0" smtClean="0">
                <a:solidFill>
                  <a:schemeClr val="tx1"/>
                </a:solidFill>
              </a:rPr>
              <a:t>листок </a:t>
            </a:r>
            <a:r>
              <a:rPr lang="ru-RU" sz="2700" b="1" dirty="0">
                <a:solidFill>
                  <a:schemeClr val="tx1"/>
                </a:solidFill>
              </a:rPr>
              <a:t>нетрудоспособности может быть выдан в форме электронного документа</a:t>
            </a:r>
            <a:r>
              <a:rPr lang="ru-RU" dirty="0">
                <a:solidFill>
                  <a:schemeClr val="tx1"/>
                </a:solidFill>
              </a:rPr>
              <a:t/>
            </a:r>
            <a:br>
              <a:rPr lang="ru-RU" dirty="0">
                <a:solidFill>
                  <a:schemeClr val="tx1"/>
                </a:solidFill>
              </a:rPr>
            </a:br>
            <a:endParaRPr lang="ru-RU" dirty="0">
              <a:solidFill>
                <a:schemeClr val="tx1"/>
              </a:solidFill>
            </a:endParaRPr>
          </a:p>
        </p:txBody>
      </p:sp>
      <p:sp>
        <p:nvSpPr>
          <p:cNvPr id="2" name="Объект 1"/>
          <p:cNvSpPr>
            <a:spLocks noGrp="1"/>
          </p:cNvSpPr>
          <p:nvPr>
            <p:ph sz="quarter" idx="13"/>
          </p:nvPr>
        </p:nvSpPr>
        <p:spPr>
          <a:xfrm>
            <a:off x="611560" y="2628900"/>
            <a:ext cx="3822192" cy="3680420"/>
          </a:xfrm>
        </p:spPr>
        <p:txBody>
          <a:bodyPr>
            <a:normAutofit fontScale="85000" lnSpcReduction="20000"/>
          </a:bodyPr>
          <a:lstStyle/>
          <a:p>
            <a:r>
              <a:rPr lang="ru-RU" dirty="0"/>
              <a:t>Федеральный закон от 01.05.2017 N 86-ФЗ</a:t>
            </a:r>
          </a:p>
          <a:p>
            <a:r>
              <a:rPr lang="ru-RU" dirty="0"/>
              <a:t>"О внесении изменений в статью 13 Федерального закона "Об обязательном социальном страховании на случай временной нетрудоспособности и в связи с материнством" и статьи 59 и 78 Федерального закона "Об основах охраны здоровья граждан в Российской Федерации"</a:t>
            </a:r>
          </a:p>
          <a:p>
            <a:endParaRPr lang="ru-RU" dirty="0"/>
          </a:p>
        </p:txBody>
      </p:sp>
      <p:sp>
        <p:nvSpPr>
          <p:cNvPr id="4" name="Объект 3"/>
          <p:cNvSpPr>
            <a:spLocks noGrp="1"/>
          </p:cNvSpPr>
          <p:nvPr>
            <p:ph sz="quarter" idx="14"/>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755" y="2780928"/>
            <a:ext cx="411474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221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Для чего вводится электронный листок нетрудоспособности</a:t>
            </a:r>
            <a:endParaRPr lang="ru-RU" dirty="0"/>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normAutofit fontScale="62500" lnSpcReduction="20000"/>
          </a:bodyPr>
          <a:lstStyle/>
          <a:p>
            <a:r>
              <a:rPr lang="ru-RU" dirty="0" smtClean="0">
                <a:solidFill>
                  <a:srgbClr val="000000"/>
                </a:solidFill>
                <a:ea typeface="Times New Roman"/>
              </a:rPr>
              <a:t>ПЛЮСЫ + Электронный </a:t>
            </a:r>
            <a:r>
              <a:rPr lang="ru-RU" dirty="0">
                <a:solidFill>
                  <a:srgbClr val="000000"/>
                </a:solidFill>
                <a:ea typeface="Times New Roman"/>
              </a:rPr>
              <a:t>больничный </a:t>
            </a:r>
            <a:r>
              <a:rPr lang="ru-RU" dirty="0" smtClean="0">
                <a:solidFill>
                  <a:srgbClr val="000000"/>
                </a:solidFill>
                <a:ea typeface="Times New Roman"/>
              </a:rPr>
              <a:t> </a:t>
            </a:r>
            <a:r>
              <a:rPr lang="ru-RU" dirty="0">
                <a:solidFill>
                  <a:srgbClr val="000000"/>
                </a:solidFill>
                <a:ea typeface="Times New Roman"/>
              </a:rPr>
              <a:t>не </a:t>
            </a:r>
            <a:r>
              <a:rPr lang="ru-RU" dirty="0" smtClean="0">
                <a:solidFill>
                  <a:srgbClr val="000000"/>
                </a:solidFill>
                <a:ea typeface="Times New Roman"/>
              </a:rPr>
              <a:t>потребуется </a:t>
            </a:r>
            <a:r>
              <a:rPr lang="ru-RU" dirty="0">
                <a:solidFill>
                  <a:srgbClr val="000000"/>
                </a:solidFill>
                <a:ea typeface="Times New Roman"/>
              </a:rPr>
              <a:t>проверять на </a:t>
            </a:r>
            <a:r>
              <a:rPr lang="ru-RU" dirty="0" smtClean="0">
                <a:solidFill>
                  <a:srgbClr val="000000"/>
                </a:solidFill>
                <a:ea typeface="Times New Roman"/>
              </a:rPr>
              <a:t>подлинность, исчезнет риск «подделок», что позволит  избежать </a:t>
            </a:r>
            <a:r>
              <a:rPr lang="ru-RU" dirty="0">
                <a:solidFill>
                  <a:srgbClr val="000000"/>
                </a:solidFill>
                <a:ea typeface="Times New Roman"/>
              </a:rPr>
              <a:t>споров при проверке ФСС. </a:t>
            </a:r>
            <a:r>
              <a:rPr lang="ru-RU" dirty="0" smtClean="0">
                <a:solidFill>
                  <a:srgbClr val="000000"/>
                </a:solidFill>
                <a:ea typeface="Times New Roman"/>
              </a:rPr>
              <a:t>Электронный документ позволит свести к «нулю» риск ошибок в отличии  от  заполнения бумажного больничного листка. </a:t>
            </a:r>
          </a:p>
          <a:p>
            <a:r>
              <a:rPr lang="ru-RU" dirty="0" smtClean="0">
                <a:solidFill>
                  <a:srgbClr val="000000"/>
                </a:solidFill>
                <a:ea typeface="Times New Roman"/>
              </a:rPr>
              <a:t>МИНУСЫ -  Потребуются </a:t>
            </a:r>
            <a:r>
              <a:rPr lang="ru-RU" dirty="0">
                <a:solidFill>
                  <a:srgbClr val="000000"/>
                </a:solidFill>
                <a:ea typeface="Times New Roman"/>
              </a:rPr>
              <a:t>специальные программы и электронные подписи, чтобы принимать </a:t>
            </a:r>
            <a:r>
              <a:rPr lang="ru-RU" dirty="0" smtClean="0">
                <a:solidFill>
                  <a:srgbClr val="000000"/>
                </a:solidFill>
                <a:ea typeface="Times New Roman"/>
              </a:rPr>
              <a:t>документы. Наряду с электронными </a:t>
            </a:r>
            <a:r>
              <a:rPr lang="ru-RU" dirty="0" err="1" smtClean="0">
                <a:solidFill>
                  <a:srgbClr val="000000"/>
                </a:solidFill>
                <a:ea typeface="Times New Roman"/>
              </a:rPr>
              <a:t>боллистками</a:t>
            </a:r>
            <a:r>
              <a:rPr lang="ru-RU" dirty="0" smtClean="0">
                <a:solidFill>
                  <a:srgbClr val="000000"/>
                </a:solidFill>
                <a:ea typeface="Times New Roman"/>
              </a:rPr>
              <a:t> будут применяться бумажные, что увеличит работу бухгалтерских служб.</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8920"/>
            <a:ext cx="4153619" cy="322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44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Прямоугольник 5"/>
          <p:cNvSpPr/>
          <p:nvPr/>
        </p:nvSpPr>
        <p:spPr>
          <a:xfrm>
            <a:off x="395536" y="476672"/>
            <a:ext cx="8568952" cy="4893647"/>
          </a:xfrm>
          <a:prstGeom prst="rect">
            <a:avLst/>
          </a:prstGeom>
        </p:spPr>
        <p:txBody>
          <a:bodyPr wrap="square">
            <a:spAutoFit/>
          </a:bodyPr>
          <a:lstStyle/>
          <a:p>
            <a:pPr algn="ctr"/>
            <a:r>
              <a:rPr lang="ru-RU" sz="2400" b="1" dirty="0"/>
              <a:t>Как работает электронный больничный</a:t>
            </a:r>
          </a:p>
          <a:p>
            <a:r>
              <a:rPr lang="ru-RU" dirty="0"/>
              <a:t>Электронный лист практически ничем не отличается от бумажного. Это тот же привычный больничный, только в виде электронного документа. Он подписывается усиленной квалифицированной электронной подписью. Для приема больничного в электронном виде работодатель должен иметь программное обеспечение и доступ к интернету. </a:t>
            </a:r>
          </a:p>
          <a:p>
            <a:r>
              <a:rPr lang="ru-RU" dirty="0"/>
              <a:t>Выписать </a:t>
            </a:r>
            <a:r>
              <a:rPr lang="ru-RU" dirty="0" err="1"/>
              <a:t>электронку</a:t>
            </a:r>
            <a:r>
              <a:rPr lang="ru-RU" dirty="0"/>
              <a:t> могут только медучреждения, подключенные к Медицинской информационной системе. Как только врач закрывает больничный, информация об этом поступает в отделение ФСС и по месту работы пациента. При этом гражданину при выписке сообщается номер электронного больничного. С этим номером он идет в бухгалтерию. </a:t>
            </a:r>
          </a:p>
          <a:p>
            <a:r>
              <a:rPr lang="ru-RU" dirty="0"/>
              <a:t>Бухгалтер вводит номер в базу данных, узнает нужную информацию для начисления пособия и </a:t>
            </a:r>
            <a:r>
              <a:rPr lang="ru-RU" dirty="0" smtClean="0"/>
              <a:t>подготавливает реестр в ФСС (либо </a:t>
            </a:r>
            <a:r>
              <a:rPr lang="ru-RU" dirty="0"/>
              <a:t> </a:t>
            </a:r>
            <a:r>
              <a:rPr lang="ru-RU" dirty="0" smtClean="0"/>
              <a:t>в программном продукте ФСС заполняет данные). </a:t>
            </a:r>
            <a:r>
              <a:rPr lang="ru-RU" dirty="0"/>
              <a:t>Работодатель видит в базе название медучреждения, номер и дату выдачи листа, дни болезни, ФИО. Подделать такой больничный практически невозможно, так как он идет по защищенным каналам связи и подписывается цифровой подписью медучреждения и врача.</a:t>
            </a:r>
          </a:p>
        </p:txBody>
      </p:sp>
    </p:spTree>
    <p:extLst>
      <p:ext uri="{BB962C8B-B14F-4D97-AF65-F5344CB8AC3E}">
        <p14:creationId xmlns:p14="http://schemas.microsoft.com/office/powerpoint/2010/main" val="1469115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988840"/>
            <a:ext cx="7920879" cy="4137323"/>
          </a:xfrm>
        </p:spPr>
        <p:txBody>
          <a:bodyPr>
            <a:normAutofit fontScale="92500" lnSpcReduction="10000"/>
          </a:bodyPr>
          <a:lstStyle/>
          <a:p>
            <a:pPr algn="just"/>
            <a:r>
              <a:rPr lang="ru-RU" dirty="0">
                <a:latin typeface="Courier New"/>
              </a:rPr>
              <a:t>Размер расходов на запасные части (за исключением случаев возмещения причиненного вреда в порядке, предусмотренном </a:t>
            </a:r>
            <a:r>
              <a:rPr lang="ru-RU" dirty="0">
                <a:solidFill>
                  <a:srgbClr val="0000FF"/>
                </a:solidFill>
                <a:latin typeface="Courier New"/>
                <a:hlinkClick r:id="rId2"/>
              </a:rPr>
              <a:t>пунктами 15.1 - </a:t>
            </a:r>
            <a:r>
              <a:rPr lang="ru-RU" dirty="0">
                <a:solidFill>
                  <a:srgbClr val="0000FF"/>
                </a:solidFill>
                <a:latin typeface="Courier New"/>
                <a:hlinkClick r:id="rId3"/>
              </a:rPr>
              <a:t>15.3 настоящей статьи) определяется с учетом износа комплектующих изделий (деталей, узлов и агрегатов), подлежащих замене при восстановительном ремонте. При этом на указанные комплектующие изделия (детали, узлы и агрегаты) не может начисляться износ свыше 50 процентов их стоимости.</a:t>
            </a:r>
          </a:p>
          <a:p>
            <a:pPr algn="just"/>
            <a:r>
              <a:rPr lang="ru-RU" dirty="0">
                <a:latin typeface="Courier New"/>
              </a:rPr>
              <a:t>(в ред. Федерального </a:t>
            </a:r>
            <a:r>
              <a:rPr lang="ru-RU" dirty="0">
                <a:solidFill>
                  <a:srgbClr val="0000FF"/>
                </a:solidFill>
                <a:latin typeface="Courier New"/>
                <a:hlinkClick r:id="rId4"/>
              </a:rPr>
              <a:t>закона от 28.03.2017 N 49-ФЗ)</a:t>
            </a:r>
          </a:p>
          <a:p>
            <a:endParaRPr lang="ru-RU" dirty="0"/>
          </a:p>
        </p:txBody>
      </p:sp>
      <p:sp>
        <p:nvSpPr>
          <p:cNvPr id="3" name="Заголовок 2"/>
          <p:cNvSpPr>
            <a:spLocks noGrp="1"/>
          </p:cNvSpPr>
          <p:nvPr>
            <p:ph type="title"/>
          </p:nvPr>
        </p:nvSpPr>
        <p:spPr/>
        <p:txBody>
          <a:bodyPr>
            <a:normAutofit fontScale="90000"/>
          </a:bodyPr>
          <a:lstStyle/>
          <a:p>
            <a:pPr marL="342900" algn="l">
              <a:spcAft>
                <a:spcPts val="0"/>
              </a:spcAft>
            </a:pPr>
            <a:r>
              <a:rPr lang="ru-RU" sz="2000" dirty="0" smtClean="0">
                <a:latin typeface="Calibri"/>
                <a:ea typeface="Times New Roman"/>
                <a:cs typeface="Calibri"/>
              </a:rPr>
              <a:t/>
            </a:r>
            <a:br>
              <a:rPr lang="ru-RU" sz="2000" dirty="0" smtClean="0">
                <a:latin typeface="Calibri"/>
                <a:ea typeface="Times New Roman"/>
                <a:cs typeface="Calibri"/>
              </a:rPr>
            </a:br>
            <a:r>
              <a:rPr lang="ru-RU" sz="2000" dirty="0">
                <a:latin typeface="Calibri"/>
                <a:ea typeface="Times New Roman"/>
                <a:cs typeface="Calibri"/>
              </a:rPr>
              <a:t/>
            </a:r>
            <a:br>
              <a:rPr lang="ru-RU" sz="2000" dirty="0">
                <a:latin typeface="Calibri"/>
                <a:ea typeface="Times New Roman"/>
                <a:cs typeface="Calibri"/>
              </a:rPr>
            </a:br>
            <a:r>
              <a:rPr lang="ru-RU" sz="2000" dirty="0" smtClean="0">
                <a:latin typeface="Calibri"/>
                <a:ea typeface="Times New Roman"/>
                <a:cs typeface="Calibri"/>
              </a:rPr>
              <a:t/>
            </a:r>
            <a:br>
              <a:rPr lang="ru-RU" sz="2000" dirty="0" smtClean="0">
                <a:latin typeface="Calibri"/>
                <a:ea typeface="Times New Roman"/>
                <a:cs typeface="Calibri"/>
              </a:rPr>
            </a:br>
            <a:r>
              <a:rPr lang="ru-RU" sz="2000" dirty="0">
                <a:latin typeface="Calibri"/>
                <a:ea typeface="Times New Roman"/>
                <a:cs typeface="Calibri"/>
              </a:rPr>
              <a:t/>
            </a:r>
            <a:br>
              <a:rPr lang="ru-RU" sz="2000" dirty="0">
                <a:latin typeface="Calibri"/>
                <a:ea typeface="Times New Roman"/>
                <a:cs typeface="Calibri"/>
              </a:rPr>
            </a:br>
            <a:r>
              <a:rPr lang="ru-RU" sz="2000" dirty="0" smtClean="0">
                <a:latin typeface="Calibri"/>
                <a:ea typeface="Times New Roman"/>
                <a:cs typeface="Calibri"/>
              </a:rPr>
              <a:t/>
            </a:r>
            <a:br>
              <a:rPr lang="ru-RU" sz="2000" dirty="0" smtClean="0">
                <a:latin typeface="Calibri"/>
                <a:ea typeface="Times New Roman"/>
                <a:cs typeface="Calibri"/>
              </a:rPr>
            </a:br>
            <a:r>
              <a:rPr lang="ru-RU" sz="2000" dirty="0" smtClean="0">
                <a:latin typeface="Calibri"/>
                <a:ea typeface="Times New Roman"/>
                <a:cs typeface="Calibri"/>
              </a:rPr>
              <a:t>Федеральный </a:t>
            </a:r>
            <a:r>
              <a:rPr lang="ru-RU" sz="2000" dirty="0">
                <a:latin typeface="Calibri"/>
                <a:ea typeface="Times New Roman"/>
                <a:cs typeface="Calibri"/>
              </a:rPr>
              <a:t>закон от 25.04.2002 N 40-ФЗ</a:t>
            </a:r>
            <a:br>
              <a:rPr lang="ru-RU" sz="2000" dirty="0">
                <a:latin typeface="Calibri"/>
                <a:ea typeface="Times New Roman"/>
                <a:cs typeface="Calibri"/>
              </a:rPr>
            </a:br>
            <a:r>
              <a:rPr lang="ru-RU" sz="2000" dirty="0">
                <a:latin typeface="Calibri"/>
                <a:ea typeface="Times New Roman"/>
                <a:cs typeface="Calibri"/>
              </a:rPr>
              <a:t>(ред. от 28.03.2017)</a:t>
            </a:r>
            <a:br>
              <a:rPr lang="ru-RU" sz="2000" dirty="0">
                <a:latin typeface="Calibri"/>
                <a:ea typeface="Times New Roman"/>
                <a:cs typeface="Calibri"/>
              </a:rPr>
            </a:br>
            <a:r>
              <a:rPr lang="ru-RU" sz="2000" dirty="0">
                <a:latin typeface="Calibri"/>
                <a:ea typeface="Times New Roman"/>
                <a:cs typeface="Calibri"/>
              </a:rPr>
              <a:t>"Об обязательном страховании гражданской ответственности владельцев транспортных средств"</a:t>
            </a:r>
            <a:br>
              <a:rPr lang="ru-RU" sz="2000" dirty="0">
                <a:latin typeface="Calibri"/>
                <a:ea typeface="Times New Roman"/>
                <a:cs typeface="Calibri"/>
              </a:rPr>
            </a:br>
            <a:r>
              <a:rPr lang="ru-RU" dirty="0">
                <a:latin typeface="Calibri"/>
                <a:ea typeface="Calibri"/>
                <a:cs typeface="Times New Roman"/>
              </a:rPr>
              <a:t> </a:t>
            </a:r>
            <a:br>
              <a:rPr lang="ru-RU" dirty="0">
                <a:latin typeface="Calibri"/>
                <a:ea typeface="Calibri"/>
                <a:cs typeface="Times New Roman"/>
              </a:rPr>
            </a:br>
            <a:endParaRPr lang="ru-RU" dirty="0"/>
          </a:p>
        </p:txBody>
      </p:sp>
    </p:spTree>
    <p:extLst>
      <p:ext uri="{BB962C8B-B14F-4D97-AF65-F5344CB8AC3E}">
        <p14:creationId xmlns:p14="http://schemas.microsoft.com/office/powerpoint/2010/main" val="838643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1600" b="1" dirty="0" smtClean="0"/>
              <a:t>ОСАГО </a:t>
            </a:r>
            <a:r>
              <a:rPr lang="ru-RU" sz="1600" dirty="0" smtClean="0"/>
              <a:t/>
            </a:r>
            <a:br>
              <a:rPr lang="ru-RU" sz="1600" dirty="0" smtClean="0"/>
            </a:br>
            <a:r>
              <a:rPr lang="ru-RU" sz="1600" dirty="0" smtClean="0"/>
              <a:t>При </a:t>
            </a:r>
            <a:r>
              <a:rPr lang="ru-RU" sz="1600" dirty="0"/>
              <a:t>возмещении вреда устанавливается приоритет восстановительного ремонта поврежденного ТС над страховой выплатой</a:t>
            </a:r>
          </a:p>
        </p:txBody>
      </p:sp>
      <p:sp>
        <p:nvSpPr>
          <p:cNvPr id="6" name="Текст 5"/>
          <p:cNvSpPr>
            <a:spLocks noGrp="1"/>
          </p:cNvSpPr>
          <p:nvPr>
            <p:ph type="body" sz="half" idx="4294967295"/>
          </p:nvPr>
        </p:nvSpPr>
        <p:spPr>
          <a:xfrm>
            <a:off x="683568" y="2204864"/>
            <a:ext cx="3744416" cy="3281536"/>
          </a:xfrm>
        </p:spPr>
        <p:txBody>
          <a:bodyPr>
            <a:normAutofit fontScale="85000" lnSpcReduction="20000"/>
          </a:bodyPr>
          <a:lstStyle/>
          <a:p>
            <a:pPr>
              <a:spcAft>
                <a:spcPts val="0"/>
              </a:spcAft>
            </a:pPr>
            <a:r>
              <a:rPr lang="ru-RU" dirty="0">
                <a:latin typeface="Courier New"/>
                <a:ea typeface="Times New Roman"/>
              </a:rPr>
              <a:t>"Положение о единой методике определения размера расходов на восстановительный ремонт в отношении поврежденного транспортного средства"</a:t>
            </a:r>
            <a:br>
              <a:rPr lang="ru-RU" dirty="0">
                <a:latin typeface="Courier New"/>
                <a:ea typeface="Times New Roman"/>
              </a:rPr>
            </a:br>
            <a:r>
              <a:rPr lang="ru-RU" dirty="0">
                <a:latin typeface="Courier New"/>
                <a:ea typeface="Times New Roman"/>
              </a:rPr>
              <a:t>(утв. Банком России 19.09.2014 N 432-П)</a:t>
            </a:r>
            <a:br>
              <a:rPr lang="ru-RU" dirty="0">
                <a:latin typeface="Courier New"/>
                <a:ea typeface="Times New Roman"/>
              </a:rPr>
            </a:br>
            <a:r>
              <a:rPr lang="ru-RU" dirty="0">
                <a:latin typeface="Courier New"/>
                <a:ea typeface="Times New Roman"/>
              </a:rPr>
              <a:t>(Зарегистрировано в Минюсте России 03.10.2014 N 34245)</a:t>
            </a:r>
          </a:p>
          <a:p>
            <a:endParaRPr lang="ru-RU" dirty="0"/>
          </a:p>
        </p:txBody>
      </p:sp>
      <p:pic>
        <p:nvPicPr>
          <p:cNvPr id="205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5346700" y="1828800"/>
            <a:ext cx="3797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751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smtClean="0">
                <a:solidFill>
                  <a:schemeClr val="tx1"/>
                </a:solidFill>
                <a:latin typeface="Calibri"/>
              </a:rPr>
              <a:t>БАНКОВСКИЕ КАРТЫ «МИР»</a:t>
            </a: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a:solidFill>
                  <a:schemeClr val="tx1"/>
                </a:solidFill>
                <a:latin typeface="Calibri"/>
              </a:rPr>
              <a:t/>
            </a:r>
            <a:br>
              <a:rPr lang="ru-RU" sz="1400" b="1" dirty="0">
                <a:solidFill>
                  <a:schemeClr val="tx1"/>
                </a:solidFill>
                <a:latin typeface="Calibri"/>
              </a:rPr>
            </a:br>
            <a:r>
              <a:rPr lang="ru-RU" sz="1400" b="1" dirty="0" smtClean="0">
                <a:solidFill>
                  <a:schemeClr val="tx1"/>
                </a:solidFill>
                <a:latin typeface="Calibri"/>
              </a:rPr>
              <a:t/>
            </a:r>
            <a:br>
              <a:rPr lang="ru-RU" sz="1400" b="1" dirty="0" smtClean="0">
                <a:solidFill>
                  <a:schemeClr val="tx1"/>
                </a:solidFill>
                <a:latin typeface="Calibri"/>
              </a:rPr>
            </a:br>
            <a:r>
              <a:rPr lang="ru-RU" sz="1400" b="1" dirty="0" smtClean="0">
                <a:solidFill>
                  <a:schemeClr val="tx1"/>
                </a:solidFill>
                <a:latin typeface="Calibri"/>
              </a:rPr>
              <a:t>К </a:t>
            </a:r>
            <a:r>
              <a:rPr lang="ru-RU" sz="1400" b="1" dirty="0">
                <a:solidFill>
                  <a:schemeClr val="tx1"/>
                </a:solidFill>
                <a:latin typeface="Calibri"/>
              </a:rPr>
              <a:t>1 июля 2018 года зарплатные проекты бюджетников нужно перевести на банковские карты "Мир"</a:t>
            </a:r>
            <a:r>
              <a:rPr lang="ru-RU" sz="1400" dirty="0">
                <a:solidFill>
                  <a:schemeClr val="tx1"/>
                </a:solidFill>
                <a:latin typeface="Calibri"/>
              </a:rPr>
              <a:t/>
            </a:r>
            <a:br>
              <a:rPr lang="ru-RU" sz="1400" dirty="0">
                <a:solidFill>
                  <a:schemeClr val="tx1"/>
                </a:solidFill>
                <a:latin typeface="Calibri"/>
              </a:rPr>
            </a:br>
            <a:r>
              <a:rPr lang="ru-RU" sz="1400" dirty="0">
                <a:solidFill>
                  <a:schemeClr val="tx1"/>
                </a:solidFill>
                <a:latin typeface="Calibri"/>
              </a:rPr>
              <a:t>Согласно дополнениям к </a:t>
            </a:r>
            <a:r>
              <a:rPr lang="ru-RU" sz="1400" dirty="0">
                <a:solidFill>
                  <a:schemeClr val="tx1"/>
                </a:solidFill>
                <a:latin typeface="Calibri"/>
                <a:hlinkClick r:id="rId2"/>
              </a:rPr>
              <a:t>Закону о национальной платежной системе кредитные организации с 1 июля 2018 года </a:t>
            </a:r>
            <a:r>
              <a:rPr lang="ru-RU" sz="1400" dirty="0">
                <a:solidFill>
                  <a:schemeClr val="tx1"/>
                </a:solidFill>
                <a:latin typeface="Calibri"/>
                <a:hlinkClick r:id="rId3"/>
              </a:rPr>
              <a:t>должны использовать только национальную платежную карту "Мир" по операциям со следующими выплатами:</a:t>
            </a:r>
            <a:r>
              <a:rPr lang="ru-RU" sz="1400" dirty="0">
                <a:solidFill>
                  <a:schemeClr val="tx1"/>
                </a:solidFill>
                <a:latin typeface="Calibri"/>
              </a:rPr>
              <a:t/>
            </a:r>
            <a:br>
              <a:rPr lang="ru-RU" sz="1400" dirty="0">
                <a:solidFill>
                  <a:schemeClr val="tx1"/>
                </a:solidFill>
                <a:latin typeface="Calibri"/>
              </a:rPr>
            </a:br>
            <a:r>
              <a:rPr lang="ru-RU" sz="1400" dirty="0">
                <a:solidFill>
                  <a:schemeClr val="tx1"/>
                </a:solidFill>
                <a:latin typeface="Calibri"/>
              </a:rPr>
              <a:t>- зарплата работников учреждений, государственных и </a:t>
            </a:r>
            <a:r>
              <a:rPr lang="ru-RU" sz="1400" dirty="0" smtClean="0">
                <a:solidFill>
                  <a:schemeClr val="tx1"/>
                </a:solidFill>
                <a:latin typeface="Calibri"/>
              </a:rPr>
              <a:t>муниципальных </a:t>
            </a:r>
            <a:r>
              <a:rPr lang="ru-RU" sz="1400" dirty="0">
                <a:solidFill>
                  <a:schemeClr val="tx1"/>
                </a:solidFill>
                <a:latin typeface="Calibri"/>
              </a:rPr>
              <a:t>органов;</a:t>
            </a:r>
            <a:br>
              <a:rPr lang="ru-RU" sz="1400" dirty="0">
                <a:solidFill>
                  <a:schemeClr val="tx1"/>
                </a:solidFill>
                <a:latin typeface="Calibri"/>
              </a:rPr>
            </a:br>
            <a:r>
              <a:rPr lang="ru-RU" sz="1400" dirty="0">
                <a:solidFill>
                  <a:schemeClr val="tx1"/>
                </a:solidFill>
                <a:latin typeface="Calibri"/>
              </a:rPr>
              <a:t>- денежное содержание, вознаграждение, довольствие госслужащих.</a:t>
            </a:r>
            <a:br>
              <a:rPr lang="ru-RU" sz="1400" dirty="0">
                <a:solidFill>
                  <a:schemeClr val="tx1"/>
                </a:solidFill>
                <a:latin typeface="Calibri"/>
              </a:rPr>
            </a:br>
            <a:r>
              <a:rPr lang="ru-RU" sz="1400" dirty="0">
                <a:solidFill>
                  <a:schemeClr val="tx1"/>
                </a:solidFill>
                <a:latin typeface="Calibri"/>
              </a:rPr>
              <a:t>Для учреждений, государственных и муниципальных органов нововведение означает, что им необходимо будет перезаключить с банками договоры на обслуживание зарплатных карт сотрудников.</a:t>
            </a:r>
            <a:br>
              <a:rPr lang="ru-RU" sz="1400" dirty="0">
                <a:solidFill>
                  <a:schemeClr val="tx1"/>
                </a:solidFill>
                <a:latin typeface="Calibri"/>
              </a:rPr>
            </a:br>
            <a:r>
              <a:rPr lang="ru-RU" sz="1400" dirty="0" smtClean="0">
                <a:solidFill>
                  <a:schemeClr val="tx1"/>
                </a:solidFill>
                <a:latin typeface="Calibri"/>
              </a:rPr>
              <a:t/>
            </a:r>
            <a:br>
              <a:rPr lang="ru-RU" sz="1400" dirty="0" smtClean="0">
                <a:solidFill>
                  <a:schemeClr val="tx1"/>
                </a:solidFill>
                <a:latin typeface="Calibri"/>
              </a:rPr>
            </a:br>
            <a:r>
              <a:rPr lang="ru-RU" sz="1400" dirty="0">
                <a:solidFill>
                  <a:schemeClr val="tx1"/>
                </a:solidFill>
                <a:latin typeface="Calibri"/>
              </a:rPr>
              <a:t/>
            </a:r>
            <a:br>
              <a:rPr lang="ru-RU" sz="1400" dirty="0">
                <a:solidFill>
                  <a:schemeClr val="tx1"/>
                </a:solidFill>
                <a:latin typeface="Calibri"/>
              </a:rPr>
            </a:br>
            <a:r>
              <a:rPr lang="ru-RU" sz="1400" dirty="0" smtClean="0">
                <a:solidFill>
                  <a:schemeClr val="tx1"/>
                </a:solidFill>
                <a:latin typeface="Calibri"/>
              </a:rPr>
              <a:t/>
            </a:r>
            <a:br>
              <a:rPr lang="ru-RU" sz="1400" dirty="0" smtClean="0">
                <a:solidFill>
                  <a:schemeClr val="tx1"/>
                </a:solidFill>
                <a:latin typeface="Calibri"/>
              </a:rPr>
            </a:br>
            <a:r>
              <a:rPr lang="ru-RU" sz="1400" i="1" dirty="0" smtClean="0">
                <a:solidFill>
                  <a:schemeClr val="tx1"/>
                </a:solidFill>
                <a:latin typeface="Calibri"/>
              </a:rPr>
              <a:t>Документ</a:t>
            </a:r>
            <a:r>
              <a:rPr lang="ru-RU" sz="1400" i="1" dirty="0">
                <a:solidFill>
                  <a:schemeClr val="tx1"/>
                </a:solidFill>
                <a:latin typeface="Calibri"/>
              </a:rPr>
              <a:t>: Федеральный </a:t>
            </a:r>
            <a:r>
              <a:rPr lang="ru-RU" sz="1400" i="1" dirty="0">
                <a:solidFill>
                  <a:schemeClr val="tx1"/>
                </a:solidFill>
                <a:latin typeface="Calibri"/>
                <a:hlinkClick r:id="rId4"/>
              </a:rPr>
              <a:t>закон от 01.05.2017 N 88-ФЗ (вступил в силу 1 мая 2017 года)</a:t>
            </a:r>
            <a:r>
              <a:rPr lang="ru-RU" sz="1400" dirty="0">
                <a:solidFill>
                  <a:srgbClr val="0000FF"/>
                </a:solidFill>
                <a:latin typeface="Calibri"/>
              </a:rPr>
              <a:t/>
            </a:r>
            <a:br>
              <a:rPr lang="ru-RU" sz="1400" dirty="0">
                <a:solidFill>
                  <a:srgbClr val="0000FF"/>
                </a:solidFill>
                <a:latin typeface="Calibri"/>
              </a:rPr>
            </a:br>
            <a:endParaRPr lang="ru-RU" sz="1400" dirty="0"/>
          </a:p>
        </p:txBody>
      </p:sp>
    </p:spTree>
    <p:extLst>
      <p:ext uri="{BB962C8B-B14F-4D97-AF65-F5344CB8AC3E}">
        <p14:creationId xmlns:p14="http://schemas.microsoft.com/office/powerpoint/2010/main" val="2326526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latin typeface="Calibri"/>
              </a:rPr>
              <a:t>Принят закон о сокращении продолжительности отпуска муниципального служащего</a:t>
            </a:r>
            <a:r>
              <a:rPr lang="ru-RU" dirty="0">
                <a:latin typeface="Calibri"/>
              </a:rPr>
              <a:t/>
            </a:r>
            <a:br>
              <a:rPr lang="ru-RU" dirty="0">
                <a:latin typeface="Calibri"/>
              </a:rPr>
            </a:br>
            <a:endParaRPr lang="ru-RU" dirty="0"/>
          </a:p>
        </p:txBody>
      </p:sp>
      <p:sp>
        <p:nvSpPr>
          <p:cNvPr id="3" name="Прямоугольник 2"/>
          <p:cNvSpPr/>
          <p:nvPr/>
        </p:nvSpPr>
        <p:spPr>
          <a:xfrm>
            <a:off x="539552" y="928426"/>
            <a:ext cx="8352928" cy="5909310"/>
          </a:xfrm>
          <a:prstGeom prst="rect">
            <a:avLst/>
          </a:prstGeom>
        </p:spPr>
        <p:txBody>
          <a:bodyPr wrap="square">
            <a:spAutoFit/>
          </a:bodyPr>
          <a:lstStyle/>
          <a:p>
            <a:r>
              <a:rPr lang="ru-RU" dirty="0" smtClean="0"/>
              <a:t>Для </a:t>
            </a:r>
            <a:r>
              <a:rPr lang="ru-RU" dirty="0"/>
              <a:t>всех категорий муниципальных служащих продолжительность ежегодного основного отпуска будет одинаковая - 30 календарных </a:t>
            </a:r>
            <a:r>
              <a:rPr lang="ru-RU" dirty="0" smtClean="0"/>
              <a:t>дней с 12 мая 2017 года. </a:t>
            </a:r>
            <a:r>
              <a:rPr lang="ru-RU" dirty="0"/>
              <a:t>Сейчас по </a:t>
            </a:r>
            <a:r>
              <a:rPr lang="ru-RU" dirty="0">
                <a:hlinkClick r:id="rId2"/>
              </a:rPr>
              <a:t>Закону о муниципальной службе в РФ она может быть больше для отдельных групп должностей муниципальной службы, если это определено региональными законами.</a:t>
            </a:r>
          </a:p>
          <a:p>
            <a:r>
              <a:rPr lang="ru-RU" dirty="0"/>
              <a:t>Кроме того, ограничат 10 календарными днями продолжительность ежегодного дополнительного оплачиваемого отпуска за выслугу лет, предоставляемого муниципальному служащему. </a:t>
            </a:r>
            <a:r>
              <a:rPr lang="ru-RU" dirty="0">
                <a:hlinkClick r:id="rId3"/>
              </a:rPr>
              <a:t>Сейчас она может достигать 15 календарных дней.</a:t>
            </a:r>
          </a:p>
          <a:p>
            <a:r>
              <a:rPr lang="ru-RU" dirty="0"/>
              <a:t>В </a:t>
            </a:r>
            <a:r>
              <a:rPr lang="ru-RU" dirty="0">
                <a:hlinkClick r:id="rId4"/>
              </a:rPr>
              <a:t>Законе о муниципальной службе в РФ будет установлена продолжительность ежегодного дополнительного оплачиваемого отпуска за ненормированный служебный день. Такой отпуск может составлять только три календарных дня.</a:t>
            </a:r>
          </a:p>
          <a:p>
            <a:r>
              <a:rPr lang="ru-RU" dirty="0"/>
              <a:t>Для муниципальных служащих, у которых на 12 мая останутся неиспользованные ежегодные оплачиваемые отпуска или их части, установлены переходные положения. Эти отпуска сохраняются. Муниципальный служащий вправе их использовать либо получить компенсацию за неиспользованные ежегодные оплачиваемые отпуска или их части. </a:t>
            </a:r>
            <a:r>
              <a:rPr lang="ru-RU" dirty="0" smtClean="0"/>
              <a:t>Для </a:t>
            </a:r>
            <a:r>
              <a:rPr lang="ru-RU" dirty="0"/>
              <a:t>служащих, которые на 12 </a:t>
            </a:r>
            <a:r>
              <a:rPr lang="ru-RU" dirty="0" smtClean="0"/>
              <a:t>мая 2017 года </a:t>
            </a:r>
            <a:r>
              <a:rPr lang="ru-RU" dirty="0"/>
              <a:t>замещают должности муниципальной службы, исчислять продолжительность ежегодных оплачиваемых отпусков по новым правилам следует начиная с их нового служебного года.</a:t>
            </a:r>
          </a:p>
          <a:p>
            <a:r>
              <a:rPr lang="ru-RU" i="1" dirty="0"/>
              <a:t>Документ: Федеральный </a:t>
            </a:r>
            <a:r>
              <a:rPr lang="ru-RU" i="1" dirty="0">
                <a:hlinkClick r:id="rId5"/>
              </a:rPr>
              <a:t>закон от 01.05.2017 N 90-ФЗ (вступает в силу 12 мая 2017 года)</a:t>
            </a:r>
            <a:endParaRPr lang="ru-RU" dirty="0">
              <a:hlinkClick r:id="rId5"/>
            </a:endParaRPr>
          </a:p>
        </p:txBody>
      </p:sp>
    </p:spTree>
    <p:extLst>
      <p:ext uri="{BB962C8B-B14F-4D97-AF65-F5344CB8AC3E}">
        <p14:creationId xmlns:p14="http://schemas.microsoft.com/office/powerpoint/2010/main" val="1142020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ИЗМЕНЕНИЯ В ТРУДОВОЙ КОДЕКС</a:t>
            </a:r>
            <a:endParaRPr lang="ru-RU" dirty="0"/>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normAutofit fontScale="70000" lnSpcReduction="20000"/>
          </a:bodyPr>
          <a:lstStyle/>
          <a:p>
            <a:pPr algn="just"/>
            <a:r>
              <a:rPr lang="ru-RU" dirty="0">
                <a:latin typeface="Arial"/>
              </a:rPr>
              <a:t>в новой редакции изложена </a:t>
            </a:r>
            <a:r>
              <a:rPr lang="ru-RU" dirty="0">
                <a:solidFill>
                  <a:srgbClr val="0000FF"/>
                </a:solidFill>
                <a:latin typeface="Arial"/>
                <a:hlinkClick r:id="rId3"/>
              </a:rPr>
              <a:t>ст. 145 ТК РФ, предусматривающая порядок определения условий оплаты труда руководителей, их заместителей, главных бухгалтеров у отдельных работодателей.</a:t>
            </a:r>
          </a:p>
          <a:p>
            <a:pPr algn="just"/>
            <a:r>
              <a:rPr lang="ru-RU" dirty="0">
                <a:latin typeface="Arial"/>
              </a:rPr>
              <a:t>Изменения коснулись руководителей, их заместителей, главных бухгалтеров государственных внебюджетных фондов РФ; государственных или муниципальных </a:t>
            </a:r>
            <a:r>
              <a:rPr lang="ru-RU" dirty="0" smtClean="0">
                <a:latin typeface="Arial"/>
              </a:rPr>
              <a:t>учреждений.</a:t>
            </a:r>
            <a:endParaRPr lang="ru-RU" dirty="0">
              <a:latin typeface="Arial"/>
            </a:endParaRPr>
          </a:p>
          <a:p>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33" y="2708920"/>
            <a:ext cx="432608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134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200" dirty="0"/>
              <a:t>Статья 145. Условия оплаты труда руководителей, их заместителей, главных бухгалтеров</a:t>
            </a:r>
            <a:r>
              <a:rPr lang="ru-RU" dirty="0"/>
              <a:t/>
            </a:r>
            <a:br>
              <a:rPr lang="ru-RU" dirty="0"/>
            </a:br>
            <a:endParaRPr lang="ru-RU" dirty="0"/>
          </a:p>
        </p:txBody>
      </p:sp>
      <p:sp>
        <p:nvSpPr>
          <p:cNvPr id="7" name="Прямоугольник 6"/>
          <p:cNvSpPr/>
          <p:nvPr/>
        </p:nvSpPr>
        <p:spPr>
          <a:xfrm>
            <a:off x="467544" y="1052736"/>
            <a:ext cx="8208912" cy="5386090"/>
          </a:xfrm>
          <a:prstGeom prst="rect">
            <a:avLst/>
          </a:prstGeom>
        </p:spPr>
        <p:txBody>
          <a:bodyPr wrap="square">
            <a:spAutoFit/>
          </a:bodyPr>
          <a:lstStyle/>
          <a:p>
            <a:pPr algn="just"/>
            <a:r>
              <a:rPr lang="ru-RU" dirty="0">
                <a:latin typeface="Arial"/>
              </a:rPr>
              <a:t>Предельный уровень соотношения среднемесячной заработной платы руководителей, их заместителей, главных бухгалтеров государственных внебюджетных фондов Российской Федерации, территориальных фондов обязательного медицинского страхования, государственных и муниципальных учреждений, государственных и муниципальных унитарных предприятий, формируемой за счет всех источников финансового обеспечения и рассчитываемой за календарный год, и среднемесячной заработной платы работников таких фондов, учреждений, предприятий (без учета заработной платы соответствующего руководителя, его заместителей, главного бухгалтера) определяется государственным органом, органом местного самоуправления, организацией, осуществляющими функции и полномочия учредителя соответствующих фондов, учреждений, предприятий, в размере, не превышающем размера, который </a:t>
            </a:r>
            <a:r>
              <a:rPr lang="ru-RU" dirty="0" smtClean="0">
                <a:latin typeface="Arial"/>
              </a:rPr>
              <a:t>установлен:</a:t>
            </a:r>
          </a:p>
          <a:p>
            <a:pPr algn="just"/>
            <a:r>
              <a:rPr lang="ru-RU" dirty="0">
                <a:latin typeface="Arial"/>
              </a:rPr>
              <a:t>нормативными правовыми актами Правительства Российской Федерации</a:t>
            </a:r>
            <a:r>
              <a:rPr lang="ru-RU" dirty="0" smtClean="0">
                <a:latin typeface="Arial"/>
              </a:rPr>
              <a:t>;</a:t>
            </a:r>
          </a:p>
          <a:p>
            <a:pPr algn="just"/>
            <a:r>
              <a:rPr lang="ru-RU" dirty="0" smtClean="0">
                <a:latin typeface="Arial"/>
              </a:rPr>
              <a:t>нормативными </a:t>
            </a:r>
            <a:r>
              <a:rPr lang="ru-RU" dirty="0">
                <a:latin typeface="Arial"/>
              </a:rPr>
              <a:t>правовыми актами субъектов Российской Федерации</a:t>
            </a:r>
            <a:r>
              <a:rPr lang="ru-RU" dirty="0" smtClean="0">
                <a:latin typeface="Arial"/>
              </a:rPr>
              <a:t>;</a:t>
            </a:r>
            <a:endParaRPr lang="ru-RU" dirty="0">
              <a:latin typeface="Arial"/>
            </a:endParaRPr>
          </a:p>
          <a:p>
            <a:pPr algn="just"/>
            <a:r>
              <a:rPr lang="ru-RU" dirty="0">
                <a:latin typeface="Arial"/>
              </a:rPr>
              <a:t> нормативными правовыми актами органов местного самоуправления.</a:t>
            </a:r>
          </a:p>
          <a:p>
            <a:pPr algn="just"/>
            <a:r>
              <a:rPr lang="ru-RU" sz="1000" dirty="0">
                <a:latin typeface="Arial"/>
              </a:rPr>
              <a:t>Предельные уровни соотношения среднемесячной заработной платы, установленные в соответствии с частью второй статьи 145 (в ред. Федерального </a:t>
            </a:r>
            <a:r>
              <a:rPr lang="ru-RU" sz="1000" dirty="0">
                <a:solidFill>
                  <a:srgbClr val="0000FF"/>
                </a:solidFill>
                <a:latin typeface="Arial"/>
                <a:hlinkClick r:id="rId2"/>
              </a:rPr>
              <a:t>закона от 03.07.2016 N 347-ФЗ), </a:t>
            </a:r>
            <a:r>
              <a:rPr lang="ru-RU" sz="1000" dirty="0">
                <a:solidFill>
                  <a:srgbClr val="0000FF"/>
                </a:solidFill>
                <a:latin typeface="Arial"/>
                <a:hlinkClick r:id="rId3"/>
              </a:rPr>
              <a:t>применяются с 1 января 2017 года.</a:t>
            </a:r>
          </a:p>
          <a:p>
            <a:pPr algn="just"/>
            <a:endParaRPr lang="ru-RU" dirty="0">
              <a:latin typeface="Arial"/>
            </a:endParaRPr>
          </a:p>
        </p:txBody>
      </p:sp>
    </p:spTree>
    <p:extLst>
      <p:ext uri="{BB962C8B-B14F-4D97-AF65-F5344CB8AC3E}">
        <p14:creationId xmlns:p14="http://schemas.microsoft.com/office/powerpoint/2010/main" val="3294660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36912"/>
            <a:ext cx="8424935" cy="3489251"/>
          </a:xfrm>
        </p:spPr>
        <p:txBody>
          <a:bodyPr>
            <a:normAutofit fontScale="92500" lnSpcReduction="10000"/>
          </a:bodyPr>
          <a:lstStyle/>
          <a:p>
            <a:pPr algn="just"/>
            <a:r>
              <a:rPr lang="ru-RU" dirty="0">
                <a:solidFill>
                  <a:srgbClr val="0000FF"/>
                </a:solidFill>
                <a:latin typeface="Arial"/>
                <a:hlinkClick r:id="rId2"/>
              </a:rPr>
              <a:t>статью 34 дополнить частью 13.1 следующего содержания:</a:t>
            </a:r>
          </a:p>
          <a:p>
            <a:pPr algn="just"/>
            <a:r>
              <a:rPr lang="ru-RU" dirty="0">
                <a:latin typeface="Arial"/>
              </a:rPr>
              <a:t>"13.1. Срок оплаты заказчиком поставленного товара, выполненной работы (ее результатов), оказанной услуги, отдельных этапов исполнения контракта должен составлять не более тридцати дней с даты подписания заказчиком документа о приемке, предусмотренного частью 7 статьи 94 настоящего Федерального закона, за исключением случая, указанного в части 8 статьи 30 настоящего Федерального закона, а также случаев, когда Правительством Российской Федерации в целях обеспечения обороноспособности и безопасности государства установлен иной срок оплаты.".</a:t>
            </a:r>
          </a:p>
          <a:p>
            <a:endParaRPr lang="ru-RU" dirty="0"/>
          </a:p>
        </p:txBody>
      </p:sp>
      <p:sp>
        <p:nvSpPr>
          <p:cNvPr id="3" name="Заголовок 2"/>
          <p:cNvSpPr>
            <a:spLocks noGrp="1"/>
          </p:cNvSpPr>
          <p:nvPr>
            <p:ph type="title"/>
          </p:nvPr>
        </p:nvSpPr>
        <p:spPr>
          <a:xfrm>
            <a:off x="251520" y="332656"/>
            <a:ext cx="8568952" cy="2448272"/>
          </a:xfrm>
        </p:spPr>
        <p:txBody>
          <a:bodyPr>
            <a:normAutofit/>
          </a:bodyPr>
          <a:lstStyle/>
          <a:p>
            <a:r>
              <a:rPr lang="ru-RU" sz="2000" dirty="0"/>
              <a:t>Федеральный закон от 01.05.2017 N 83-ФЗ</a:t>
            </a:r>
            <a:br>
              <a:rPr lang="ru-RU" sz="2000" dirty="0"/>
            </a:br>
            <a:r>
              <a:rPr lang="ru-RU" sz="2000" dirty="0"/>
              <a:t>"О внесении изменений в статьи 30 и 34 Федерального закона "О контрактной системе в сфере закупок товаров, работ, услуг для обеспечения государственных и муниципальных нужд"</a:t>
            </a:r>
            <a:br>
              <a:rPr lang="ru-RU" sz="2000" dirty="0"/>
            </a:br>
            <a:endParaRPr lang="ru-RU" sz="2000" dirty="0"/>
          </a:p>
        </p:txBody>
      </p:sp>
    </p:spTree>
    <p:extLst>
      <p:ext uri="{BB962C8B-B14F-4D97-AF65-F5344CB8AC3E}">
        <p14:creationId xmlns:p14="http://schemas.microsoft.com/office/powerpoint/2010/main" val="4270973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smtClean="0">
                <a:solidFill>
                  <a:prstClr val="black"/>
                </a:solidFill>
              </a:rPr>
              <a:t>Установлены  предельные уровни </a:t>
            </a:r>
            <a:r>
              <a:rPr lang="ru-RU" sz="1600" dirty="0">
                <a:solidFill>
                  <a:prstClr val="black"/>
                </a:solidFill>
              </a:rPr>
              <a:t>соотношения среднемесячной заработной </a:t>
            </a:r>
            <a:r>
              <a:rPr lang="ru-RU" sz="1600" dirty="0" smtClean="0">
                <a:solidFill>
                  <a:prstClr val="black"/>
                </a:solidFill>
              </a:rPr>
              <a:t>платы </a:t>
            </a:r>
            <a:endParaRPr lang="ru-RU" dirty="0"/>
          </a:p>
        </p:txBody>
      </p:sp>
      <p:sp>
        <p:nvSpPr>
          <p:cNvPr id="3" name="Прямоугольник 2"/>
          <p:cNvSpPr/>
          <p:nvPr/>
        </p:nvSpPr>
        <p:spPr>
          <a:xfrm>
            <a:off x="539552" y="1772816"/>
            <a:ext cx="8136904" cy="3139321"/>
          </a:xfrm>
          <a:prstGeom prst="rect">
            <a:avLst/>
          </a:prstGeom>
        </p:spPr>
        <p:txBody>
          <a:bodyPr wrap="square">
            <a:spAutoFit/>
          </a:bodyPr>
          <a:lstStyle/>
          <a:p>
            <a:pPr algn="just"/>
            <a:r>
              <a:rPr lang="ru-RU" dirty="0">
                <a:latin typeface="Arial"/>
              </a:rPr>
              <a:t>В настоящее время такие предельные размеры установлены:</a:t>
            </a:r>
          </a:p>
          <a:p>
            <a:pPr algn="just"/>
            <a:r>
              <a:rPr lang="ru-RU" dirty="0">
                <a:latin typeface="Arial"/>
              </a:rPr>
              <a:t>- для руководителей, их заместителей и главных бухгалтеров федеральных государственных учреждений и предприятий в кратности от 1 до 8 (</a:t>
            </a:r>
            <a:r>
              <a:rPr lang="ru-RU" dirty="0">
                <a:solidFill>
                  <a:srgbClr val="0000FF"/>
                </a:solidFill>
                <a:latin typeface="Arial"/>
                <a:hlinkClick r:id="rId2"/>
              </a:rPr>
              <a:t>постановление Правительства Российской Федерации от 10 декабря 2016 г. N 1339, изменения в постановления Правительства Российской Федерации от 5 августа 2008 г. </a:t>
            </a:r>
            <a:r>
              <a:rPr lang="ru-RU" dirty="0">
                <a:solidFill>
                  <a:srgbClr val="0000FF"/>
                </a:solidFill>
                <a:latin typeface="Arial"/>
                <a:hlinkClick r:id="rId3"/>
              </a:rPr>
              <a:t>N 583 и от 2 января 2015 г. </a:t>
            </a:r>
            <a:r>
              <a:rPr lang="ru-RU" dirty="0">
                <a:solidFill>
                  <a:srgbClr val="0000FF"/>
                </a:solidFill>
                <a:latin typeface="Arial"/>
                <a:hlinkClick r:id="rId4"/>
              </a:rPr>
              <a:t>N 2);</a:t>
            </a:r>
          </a:p>
          <a:p>
            <a:pPr algn="just"/>
            <a:r>
              <a:rPr lang="ru-RU" dirty="0">
                <a:latin typeface="Arial"/>
              </a:rPr>
              <a:t>- для председателей государственных внебюджетных фондов в кратности до 10, для их заместителей, главных бухгалтеров в кратности до 8 (</a:t>
            </a:r>
            <a:r>
              <a:rPr lang="ru-RU" dirty="0">
                <a:solidFill>
                  <a:srgbClr val="0000FF"/>
                </a:solidFill>
                <a:latin typeface="Arial"/>
                <a:hlinkClick r:id="rId5"/>
              </a:rPr>
              <a:t>постановление Правительства Российской Федерации 29 ноября 2016 г. N 1259).</a:t>
            </a:r>
          </a:p>
        </p:txBody>
      </p:sp>
    </p:spTree>
    <p:extLst>
      <p:ext uri="{BB962C8B-B14F-4D97-AF65-F5344CB8AC3E}">
        <p14:creationId xmlns:p14="http://schemas.microsoft.com/office/powerpoint/2010/main" val="177535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smtClean="0">
                <a:solidFill>
                  <a:schemeClr val="tx1"/>
                </a:solidFill>
              </a:rPr>
              <a:t>Установить </a:t>
            </a:r>
            <a:r>
              <a:rPr lang="ru-RU" sz="1800" dirty="0">
                <a:solidFill>
                  <a:schemeClr val="tx1"/>
                </a:solidFill>
              </a:rPr>
              <a:t>предельный уровень соотношения среднемесячной заработной платы руководителей, их заместителей, главных бухгалтеров государственных </a:t>
            </a:r>
            <a:r>
              <a:rPr lang="ru-RU" sz="1800" dirty="0" smtClean="0">
                <a:solidFill>
                  <a:schemeClr val="tx1"/>
                </a:solidFill>
              </a:rPr>
              <a:t>учреждений и </a:t>
            </a:r>
            <a:r>
              <a:rPr lang="ru-RU" sz="1800" dirty="0">
                <a:solidFill>
                  <a:schemeClr val="tx1"/>
                </a:solidFill>
              </a:rPr>
              <a:t>среднемесячной заработной платы работников таких учреждений (без учета заработной платы соответствующего руководителя, его заместителей, главного бухгалтера) в размере 6.</a:t>
            </a:r>
            <a:r>
              <a:rPr lang="ru-RU" dirty="0">
                <a:solidFill>
                  <a:schemeClr val="tx1"/>
                </a:solidFill>
              </a:rPr>
              <a:t/>
            </a:r>
            <a:br>
              <a:rPr lang="ru-RU" dirty="0">
                <a:solidFill>
                  <a:schemeClr val="tx1"/>
                </a:solidFill>
              </a:rPr>
            </a:br>
            <a:r>
              <a:rPr lang="ru-RU" dirty="0">
                <a:solidFill>
                  <a:schemeClr val="tx1"/>
                </a:solidFill>
              </a:rPr>
              <a:t/>
            </a:r>
            <a:br>
              <a:rPr lang="ru-RU" dirty="0">
                <a:solidFill>
                  <a:schemeClr val="tx1"/>
                </a:solidFill>
              </a:rPr>
            </a:br>
            <a:endParaRPr lang="ru-RU" dirty="0">
              <a:solidFill>
                <a:schemeClr val="tx1"/>
              </a:solidFill>
            </a:endParaRPr>
          </a:p>
        </p:txBody>
      </p:sp>
      <p:sp>
        <p:nvSpPr>
          <p:cNvPr id="6" name="Текст 5"/>
          <p:cNvSpPr>
            <a:spLocks noGrp="1"/>
          </p:cNvSpPr>
          <p:nvPr>
            <p:ph type="body" idx="1"/>
          </p:nvPr>
        </p:nvSpPr>
        <p:spPr/>
        <p:txBody>
          <a:bodyPr/>
          <a:lstStyle/>
          <a:p>
            <a:r>
              <a:rPr lang="ru-RU" dirty="0" smtClean="0"/>
              <a:t>ОБРАЗОВАНИЕ</a:t>
            </a:r>
            <a:endParaRPr lang="ru-RU" dirty="0"/>
          </a:p>
        </p:txBody>
      </p:sp>
      <p:sp>
        <p:nvSpPr>
          <p:cNvPr id="7" name="Объект 6"/>
          <p:cNvSpPr>
            <a:spLocks noGrp="1"/>
          </p:cNvSpPr>
          <p:nvPr>
            <p:ph sz="half" idx="2"/>
          </p:nvPr>
        </p:nvSpPr>
        <p:spPr/>
        <p:txBody>
          <a:bodyPr>
            <a:normAutofit fontScale="55000" lnSpcReduction="20000"/>
          </a:bodyPr>
          <a:lstStyle/>
          <a:p>
            <a:pPr algn="just"/>
            <a:r>
              <a:rPr lang="ru-RU" dirty="0">
                <a:latin typeface="Arial"/>
              </a:rPr>
              <a:t>Приказ Министерства образования и науки Калужской обл. от 02.05.2017 N 631</a:t>
            </a:r>
          </a:p>
          <a:p>
            <a:pPr algn="just"/>
            <a:r>
              <a:rPr lang="ru-RU" dirty="0">
                <a:latin typeface="Arial"/>
              </a:rPr>
              <a:t>"Об установлении предельного уровня соотношения среднемесячной заработной платы руководителей, их заместителей, главных бухгалтеров и среднемесячной заработной платы работников (без учета заработной платы соответствующего руководителя, его заместителей, главного бухгалтера) государственных учреждений Калужской области, в отношении которых функции и полномочия учредителя осуществляет министерство образования и науки Калужской области, формируемой за счет всех источников финансового обеспечения и рассчитываемой за календарный год"</a:t>
            </a:r>
          </a:p>
          <a:p>
            <a:endParaRPr lang="ru-RU" dirty="0"/>
          </a:p>
        </p:txBody>
      </p:sp>
      <p:sp>
        <p:nvSpPr>
          <p:cNvPr id="8" name="Текст 7"/>
          <p:cNvSpPr>
            <a:spLocks noGrp="1"/>
          </p:cNvSpPr>
          <p:nvPr>
            <p:ph type="body" sz="quarter" idx="3"/>
          </p:nvPr>
        </p:nvSpPr>
        <p:spPr/>
        <p:txBody>
          <a:bodyPr/>
          <a:lstStyle/>
          <a:p>
            <a:r>
              <a:rPr lang="ru-RU" dirty="0" smtClean="0"/>
              <a:t>КУЛЬТУРА</a:t>
            </a:r>
            <a:endParaRPr lang="ru-RU" dirty="0"/>
          </a:p>
        </p:txBody>
      </p:sp>
      <p:sp>
        <p:nvSpPr>
          <p:cNvPr id="9" name="Объект 8"/>
          <p:cNvSpPr>
            <a:spLocks noGrp="1"/>
          </p:cNvSpPr>
          <p:nvPr>
            <p:ph sz="quarter" idx="4"/>
          </p:nvPr>
        </p:nvSpPr>
        <p:spPr/>
        <p:txBody>
          <a:bodyPr>
            <a:normAutofit fontScale="55000" lnSpcReduction="20000"/>
          </a:bodyPr>
          <a:lstStyle/>
          <a:p>
            <a:pPr algn="just"/>
            <a:r>
              <a:rPr lang="ru-RU" dirty="0">
                <a:latin typeface="Arial"/>
              </a:rPr>
              <a:t>Приказ Министерства культуры и туризма Калужской обл. от 20.04.2017 N 151</a:t>
            </a:r>
          </a:p>
          <a:p>
            <a:pPr algn="just"/>
            <a:r>
              <a:rPr lang="ru-RU" dirty="0">
                <a:latin typeface="Arial"/>
              </a:rPr>
              <a:t>"Об установлении предельного уровня соотношения среднемесячной заработной платы руководителей, их заместителей, главных бухгалтеров государственных учреждений, в отношении которых министерство культуры и туризма Калужской области осуществляет функции и полномочия учредителя, формируемой за счет всех источников финансового обеспечения и рассчитываемой за календарный год, и среднемесячной заработной платы работников таких учреждений (без учета заработной платы соответствующего руководителя, его заместителей, главного бухгалтера)"</a:t>
            </a:r>
          </a:p>
          <a:p>
            <a:endParaRPr lang="ru-RU" dirty="0"/>
          </a:p>
        </p:txBody>
      </p:sp>
    </p:spTree>
    <p:extLst>
      <p:ext uri="{BB962C8B-B14F-4D97-AF65-F5344CB8AC3E}">
        <p14:creationId xmlns:p14="http://schemas.microsoft.com/office/powerpoint/2010/main" val="2467745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smtClean="0">
                <a:solidFill>
                  <a:schemeClr val="tx1"/>
                </a:solidFill>
              </a:rPr>
              <a:t>Установить </a:t>
            </a:r>
            <a:r>
              <a:rPr lang="ru-RU" sz="1800" dirty="0">
                <a:solidFill>
                  <a:schemeClr val="tx1"/>
                </a:solidFill>
              </a:rPr>
              <a:t>предельный уровень соотношения среднемесячной заработной платы руководителей, их заместителей, главных бухгалтеров государственных </a:t>
            </a:r>
            <a:r>
              <a:rPr lang="ru-RU" sz="1800" dirty="0" smtClean="0">
                <a:solidFill>
                  <a:schemeClr val="tx1"/>
                </a:solidFill>
              </a:rPr>
              <a:t>учреждений и </a:t>
            </a:r>
            <a:r>
              <a:rPr lang="ru-RU" sz="1800" dirty="0">
                <a:solidFill>
                  <a:schemeClr val="tx1"/>
                </a:solidFill>
              </a:rPr>
              <a:t>среднемесячной заработной платы работников таких учреждений (без учета заработной платы соответствующего руководителя, его заместителей, главного бухгалтера) в размере 6.</a:t>
            </a:r>
            <a:r>
              <a:rPr lang="ru-RU" dirty="0">
                <a:solidFill>
                  <a:schemeClr val="tx1"/>
                </a:solidFill>
              </a:rPr>
              <a:t/>
            </a:r>
            <a:br>
              <a:rPr lang="ru-RU" dirty="0">
                <a:solidFill>
                  <a:schemeClr val="tx1"/>
                </a:solidFill>
              </a:rPr>
            </a:br>
            <a:r>
              <a:rPr lang="ru-RU" dirty="0">
                <a:solidFill>
                  <a:schemeClr val="tx1"/>
                </a:solidFill>
              </a:rPr>
              <a:t/>
            </a:r>
            <a:br>
              <a:rPr lang="ru-RU" dirty="0">
                <a:solidFill>
                  <a:schemeClr val="tx1"/>
                </a:solidFill>
              </a:rPr>
            </a:br>
            <a:endParaRPr lang="ru-RU" dirty="0">
              <a:solidFill>
                <a:schemeClr val="tx1"/>
              </a:solidFill>
            </a:endParaRPr>
          </a:p>
        </p:txBody>
      </p:sp>
      <p:sp>
        <p:nvSpPr>
          <p:cNvPr id="6" name="Текст 5"/>
          <p:cNvSpPr>
            <a:spLocks noGrp="1"/>
          </p:cNvSpPr>
          <p:nvPr>
            <p:ph type="body" idx="1"/>
          </p:nvPr>
        </p:nvSpPr>
        <p:spPr/>
        <p:txBody>
          <a:bodyPr>
            <a:normAutofit fontScale="92500" lnSpcReduction="20000"/>
          </a:bodyPr>
          <a:lstStyle/>
          <a:p>
            <a:r>
              <a:rPr lang="ru-RU" dirty="0" smtClean="0"/>
              <a:t>ПРИРОДНЫЕ РЕСУРСЫ и ЭКОЛОГИЯ </a:t>
            </a:r>
            <a:endParaRPr lang="ru-RU" dirty="0"/>
          </a:p>
        </p:txBody>
      </p:sp>
      <p:sp>
        <p:nvSpPr>
          <p:cNvPr id="7" name="Объект 6"/>
          <p:cNvSpPr>
            <a:spLocks noGrp="1"/>
          </p:cNvSpPr>
          <p:nvPr>
            <p:ph sz="half" idx="2"/>
          </p:nvPr>
        </p:nvSpPr>
        <p:spPr/>
        <p:txBody>
          <a:bodyPr>
            <a:normAutofit fontScale="77500" lnSpcReduction="20000"/>
          </a:bodyPr>
          <a:lstStyle/>
          <a:p>
            <a:pPr algn="just"/>
            <a:r>
              <a:rPr lang="ru-RU" dirty="0">
                <a:latin typeface="Arial"/>
              </a:rPr>
              <a:t>Приказ Министерства природных ресурсов и экологии Калужской обл. от 20.04.2017 N 51-ор</a:t>
            </a:r>
          </a:p>
          <a:p>
            <a:pPr algn="just"/>
            <a:r>
              <a:rPr lang="ru-RU" dirty="0">
                <a:latin typeface="Arial"/>
              </a:rPr>
              <a:t>"Об установлении предельного уровня соотношения среднемесячной заработной платы руководителей, их заместителей, главных бухгалтеров и среднемесячной заработной платы работников государственных учреждений, подведомственных министерству природных ресурсов и экологии Калужской области"</a:t>
            </a:r>
          </a:p>
          <a:p>
            <a:endParaRPr lang="ru-RU" dirty="0"/>
          </a:p>
        </p:txBody>
      </p:sp>
      <p:sp>
        <p:nvSpPr>
          <p:cNvPr id="8" name="Текст 7"/>
          <p:cNvSpPr>
            <a:spLocks noGrp="1"/>
          </p:cNvSpPr>
          <p:nvPr>
            <p:ph type="body" sz="quarter" idx="3"/>
          </p:nvPr>
        </p:nvSpPr>
        <p:spPr/>
        <p:txBody>
          <a:bodyPr>
            <a:normAutofit fontScale="62500" lnSpcReduction="20000"/>
          </a:bodyPr>
          <a:lstStyle/>
          <a:p>
            <a:r>
              <a:rPr lang="ru-RU" b="1" dirty="0" smtClean="0"/>
              <a:t>ГОСУДАРСТВЕННЫЕ УЧРЕЖДЕНИЯ КАЛУЖСКОЙ ОБЛАСТИ</a:t>
            </a:r>
          </a:p>
          <a:p>
            <a:endParaRPr lang="ru-RU" b="1" dirty="0"/>
          </a:p>
        </p:txBody>
      </p:sp>
      <p:sp>
        <p:nvSpPr>
          <p:cNvPr id="9" name="Объект 8"/>
          <p:cNvSpPr>
            <a:spLocks noGrp="1"/>
          </p:cNvSpPr>
          <p:nvPr>
            <p:ph sz="quarter" idx="4"/>
          </p:nvPr>
        </p:nvSpPr>
        <p:spPr/>
        <p:txBody>
          <a:bodyPr>
            <a:normAutofit fontScale="55000" lnSpcReduction="20000"/>
          </a:bodyPr>
          <a:lstStyle/>
          <a:p>
            <a:pPr algn="just"/>
            <a:r>
              <a:rPr lang="ru-RU" dirty="0">
                <a:latin typeface="Arial"/>
              </a:rPr>
              <a:t>Постановление Правительства Калужской области от 23.03.2017 N 159</a:t>
            </a:r>
          </a:p>
          <a:p>
            <a:pPr algn="just"/>
            <a:r>
              <a:rPr lang="ru-RU" dirty="0">
                <a:latin typeface="Arial"/>
              </a:rPr>
              <a:t>"Об установлении предельного уровня соотношения среднемесячной заработной платы руководителей, их заместителей, главных бухгалтеров Территориального фонда обязательного медицинского страхования Калужской области, государственных учреждений Калужской области, государственных унитарных предприятий Калужской области, формируемой за счет всех источников финансового обеспечения и рассчитываемой за календарный год, и среднемесячной заработной платы работников таких фондов, учреждений, предприятий (без учета заработной платы соответствующего руководителя, его заместителей, главного бухгалтера)"</a:t>
            </a:r>
          </a:p>
          <a:p>
            <a:endParaRPr lang="ru-RU" dirty="0"/>
          </a:p>
        </p:txBody>
      </p:sp>
    </p:spTree>
    <p:extLst>
      <p:ext uri="{BB962C8B-B14F-4D97-AF65-F5344CB8AC3E}">
        <p14:creationId xmlns:p14="http://schemas.microsoft.com/office/powerpoint/2010/main" val="1698523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8328"/>
            <a:ext cx="8075240" cy="1002440"/>
          </a:xfrm>
        </p:spPr>
        <p:txBody>
          <a:bodyPr>
            <a:normAutofit/>
          </a:bodyPr>
          <a:lstStyle/>
          <a:p>
            <a:pPr lvl="0">
              <a:spcBef>
                <a:spcPct val="20000"/>
              </a:spcBef>
            </a:pPr>
            <a:r>
              <a:rPr lang="ru-RU" sz="1400" dirty="0">
                <a:solidFill>
                  <a:srgbClr val="1F497D"/>
                </a:solidFill>
                <a:ea typeface="+mn-ea"/>
                <a:cs typeface="+mn-cs"/>
              </a:rPr>
              <a:t>Постановление Правительства РФ от 24.12.2007 N 922</a:t>
            </a:r>
            <a:br>
              <a:rPr lang="ru-RU" sz="1400" dirty="0">
                <a:solidFill>
                  <a:srgbClr val="1F497D"/>
                </a:solidFill>
                <a:ea typeface="+mn-ea"/>
                <a:cs typeface="+mn-cs"/>
              </a:rPr>
            </a:br>
            <a:r>
              <a:rPr lang="ru-RU" sz="1400" dirty="0">
                <a:solidFill>
                  <a:srgbClr val="1F497D"/>
                </a:solidFill>
                <a:ea typeface="+mn-ea"/>
                <a:cs typeface="+mn-cs"/>
              </a:rPr>
              <a:t>(ред. от 10.12.2016)</a:t>
            </a:r>
            <a:br>
              <a:rPr lang="ru-RU" sz="1400" dirty="0">
                <a:solidFill>
                  <a:srgbClr val="1F497D"/>
                </a:solidFill>
                <a:ea typeface="+mn-ea"/>
                <a:cs typeface="+mn-cs"/>
              </a:rPr>
            </a:br>
            <a:r>
              <a:rPr lang="ru-RU" sz="1400" dirty="0">
                <a:solidFill>
                  <a:srgbClr val="1F497D"/>
                </a:solidFill>
                <a:ea typeface="+mn-ea"/>
                <a:cs typeface="+mn-cs"/>
              </a:rPr>
              <a:t>«Об особенностях порядка исчисления средней заработной платы»</a:t>
            </a:r>
            <a:br>
              <a:rPr lang="ru-RU" sz="1400" dirty="0">
                <a:solidFill>
                  <a:srgbClr val="1F497D"/>
                </a:solidFill>
                <a:ea typeface="+mn-ea"/>
                <a:cs typeface="+mn-cs"/>
              </a:rPr>
            </a:br>
            <a:endParaRPr lang="ru-RU" sz="1400" dirty="0"/>
          </a:p>
        </p:txBody>
      </p:sp>
      <p:sp>
        <p:nvSpPr>
          <p:cNvPr id="7" name="Текст 6"/>
          <p:cNvSpPr>
            <a:spLocks noGrp="1"/>
          </p:cNvSpPr>
          <p:nvPr>
            <p:ph type="body" idx="1"/>
          </p:nvPr>
        </p:nvSpPr>
        <p:spPr>
          <a:xfrm>
            <a:off x="683568" y="2060848"/>
            <a:ext cx="3816424" cy="864096"/>
          </a:xfrm>
        </p:spPr>
        <p:txBody>
          <a:bodyPr>
            <a:normAutofit fontScale="55000" lnSpcReduction="20000"/>
          </a:bodyPr>
          <a:lstStyle/>
          <a:p>
            <a:pPr marL="274320" lvl="0" indent="-274320" algn="just">
              <a:buClr>
                <a:srgbClr val="4F81BD"/>
              </a:buClr>
              <a:buFont typeface="Symbol" pitchFamily="18" charset="2"/>
              <a:buChar char=""/>
            </a:pPr>
            <a:endParaRPr lang="ru-RU" sz="2000" dirty="0" smtClean="0">
              <a:solidFill>
                <a:srgbClr val="1F497D"/>
              </a:solidFill>
            </a:endParaRPr>
          </a:p>
          <a:p>
            <a:pPr marL="274320" lvl="0" indent="-274320" algn="just">
              <a:buClr>
                <a:srgbClr val="4F81BD"/>
              </a:buClr>
              <a:buFont typeface="Symbol" pitchFamily="18" charset="2"/>
              <a:buChar char=""/>
            </a:pPr>
            <a:r>
              <a:rPr lang="ru-RU" sz="2000" b="1" dirty="0" smtClean="0">
                <a:solidFill>
                  <a:srgbClr val="1F497D"/>
                </a:solidFill>
              </a:rPr>
              <a:t>Для </a:t>
            </a:r>
            <a:r>
              <a:rPr lang="ru-RU" sz="2000" b="1" dirty="0">
                <a:solidFill>
                  <a:srgbClr val="1F497D"/>
                </a:solidFill>
              </a:rPr>
              <a:t>исчисления среднемесячной заработной платы руководителей, заместителей руководителей, главных бухгалтеров</a:t>
            </a:r>
          </a:p>
          <a:p>
            <a:pPr algn="l"/>
            <a:endParaRPr lang="ru-RU" b="1" dirty="0"/>
          </a:p>
          <a:p>
            <a:endParaRPr lang="ru-RU" dirty="0"/>
          </a:p>
        </p:txBody>
      </p:sp>
      <p:sp>
        <p:nvSpPr>
          <p:cNvPr id="8" name="Объект 7"/>
          <p:cNvSpPr>
            <a:spLocks noGrp="1"/>
          </p:cNvSpPr>
          <p:nvPr>
            <p:ph sz="half" idx="2"/>
          </p:nvPr>
        </p:nvSpPr>
        <p:spPr>
          <a:xfrm>
            <a:off x="755576" y="2996952"/>
            <a:ext cx="3741811" cy="3129211"/>
          </a:xfrm>
        </p:spPr>
        <p:txBody>
          <a:bodyPr>
            <a:normAutofit fontScale="47500" lnSpcReduction="20000"/>
          </a:bodyPr>
          <a:lstStyle/>
          <a:p>
            <a:pPr marL="0" indent="0">
              <a:buNone/>
            </a:pPr>
            <a:r>
              <a:rPr lang="ru-RU" sz="2900" dirty="0" smtClean="0"/>
              <a:t>В соответствии </a:t>
            </a:r>
            <a:r>
              <a:rPr lang="ru-RU" sz="2900" dirty="0"/>
              <a:t>с новым </a:t>
            </a:r>
            <a:r>
              <a:rPr lang="ru-RU" sz="2900" dirty="0">
                <a:hlinkClick r:id="rId2"/>
              </a:rPr>
              <a:t>пунктом 20 Порядка N 922 среднемесячную заработную плату первых лиц необходимо определять путем деления суммы фактически начисленной заработной платы за календарный год на 12 (количество месяцев в году). Если кто-то из первых лиц работал в учреждении неполный календарный год, то среднемесячная заработная плата определяется исходя из фактически отработанных полных календарных месяцев.</a:t>
            </a:r>
          </a:p>
          <a:p>
            <a:endParaRPr lang="ru-RU" sz="2900" dirty="0"/>
          </a:p>
          <a:p>
            <a:r>
              <a:rPr lang="ru-RU" sz="2900" dirty="0"/>
              <a:t>Обратите внимание! По каждой должности первых лиц среднемесячную заработную плату необходимо исчислять отдельно.</a:t>
            </a:r>
          </a:p>
          <a:p>
            <a:endParaRPr lang="ru-RU" dirty="0"/>
          </a:p>
        </p:txBody>
      </p:sp>
      <p:sp>
        <p:nvSpPr>
          <p:cNvPr id="9" name="Текст 8"/>
          <p:cNvSpPr>
            <a:spLocks noGrp="1"/>
          </p:cNvSpPr>
          <p:nvPr>
            <p:ph type="body" sz="quarter" idx="3"/>
          </p:nvPr>
        </p:nvSpPr>
        <p:spPr>
          <a:xfrm>
            <a:off x="4644008" y="1916832"/>
            <a:ext cx="3826384" cy="720081"/>
          </a:xfrm>
        </p:spPr>
        <p:txBody>
          <a:bodyPr>
            <a:normAutofit/>
          </a:bodyPr>
          <a:lstStyle/>
          <a:p>
            <a:r>
              <a:rPr lang="ru-RU" sz="1400" dirty="0">
                <a:solidFill>
                  <a:srgbClr val="1F497D"/>
                </a:solidFill>
              </a:rPr>
              <a:t>Для исчисления среднемесячной заработной </a:t>
            </a:r>
            <a:r>
              <a:rPr lang="ru-RU" sz="1400" dirty="0" smtClean="0">
                <a:solidFill>
                  <a:srgbClr val="1F497D"/>
                </a:solidFill>
              </a:rPr>
              <a:t>платы работников</a:t>
            </a:r>
            <a:endParaRPr lang="ru-RU" dirty="0"/>
          </a:p>
        </p:txBody>
      </p:sp>
      <p:sp>
        <p:nvSpPr>
          <p:cNvPr id="10" name="Объект 9"/>
          <p:cNvSpPr>
            <a:spLocks noGrp="1"/>
          </p:cNvSpPr>
          <p:nvPr>
            <p:ph sz="quarter" idx="4"/>
          </p:nvPr>
        </p:nvSpPr>
        <p:spPr>
          <a:xfrm>
            <a:off x="4644008" y="2996952"/>
            <a:ext cx="3823209" cy="3129211"/>
          </a:xfrm>
        </p:spPr>
        <p:txBody>
          <a:bodyPr>
            <a:normAutofit fontScale="47500" lnSpcReduction="20000"/>
          </a:bodyPr>
          <a:lstStyle/>
          <a:p>
            <a:pPr algn="just"/>
            <a:r>
              <a:rPr lang="ru-RU" sz="2500" dirty="0" smtClean="0">
                <a:solidFill>
                  <a:srgbClr val="0000FF"/>
                </a:solidFill>
                <a:latin typeface="Arial"/>
                <a:hlinkClick r:id="rId3"/>
              </a:rPr>
              <a:t>Пункт </a:t>
            </a:r>
            <a:r>
              <a:rPr lang="ru-RU" sz="2500" dirty="0">
                <a:solidFill>
                  <a:srgbClr val="0000FF"/>
                </a:solidFill>
                <a:latin typeface="Arial"/>
                <a:hlinkClick r:id="rId3"/>
              </a:rPr>
              <a:t>20 Порядка N 922 регламентирует исчисление среднемесячной заработной платы работников в целях определения соотношения без учета заработной платы первых лиц. Такая зарплата с 1 января 2017 года должна быть определена как 1/12 (по числу месяцев в году) от частного между суммой фактически начисленной заработной платы работников списочного состава и среднесписочной численностью работников (без первых лиц), определенной на основе методики, используемой для целей осуществления федерального статистического наблюдения</a:t>
            </a:r>
            <a:r>
              <a:rPr lang="ru-RU" sz="2500" dirty="0" smtClean="0">
                <a:solidFill>
                  <a:srgbClr val="0000FF"/>
                </a:solidFill>
                <a:latin typeface="Arial"/>
                <a:hlinkClick r:id="rId3"/>
              </a:rPr>
              <a:t>.</a:t>
            </a:r>
            <a:r>
              <a:rPr lang="ru-RU" sz="2500" dirty="0">
                <a:solidFill>
                  <a:srgbClr val="1F497D"/>
                </a:solidFill>
                <a:latin typeface="Arial"/>
              </a:rPr>
              <a:t> </a:t>
            </a:r>
            <a:endParaRPr lang="ru-RU" sz="2500" dirty="0" smtClean="0">
              <a:solidFill>
                <a:srgbClr val="1F497D"/>
              </a:solidFill>
              <a:latin typeface="Arial"/>
            </a:endParaRPr>
          </a:p>
          <a:p>
            <a:pPr algn="just"/>
            <a:r>
              <a:rPr lang="ru-RU" sz="2500" dirty="0">
                <a:latin typeface="Arial"/>
              </a:rPr>
              <a:t>Примечание. Среднесписочную численность необходимо исчислять в соответствии с </a:t>
            </a:r>
            <a:r>
              <a:rPr lang="ru-RU" sz="2500" dirty="0">
                <a:solidFill>
                  <a:srgbClr val="0000FF"/>
                </a:solidFill>
                <a:latin typeface="Arial"/>
                <a:hlinkClick r:id="rId4"/>
              </a:rPr>
              <a:t>пунктами 77 - </a:t>
            </a:r>
            <a:r>
              <a:rPr lang="ru-RU" sz="2500" dirty="0">
                <a:solidFill>
                  <a:srgbClr val="0000FF"/>
                </a:solidFill>
                <a:latin typeface="Arial"/>
                <a:hlinkClick r:id="rId5"/>
              </a:rPr>
              <a:t>84 Указаний по заполнению ряда форм федерального статистического наблюдения, утвержденных Приказом Росстата от 26.10.2015 N 498.</a:t>
            </a:r>
          </a:p>
          <a:p>
            <a:pPr algn="just"/>
            <a:endParaRPr lang="ru-RU" dirty="0">
              <a:solidFill>
                <a:srgbClr val="0000FF"/>
              </a:solidFill>
              <a:latin typeface="Arial"/>
              <a:hlinkClick r:id="rId3"/>
            </a:endParaRPr>
          </a:p>
          <a:p>
            <a:endParaRPr lang="ru-RU" dirty="0"/>
          </a:p>
        </p:txBody>
      </p:sp>
    </p:spTree>
    <p:extLst>
      <p:ext uri="{BB962C8B-B14F-4D97-AF65-F5344CB8AC3E}">
        <p14:creationId xmlns:p14="http://schemas.microsoft.com/office/powerpoint/2010/main" val="423338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РАЗМЕЩЕНИЕ ИНФОРМАЦИИ</a:t>
            </a:r>
            <a:endParaRPr lang="ru-RU" dirty="0"/>
          </a:p>
        </p:txBody>
      </p:sp>
      <p:sp>
        <p:nvSpPr>
          <p:cNvPr id="8" name="Объект 7"/>
          <p:cNvSpPr>
            <a:spLocks noGrp="1"/>
          </p:cNvSpPr>
          <p:nvPr>
            <p:ph sz="quarter" idx="13"/>
          </p:nvPr>
        </p:nvSpPr>
        <p:spPr/>
        <p:txBody>
          <a:bodyPr>
            <a:normAutofit fontScale="92500" lnSpcReduction="20000"/>
          </a:bodyPr>
          <a:lstStyle/>
          <a:p>
            <a:pPr algn="just"/>
            <a:r>
              <a:rPr lang="ru-RU" dirty="0" smtClean="0">
                <a:latin typeface="Arial"/>
              </a:rPr>
              <a:t>ТРУДОВОЙ КОДЕКС Статья </a:t>
            </a:r>
            <a:r>
              <a:rPr lang="ru-RU" dirty="0">
                <a:latin typeface="Arial"/>
              </a:rPr>
              <a:t>349.5. Размещение информации о среднемесячной заработной плате руководителей, их заместителей и главных бухгалтеров организаций в информационно-телекоммуникационной сети "Интернет"</a:t>
            </a:r>
          </a:p>
          <a:p>
            <a:endParaRPr lang="ru-RU" dirty="0"/>
          </a:p>
        </p:txBody>
      </p:sp>
      <p:sp>
        <p:nvSpPr>
          <p:cNvPr id="9" name="Объект 8"/>
          <p:cNvSpPr>
            <a:spLocks noGrp="1"/>
          </p:cNvSpPr>
          <p:nvPr>
            <p:ph sz="quarter" idx="14"/>
          </p:nvPr>
        </p:nvSpPr>
        <p:spPr/>
        <p:txBody>
          <a:bodyPr>
            <a:normAutofit fontScale="77500" lnSpcReduction="20000"/>
          </a:bodyPr>
          <a:lstStyle/>
          <a:p>
            <a:pPr algn="just"/>
            <a:r>
              <a:rPr lang="ru-RU" dirty="0">
                <a:latin typeface="Arial"/>
              </a:rPr>
              <a:t>Информация о рассчитываемой за календарный </a:t>
            </a:r>
            <a:r>
              <a:rPr lang="ru-RU" dirty="0" smtClean="0">
                <a:latin typeface="Arial"/>
              </a:rPr>
              <a:t>год (2017 год)  </a:t>
            </a:r>
            <a:r>
              <a:rPr lang="ru-RU" dirty="0">
                <a:latin typeface="Arial"/>
              </a:rPr>
              <a:t>среднемесячной заработной плате руководителей, их заместителей и главных </a:t>
            </a:r>
            <a:r>
              <a:rPr lang="ru-RU" dirty="0" smtClean="0">
                <a:latin typeface="Arial"/>
              </a:rPr>
              <a:t>бухгалтеров</a:t>
            </a:r>
            <a:endParaRPr lang="ru-RU" dirty="0">
              <a:latin typeface="Arial"/>
            </a:endParaRPr>
          </a:p>
          <a:p>
            <a:pPr algn="just"/>
            <a:r>
              <a:rPr lang="ru-RU" dirty="0">
                <a:latin typeface="Arial"/>
              </a:rPr>
              <a:t>размещаться в информационно-телекоммуникационной сети "Интернет" на официальных сайтах указанных фондов, учреждений, </a:t>
            </a:r>
            <a:r>
              <a:rPr lang="ru-RU" dirty="0" smtClean="0">
                <a:latin typeface="Arial"/>
              </a:rPr>
              <a:t>предприятий не позднее 15 мая 2018 года.</a:t>
            </a:r>
            <a:endParaRPr lang="ru-RU" dirty="0">
              <a:latin typeface="Arial"/>
            </a:endParaRPr>
          </a:p>
          <a:p>
            <a:endParaRPr lang="ru-RU" dirty="0"/>
          </a:p>
        </p:txBody>
      </p:sp>
    </p:spTree>
    <p:extLst>
      <p:ext uri="{BB962C8B-B14F-4D97-AF65-F5344CB8AC3E}">
        <p14:creationId xmlns:p14="http://schemas.microsoft.com/office/powerpoint/2010/main" val="1681101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611561" y="1916832"/>
            <a:ext cx="7668840" cy="4209331"/>
          </a:xfrm>
        </p:spPr>
        <p:txBody>
          <a:bodyPr>
            <a:normAutofit fontScale="92500"/>
          </a:bodyPr>
          <a:lstStyle/>
          <a:p>
            <a:pPr algn="just"/>
            <a:r>
              <a:rPr lang="ru-RU" dirty="0" smtClean="0">
                <a:latin typeface="Arial"/>
              </a:rPr>
              <a:t>Принято </a:t>
            </a:r>
            <a:r>
              <a:rPr lang="ru-RU" dirty="0">
                <a:solidFill>
                  <a:srgbClr val="0000FF"/>
                </a:solidFill>
                <a:latin typeface="Arial"/>
                <a:hlinkClick r:id="rId2"/>
              </a:rPr>
              <a:t>постановление Правительства Российской Федерации 28 декабря 2016 г. N 1521 "Об утверждении Правил размещения информации о среднемесячной заработной плате руководителей, их заместителей и главных бухгалтеров государственных внебюджетных фондов Российской Федерации, федеральных государственных учреждений и федеральных государственных унитарных предприятий". Согласно данному постановлению Информация о среднемесячной заработной плате руководителя должна размещаться в сети "Интернет" не позднее 15 мая года, следующего за отчетным.</a:t>
            </a:r>
          </a:p>
          <a:p>
            <a:endParaRPr lang="ru-RU" dirty="0"/>
          </a:p>
        </p:txBody>
      </p:sp>
      <p:sp>
        <p:nvSpPr>
          <p:cNvPr id="5" name="Заголовок 4"/>
          <p:cNvSpPr>
            <a:spLocks noGrp="1"/>
          </p:cNvSpPr>
          <p:nvPr>
            <p:ph type="title"/>
          </p:nvPr>
        </p:nvSpPr>
        <p:spPr/>
        <p:txBody>
          <a:bodyPr>
            <a:normAutofit fontScale="90000"/>
          </a:bodyPr>
          <a:lstStyle/>
          <a:p>
            <a:r>
              <a:rPr lang="ru-RU" dirty="0"/>
              <a:t>РАЗМЕЩЕНИЕ ИНФОРМАЦИИ</a:t>
            </a:r>
          </a:p>
        </p:txBody>
      </p:sp>
    </p:spTree>
    <p:extLst>
      <p:ext uri="{BB962C8B-B14F-4D97-AF65-F5344CB8AC3E}">
        <p14:creationId xmlns:p14="http://schemas.microsoft.com/office/powerpoint/2010/main" val="3800956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88840"/>
            <a:ext cx="8496943" cy="4137323"/>
          </a:xfrm>
        </p:spPr>
        <p:txBody>
          <a:bodyPr>
            <a:normAutofit fontScale="70000" lnSpcReduction="20000"/>
          </a:bodyPr>
          <a:lstStyle/>
          <a:p>
            <a:pPr algn="just"/>
            <a:r>
              <a:rPr lang="ru-RU" dirty="0">
                <a:latin typeface="Arial"/>
              </a:rPr>
              <a:t>Федеральным </a:t>
            </a:r>
            <a:r>
              <a:rPr lang="ru-RU" dirty="0">
                <a:solidFill>
                  <a:srgbClr val="0000FF"/>
                </a:solidFill>
                <a:latin typeface="Arial"/>
                <a:hlinkClick r:id="rId2"/>
              </a:rPr>
              <a:t>законом от 3 июля 2016 г. N 347-ФЗ предусматривается ответственность руководителя за несоблюдение предельного соотношения среднемесячных заработных плат заместителей руководителя и главных бухгалтеров и среднемесячных зарплат работников организаций. Данное нарушение включено в основания прекращения трудового договора с руководителем организации.</a:t>
            </a:r>
          </a:p>
          <a:p>
            <a:pPr algn="just"/>
            <a:r>
              <a:rPr lang="ru-RU" dirty="0">
                <a:latin typeface="Arial"/>
              </a:rPr>
              <a:t>Ответственность за несоблюдение предельного соотношения зарплаты руководителя и работников несет учредитель в порядке, установленном действующим законодательством (дисциплинарная ответственность - замечание; выговор; предупреждение о неполном должностном соответствии, увольнение (</a:t>
            </a:r>
            <a:r>
              <a:rPr lang="ru-RU" dirty="0">
                <a:solidFill>
                  <a:srgbClr val="0000FF"/>
                </a:solidFill>
                <a:latin typeface="Arial"/>
                <a:hlinkClick r:id="rId3"/>
              </a:rPr>
              <a:t>ст. 192 ТК РФ, </a:t>
            </a:r>
            <a:r>
              <a:rPr lang="ru-RU" dirty="0">
                <a:solidFill>
                  <a:srgbClr val="0000FF"/>
                </a:solidFill>
                <a:latin typeface="Arial"/>
                <a:hlinkClick r:id="rId4"/>
              </a:rPr>
              <a:t>ст. 57 Федерального закона от 27.07.2004 N 79-ФЗ).</a:t>
            </a:r>
          </a:p>
          <a:p>
            <a:pPr algn="just"/>
            <a:r>
              <a:rPr lang="ru-RU" dirty="0">
                <a:latin typeface="Arial"/>
              </a:rPr>
              <a:t>Соблюдение законодательства Российской Федерации, в том числе в части соблюдения Федерального </a:t>
            </a:r>
            <a:r>
              <a:rPr lang="ru-RU" dirty="0">
                <a:solidFill>
                  <a:srgbClr val="0000FF"/>
                </a:solidFill>
                <a:latin typeface="Arial"/>
                <a:hlinkClick r:id="rId2"/>
              </a:rPr>
              <a:t>закона от 3 июля 2016 г. N 347-ФЗ осуществляется соответствующими государственными органами, осуществляющими надзор и контроль законодательства Российской Федерации (например, Прокуратура, Счетная палата), а также государственными и муниципальными органами в отношении подведомственных организаций.</a:t>
            </a:r>
          </a:p>
          <a:p>
            <a:endParaRPr lang="ru-RU" dirty="0"/>
          </a:p>
        </p:txBody>
      </p:sp>
      <p:sp>
        <p:nvSpPr>
          <p:cNvPr id="3" name="Заголовок 2"/>
          <p:cNvSpPr>
            <a:spLocks noGrp="1"/>
          </p:cNvSpPr>
          <p:nvPr>
            <p:ph type="title"/>
          </p:nvPr>
        </p:nvSpPr>
        <p:spPr/>
        <p:txBody>
          <a:bodyPr/>
          <a:lstStyle/>
          <a:p>
            <a:r>
              <a:rPr lang="ru-RU" dirty="0" smtClean="0"/>
              <a:t>ОТВЕТСТВЕННОСТЬ </a:t>
            </a:r>
            <a:endParaRPr lang="ru-RU" dirty="0"/>
          </a:p>
        </p:txBody>
      </p:sp>
    </p:spTree>
    <p:extLst>
      <p:ext uri="{BB962C8B-B14F-4D97-AF65-F5344CB8AC3E}">
        <p14:creationId xmlns:p14="http://schemas.microsoft.com/office/powerpoint/2010/main" val="3441995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Федеральный </a:t>
            </a:r>
            <a:r>
              <a:rPr lang="ru-RU" sz="2000" dirty="0"/>
              <a:t>закон от 18.06.2017 N 125-ФЗ</a:t>
            </a:r>
            <a:br>
              <a:rPr lang="ru-RU" sz="2000" dirty="0"/>
            </a:br>
            <a:r>
              <a:rPr lang="ru-RU" sz="2000" dirty="0"/>
              <a:t>"О внесении изменений в Трудовой кодекс Российской Федерации</a:t>
            </a:r>
            <a:r>
              <a:rPr lang="ru-RU" sz="2000" dirty="0" smtClean="0"/>
              <a:t>"</a:t>
            </a:r>
            <a:r>
              <a:rPr lang="ru-RU" dirty="0"/>
              <a:t> </a:t>
            </a:r>
            <a:r>
              <a:rPr lang="ru-RU" dirty="0" smtClean="0"/>
              <a:t/>
            </a:r>
            <a:br>
              <a:rPr lang="ru-RU" dirty="0" smtClean="0"/>
            </a:br>
            <a:r>
              <a:rPr lang="ru-RU" sz="1600" dirty="0" smtClean="0"/>
              <a:t>Начало </a:t>
            </a:r>
            <a:r>
              <a:rPr lang="ru-RU" sz="1600" dirty="0"/>
              <a:t>действия документа - </a:t>
            </a:r>
            <a:r>
              <a:rPr lang="ru-RU" sz="1600" dirty="0">
                <a:solidFill>
                  <a:srgbClr val="0000FF"/>
                </a:solidFill>
                <a:hlinkClick r:id="rId2"/>
              </a:rPr>
              <a:t>29.06.2017.</a:t>
            </a:r>
            <a:r>
              <a:rPr lang="ru-RU" sz="1600" dirty="0">
                <a:solidFill>
                  <a:srgbClr val="0000FF"/>
                </a:solidFill>
              </a:rPr>
              <a:t/>
            </a:r>
            <a:br>
              <a:rPr lang="ru-RU" sz="1600" dirty="0">
                <a:solidFill>
                  <a:srgbClr val="0000FF"/>
                </a:solidFill>
              </a:rPr>
            </a:br>
            <a:r>
              <a:rPr lang="ru-RU" dirty="0"/>
              <a:t/>
            </a:r>
            <a:br>
              <a:rPr lang="ru-RU" dirty="0"/>
            </a:br>
            <a:endParaRPr lang="ru-RU" dirty="0"/>
          </a:p>
        </p:txBody>
      </p:sp>
      <p:sp>
        <p:nvSpPr>
          <p:cNvPr id="4" name="Объект 3"/>
          <p:cNvSpPr>
            <a:spLocks noGrp="1"/>
          </p:cNvSpPr>
          <p:nvPr>
            <p:ph sz="quarter" idx="13"/>
          </p:nvPr>
        </p:nvSpPr>
        <p:spPr>
          <a:xfrm>
            <a:off x="611560" y="2204864"/>
            <a:ext cx="3887287" cy="3921616"/>
          </a:xfrm>
        </p:spPr>
        <p:txBody>
          <a:bodyPr/>
          <a:lstStyle/>
          <a:p>
            <a:endParaRPr lang="ru-RU" dirty="0"/>
          </a:p>
        </p:txBody>
      </p:sp>
      <p:sp>
        <p:nvSpPr>
          <p:cNvPr id="5" name="Объект 4"/>
          <p:cNvSpPr>
            <a:spLocks noGrp="1"/>
          </p:cNvSpPr>
          <p:nvPr>
            <p:ph sz="quarter" idx="14"/>
          </p:nvPr>
        </p:nvSpPr>
        <p:spPr/>
        <p:txBody>
          <a:bodyPr>
            <a:normAutofit lnSpcReduction="10000"/>
          </a:bodyPr>
          <a:lstStyle/>
          <a:p>
            <a:pPr marL="0" indent="0">
              <a:buNone/>
            </a:pPr>
            <a:r>
              <a:rPr lang="ru-RU" dirty="0">
                <a:solidFill>
                  <a:srgbClr val="333333"/>
                </a:solidFill>
                <a:latin typeface="Arial"/>
                <a:ea typeface="Calibri"/>
              </a:rPr>
              <a:t>Условия установления неполного рабочего времени сделали более гибкими. </a:t>
            </a:r>
            <a:br>
              <a:rPr lang="ru-RU" dirty="0">
                <a:solidFill>
                  <a:srgbClr val="333333"/>
                </a:solidFill>
                <a:latin typeface="Arial"/>
                <a:ea typeface="Calibri"/>
              </a:rPr>
            </a:br>
            <a:r>
              <a:rPr lang="ru-RU" dirty="0"/>
              <a:t>Поправки касаются неполного рабочего времени, оплаты сверхурочной работы и работы в выходные и праздничные дни.</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21" y="2276872"/>
            <a:ext cx="2638595" cy="410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178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Федеральный </a:t>
            </a:r>
            <a:r>
              <a:rPr lang="ru-RU" sz="1800" dirty="0"/>
              <a:t>закон от 18.06.2017 N 125-ФЗ</a:t>
            </a:r>
            <a:br>
              <a:rPr lang="ru-RU" sz="1800" dirty="0"/>
            </a:br>
            <a:r>
              <a:rPr lang="ru-RU" sz="1800" dirty="0"/>
              <a:t>"О внесении изменений в Трудовой кодекс Российской Федерации"</a:t>
            </a:r>
            <a:r>
              <a:rPr lang="ru-RU" sz="4000" dirty="0"/>
              <a:t> </a:t>
            </a:r>
            <a:br>
              <a:rPr lang="ru-RU" sz="4000" dirty="0"/>
            </a:br>
            <a:r>
              <a:rPr lang="ru-RU" sz="1400" dirty="0"/>
              <a:t>Начало действия документа - </a:t>
            </a:r>
            <a:r>
              <a:rPr lang="ru-RU" sz="1400" dirty="0">
                <a:solidFill>
                  <a:srgbClr val="0000FF"/>
                </a:solidFill>
                <a:hlinkClick r:id="rId2"/>
              </a:rPr>
              <a:t>29.06.2017.</a:t>
            </a:r>
            <a:r>
              <a:rPr lang="ru-RU" sz="1400" dirty="0">
                <a:solidFill>
                  <a:srgbClr val="0000FF"/>
                </a:solidFill>
              </a:rPr>
              <a:t/>
            </a:r>
            <a:br>
              <a:rPr lang="ru-RU" sz="1400" dirty="0">
                <a:solidFill>
                  <a:srgbClr val="0000FF"/>
                </a:solidFill>
              </a:rPr>
            </a:br>
            <a:r>
              <a:rPr lang="ru-RU" sz="4000" dirty="0"/>
              <a:t/>
            </a:r>
            <a:br>
              <a:rPr lang="ru-RU" sz="4000" dirty="0"/>
            </a:br>
            <a:endParaRPr lang="ru-RU" dirty="0"/>
          </a:p>
        </p:txBody>
      </p:sp>
      <p:sp>
        <p:nvSpPr>
          <p:cNvPr id="3" name="Объект 2"/>
          <p:cNvSpPr>
            <a:spLocks noGrp="1"/>
          </p:cNvSpPr>
          <p:nvPr>
            <p:ph sz="quarter" idx="13"/>
          </p:nvPr>
        </p:nvSpPr>
        <p:spPr/>
        <p:txBody>
          <a:bodyPr/>
          <a:lstStyle/>
          <a:p>
            <a:r>
              <a:rPr lang="ru-RU" dirty="0" smtClean="0"/>
              <a:t>Статья 93 ТК РФ</a:t>
            </a:r>
            <a:endParaRPr lang="ru-RU" dirty="0"/>
          </a:p>
        </p:txBody>
      </p:sp>
      <p:sp>
        <p:nvSpPr>
          <p:cNvPr id="4" name="Объект 3"/>
          <p:cNvSpPr>
            <a:spLocks noGrp="1"/>
          </p:cNvSpPr>
          <p:nvPr>
            <p:ph sz="quarter" idx="14"/>
          </p:nvPr>
        </p:nvSpPr>
        <p:spPr/>
        <p:txBody>
          <a:bodyPr>
            <a:normAutofit fontScale="85000" lnSpcReduction="20000"/>
          </a:bodyPr>
          <a:lstStyle/>
          <a:p>
            <a:r>
              <a:rPr lang="ru-RU" dirty="0"/>
              <a:t>Закреплена возможность сокращения продолжительности ежедневной работы (смены) на определенное количество рабочих часов при одновременном сокращении количества рабочих дней в неделю. Ранее ТК РФ предусматривал установление либо неполного рабочего дня (смены), либо неполной рабочей недели.</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39" y="3789040"/>
            <a:ext cx="340687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179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Федеральный </a:t>
            </a:r>
            <a:r>
              <a:rPr lang="ru-RU" sz="1800" dirty="0"/>
              <a:t>закон от 18.06.2017 N </a:t>
            </a:r>
            <a:r>
              <a:rPr lang="ru-RU" sz="1800" dirty="0" smtClean="0"/>
              <a:t>125-ФЗ "О </a:t>
            </a:r>
            <a:r>
              <a:rPr lang="ru-RU" sz="1800" dirty="0"/>
              <a:t>внесении изменений в Трудовой кодекс Российской Федерации"</a:t>
            </a:r>
            <a:r>
              <a:rPr lang="ru-RU" sz="4000" dirty="0"/>
              <a:t> </a:t>
            </a:r>
            <a:br>
              <a:rPr lang="ru-RU" sz="4000" dirty="0"/>
            </a:br>
            <a:r>
              <a:rPr lang="ru-RU" sz="1400" dirty="0"/>
              <a:t>Начало действия документа - </a:t>
            </a:r>
            <a:r>
              <a:rPr lang="ru-RU" sz="1400" dirty="0">
                <a:solidFill>
                  <a:srgbClr val="0000FF"/>
                </a:solidFill>
                <a:hlinkClick r:id="rId2"/>
              </a:rPr>
              <a:t>29.06.2017.</a:t>
            </a:r>
            <a:r>
              <a:rPr lang="ru-RU" sz="1400" dirty="0">
                <a:solidFill>
                  <a:srgbClr val="0000FF"/>
                </a:solidFill>
              </a:rPr>
              <a:t/>
            </a:r>
            <a:br>
              <a:rPr lang="ru-RU" sz="1400" dirty="0">
                <a:solidFill>
                  <a:srgbClr val="0000FF"/>
                </a:solidFill>
              </a:rPr>
            </a:br>
            <a:r>
              <a:rPr lang="ru-RU" sz="4000" dirty="0"/>
              <a:t/>
            </a:r>
            <a:br>
              <a:rPr lang="ru-RU" sz="4000" dirty="0"/>
            </a:br>
            <a:endParaRPr lang="ru-RU" dirty="0"/>
          </a:p>
        </p:txBody>
      </p:sp>
      <p:sp>
        <p:nvSpPr>
          <p:cNvPr id="3" name="Объект 2"/>
          <p:cNvSpPr>
            <a:spLocks noGrp="1"/>
          </p:cNvSpPr>
          <p:nvPr>
            <p:ph sz="quarter" idx="13"/>
          </p:nvPr>
        </p:nvSpPr>
        <p:spPr/>
        <p:txBody>
          <a:bodyPr/>
          <a:lstStyle/>
          <a:p>
            <a:r>
              <a:rPr lang="ru-RU" dirty="0" smtClean="0"/>
              <a:t>Статья 153 ТК РФ</a:t>
            </a:r>
            <a:endParaRPr lang="ru-RU" dirty="0"/>
          </a:p>
        </p:txBody>
      </p:sp>
      <p:sp>
        <p:nvSpPr>
          <p:cNvPr id="4" name="Объект 3"/>
          <p:cNvSpPr>
            <a:spLocks noGrp="1"/>
          </p:cNvSpPr>
          <p:nvPr>
            <p:ph sz="quarter" idx="14"/>
          </p:nvPr>
        </p:nvSpPr>
        <p:spPr/>
        <p:txBody>
          <a:bodyPr>
            <a:normAutofit fontScale="85000" lnSpcReduction="10000"/>
          </a:bodyPr>
          <a:lstStyle/>
          <a:p>
            <a:r>
              <a:rPr lang="ru-RU" dirty="0" smtClean="0"/>
              <a:t>Уточнен </a:t>
            </a:r>
            <a:r>
              <a:rPr lang="ru-RU" dirty="0"/>
              <a:t>порядок оплаты сверхурочной работы. При подсчете сверхурочных часов не учитывается работа в выходные и нерабочие праздничные дни, произведенная сверх нормы рабочего времени, поскольку она уже оплачена в повышенном размере или компенсирована другим днем отдыха.</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33092"/>
            <a:ext cx="3456384" cy="204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40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916832"/>
            <a:ext cx="8136903" cy="4209331"/>
          </a:xfrm>
        </p:spPr>
        <p:txBody>
          <a:bodyPr>
            <a:normAutofit fontScale="92500"/>
          </a:bodyPr>
          <a:lstStyle/>
          <a:p>
            <a:pPr algn="just"/>
            <a:r>
              <a:rPr lang="ru-RU" dirty="0">
                <a:latin typeface="Arial"/>
              </a:rPr>
              <a:t>8. В случае, если в извещении об осуществлении закупки установлены ограничения в соответствии с </a:t>
            </a:r>
            <a:r>
              <a:rPr lang="ru-RU" dirty="0">
                <a:solidFill>
                  <a:srgbClr val="0000FF"/>
                </a:solidFill>
                <a:latin typeface="Arial"/>
                <a:hlinkClick r:id="rId2"/>
              </a:rPr>
              <a:t>частью 3 настоящей статьи, в контракт, заключаемый с субъектом малого предпринимательства или социально ориентированной некоммерческой организацией, включается обязательное условие об оплате заказчиком поставленного товара, выполненной работы (ее результатов), оказанной услуги, отдельных этапов исполнения контракта не более чем в течение пятнадцати рабочих дней с даты подписания заказчиком документа о приемке, предусмотренного </a:t>
            </a:r>
            <a:r>
              <a:rPr lang="ru-RU" dirty="0">
                <a:solidFill>
                  <a:srgbClr val="0000FF"/>
                </a:solidFill>
                <a:latin typeface="Arial"/>
                <a:hlinkClick r:id="rId3"/>
              </a:rPr>
              <a:t>частью 7 статьи 94 настоящего Федерального закона.</a:t>
            </a:r>
          </a:p>
          <a:p>
            <a:endParaRPr lang="ru-RU" dirty="0"/>
          </a:p>
        </p:txBody>
      </p:sp>
      <p:sp>
        <p:nvSpPr>
          <p:cNvPr id="3" name="Заголовок 2"/>
          <p:cNvSpPr>
            <a:spLocks noGrp="1"/>
          </p:cNvSpPr>
          <p:nvPr>
            <p:ph type="title"/>
          </p:nvPr>
        </p:nvSpPr>
        <p:spPr>
          <a:xfrm>
            <a:off x="395536" y="338328"/>
            <a:ext cx="8291264" cy="1650512"/>
          </a:xfrm>
        </p:spPr>
        <p:txBody>
          <a:bodyPr>
            <a:normAutofit fontScale="90000"/>
          </a:bodyPr>
          <a:lstStyle/>
          <a:p>
            <a:r>
              <a:rPr lang="ru-RU" sz="2000" dirty="0"/>
              <a:t>Федеральный закон от 01.05.2017 N 83-ФЗ</a:t>
            </a:r>
            <a:br>
              <a:rPr lang="ru-RU" sz="2000" dirty="0"/>
            </a:br>
            <a:r>
              <a:rPr lang="ru-RU" sz="2000" dirty="0"/>
              <a:t>"О внесении изменений в статьи 30 и 34 Федерального закона "О контрактной системе в сфере закупок товаров, работ, услуг для обеспечения государственных и муниципальных нужд"</a:t>
            </a:r>
            <a:br>
              <a:rPr lang="ru-RU" sz="2000" dirty="0"/>
            </a:br>
            <a:endParaRPr lang="ru-RU" dirty="0"/>
          </a:p>
        </p:txBody>
      </p:sp>
    </p:spTree>
    <p:extLst>
      <p:ext uri="{BB962C8B-B14F-4D97-AF65-F5344CB8AC3E}">
        <p14:creationId xmlns:p14="http://schemas.microsoft.com/office/powerpoint/2010/main" val="3555238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Федеральный </a:t>
            </a:r>
            <a:r>
              <a:rPr lang="ru-RU" sz="1800" dirty="0"/>
              <a:t>закон от 18.06.2017 N 125-ФЗ</a:t>
            </a:r>
            <a:br>
              <a:rPr lang="ru-RU" sz="1800" dirty="0"/>
            </a:br>
            <a:r>
              <a:rPr lang="ru-RU" sz="1800" dirty="0"/>
              <a:t>"О внесении изменений в Трудовой кодекс Российской Федерации"</a:t>
            </a:r>
            <a:r>
              <a:rPr lang="ru-RU" sz="4000" dirty="0"/>
              <a:t> </a:t>
            </a:r>
            <a:br>
              <a:rPr lang="ru-RU" sz="4000" dirty="0"/>
            </a:br>
            <a:r>
              <a:rPr lang="ru-RU" sz="1400" dirty="0"/>
              <a:t>Начало действия документа - </a:t>
            </a:r>
            <a:r>
              <a:rPr lang="ru-RU" sz="1400" dirty="0">
                <a:solidFill>
                  <a:srgbClr val="0000FF"/>
                </a:solidFill>
                <a:hlinkClick r:id="rId2"/>
              </a:rPr>
              <a:t>29.06.2017.</a:t>
            </a:r>
            <a:r>
              <a:rPr lang="ru-RU" sz="1400" dirty="0">
                <a:solidFill>
                  <a:srgbClr val="0000FF"/>
                </a:solidFill>
              </a:rPr>
              <a:t/>
            </a:r>
            <a:br>
              <a:rPr lang="ru-RU" sz="1400" dirty="0">
                <a:solidFill>
                  <a:srgbClr val="0000FF"/>
                </a:solidFill>
              </a:rPr>
            </a:br>
            <a:r>
              <a:rPr lang="ru-RU" sz="4000" dirty="0"/>
              <a:t/>
            </a:r>
            <a:br>
              <a:rPr lang="ru-RU" sz="4000" dirty="0"/>
            </a:br>
            <a:endParaRPr lang="ru-RU" dirty="0"/>
          </a:p>
        </p:txBody>
      </p:sp>
      <p:sp>
        <p:nvSpPr>
          <p:cNvPr id="3" name="Объект 2"/>
          <p:cNvSpPr>
            <a:spLocks noGrp="1"/>
          </p:cNvSpPr>
          <p:nvPr>
            <p:ph sz="quarter" idx="13"/>
          </p:nvPr>
        </p:nvSpPr>
        <p:spPr/>
        <p:txBody>
          <a:bodyPr/>
          <a:lstStyle/>
          <a:p>
            <a:r>
              <a:rPr lang="ru-RU" dirty="0" smtClean="0"/>
              <a:t>Статья 153 ТК</a:t>
            </a:r>
            <a:endParaRPr lang="ru-RU" dirty="0"/>
          </a:p>
        </p:txBody>
      </p:sp>
      <p:sp>
        <p:nvSpPr>
          <p:cNvPr id="4" name="Объект 3"/>
          <p:cNvSpPr>
            <a:spLocks noGrp="1"/>
          </p:cNvSpPr>
          <p:nvPr>
            <p:ph sz="quarter" idx="14"/>
          </p:nvPr>
        </p:nvSpPr>
        <p:spPr>
          <a:xfrm>
            <a:off x="4524866" y="2708920"/>
            <a:ext cx="3822192" cy="3447288"/>
          </a:xfrm>
        </p:spPr>
        <p:txBody>
          <a:bodyPr>
            <a:normAutofit fontScale="70000" lnSpcReduction="20000"/>
          </a:bodyPr>
          <a:lstStyle/>
          <a:p>
            <a:r>
              <a:rPr lang="ru-RU" dirty="0"/>
              <a:t>Уточнен </a:t>
            </a:r>
            <a:r>
              <a:rPr lang="ru-RU" dirty="0" smtClean="0"/>
              <a:t> </a:t>
            </a:r>
            <a:r>
              <a:rPr lang="ru-RU" dirty="0"/>
              <a:t>порядок оплаты труда в выходные и нерабочие праздничные дни. Закреплено, что оплата в повышенном размере производится всем работникам за часы, фактически отработанные в выходной или нерабочий праздничный день. Если на выходной или нерабочий праздничный день приходится часть рабочего дня (смены), в повышенном размере оплачиваются часы, фактически отработанные в этот день (от 0 до 24 часов).</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49080"/>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863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
            </a:r>
            <a:br>
              <a:rPr lang="ru-RU" sz="1600" dirty="0" smtClean="0"/>
            </a:br>
            <a:r>
              <a:rPr lang="ru-RU" sz="1600" dirty="0" smtClean="0"/>
              <a:t>Федеральный </a:t>
            </a:r>
            <a:r>
              <a:rPr lang="ru-RU" sz="1600" dirty="0"/>
              <a:t>закон от 18.06.2017 N 125-ФЗ</a:t>
            </a:r>
            <a:br>
              <a:rPr lang="ru-RU" sz="1600" dirty="0"/>
            </a:br>
            <a:r>
              <a:rPr lang="ru-RU" sz="1600" dirty="0"/>
              <a:t>"О внесении изменений в Трудовой кодекс Российской Федерации"</a:t>
            </a:r>
            <a:r>
              <a:rPr lang="ru-RU" sz="3600" dirty="0"/>
              <a:t> </a:t>
            </a:r>
            <a:br>
              <a:rPr lang="ru-RU" sz="3600" dirty="0"/>
            </a:br>
            <a:r>
              <a:rPr lang="ru-RU" sz="1300" dirty="0"/>
              <a:t>Начало действия документа - </a:t>
            </a:r>
            <a:r>
              <a:rPr lang="ru-RU" sz="1300" dirty="0">
                <a:solidFill>
                  <a:srgbClr val="0000FF"/>
                </a:solidFill>
                <a:hlinkClick r:id="rId2"/>
              </a:rPr>
              <a:t>29.06.2017.</a:t>
            </a:r>
            <a:r>
              <a:rPr lang="ru-RU" sz="1300" dirty="0">
                <a:solidFill>
                  <a:srgbClr val="0000FF"/>
                </a:solidFill>
              </a:rPr>
              <a:t/>
            </a:r>
            <a:br>
              <a:rPr lang="ru-RU" sz="1300" dirty="0">
                <a:solidFill>
                  <a:srgbClr val="0000FF"/>
                </a:solidFill>
              </a:rPr>
            </a:br>
            <a:endParaRPr lang="ru-RU" dirty="0"/>
          </a:p>
        </p:txBody>
      </p:sp>
      <p:sp>
        <p:nvSpPr>
          <p:cNvPr id="3" name="Объект 2"/>
          <p:cNvSpPr>
            <a:spLocks noGrp="1"/>
          </p:cNvSpPr>
          <p:nvPr>
            <p:ph sz="quarter" idx="13"/>
          </p:nvPr>
        </p:nvSpPr>
        <p:spPr/>
        <p:txBody>
          <a:bodyPr/>
          <a:lstStyle/>
          <a:p>
            <a:r>
              <a:rPr lang="ru-RU" dirty="0" smtClean="0"/>
              <a:t>Ст.108 ТК РФ</a:t>
            </a:r>
            <a:endParaRPr lang="ru-RU" dirty="0"/>
          </a:p>
        </p:txBody>
      </p:sp>
      <p:sp>
        <p:nvSpPr>
          <p:cNvPr id="4" name="Объект 3"/>
          <p:cNvSpPr>
            <a:spLocks noGrp="1"/>
          </p:cNvSpPr>
          <p:nvPr>
            <p:ph sz="quarter" idx="14"/>
          </p:nvPr>
        </p:nvSpPr>
        <p:spPr/>
        <p:txBody>
          <a:bodyPr>
            <a:normAutofit fontScale="70000" lnSpcReduction="20000"/>
          </a:bodyPr>
          <a:lstStyle/>
          <a:p>
            <a:r>
              <a:rPr lang="ru-RU" dirty="0"/>
              <a:t>Поправки определяют, когда работнику, работающему на условиях неполного рабочего времени, можно установить ненормированный рабочий день. Это допустимо, только если соглашением сторон установлена неполная рабочая неделя, но с полным рабочим днем (сменой). </a:t>
            </a:r>
            <a:br>
              <a:rPr lang="ru-RU" dirty="0"/>
            </a:br>
            <a:r>
              <a:rPr lang="ru-RU" dirty="0"/>
              <a:t>Также закреплено, что, если установленная для работника продолжительность ежедневной работы (смены) не превышает 4 часов, ему может не предоставляться перерыв для отдыха и питания.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90424"/>
            <a:ext cx="3312368" cy="196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661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5F7647-E11A-4D24-A5AD-D90DB418A58D}" type="slidenum">
              <a:rPr lang="en-US" smtClean="0"/>
              <a:pPr/>
              <a:t>42</a:t>
            </a:fld>
            <a:endParaRPr lang="en-US" smtClean="0"/>
          </a:p>
        </p:txBody>
      </p:sp>
      <p:sp>
        <p:nvSpPr>
          <p:cNvPr id="5" name="Text Box 1"/>
          <p:cNvSpPr txBox="1">
            <a:spLocks noChangeArrowheads="1"/>
          </p:cNvSpPr>
          <p:nvPr/>
        </p:nvSpPr>
        <p:spPr bwMode="auto">
          <a:xfrm>
            <a:off x="146050" y="0"/>
            <a:ext cx="8991600" cy="1439863"/>
          </a:xfrm>
          <a:prstGeom prst="rect">
            <a:avLst/>
          </a:prstGeom>
          <a:noFill/>
          <a:ln w="9525">
            <a:noFill/>
            <a:round/>
            <a:headEnd/>
            <a:tailEnd/>
          </a:ln>
          <a:effectLst/>
        </p:spPr>
        <p:txBody>
          <a:bodyPr lIns="90000" tIns="46800" rIns="90000" bIns="46800" anchor="ctr"/>
          <a:lstStyle/>
          <a:p>
            <a:pPr algn="ctr" fontAlgn="auto">
              <a:lnSpc>
                <a:spcPct val="70000"/>
              </a:lnSpc>
              <a:spcBef>
                <a:spcPts val="0"/>
              </a:spcBef>
              <a:spcAft>
                <a:spcPts val="0"/>
              </a:spcAft>
              <a:buClr>
                <a:srgbClr val="514185"/>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kern="0" dirty="0" err="1">
                <a:solidFill>
                  <a:srgbClr val="514185"/>
                </a:solidFill>
              </a:rPr>
              <a:t>Основные</a:t>
            </a:r>
            <a:r>
              <a:rPr lang="en-GB" sz="2800" b="1" kern="0" dirty="0">
                <a:solidFill>
                  <a:srgbClr val="514185"/>
                </a:solidFill>
              </a:rPr>
              <a:t> </a:t>
            </a:r>
            <a:r>
              <a:rPr lang="en-GB" sz="2800" b="1" kern="0" dirty="0" err="1">
                <a:solidFill>
                  <a:srgbClr val="514185"/>
                </a:solidFill>
              </a:rPr>
              <a:t>нормы</a:t>
            </a:r>
            <a:r>
              <a:rPr lang="en-GB" sz="2800" b="1" kern="0" dirty="0">
                <a:solidFill>
                  <a:srgbClr val="514185"/>
                </a:solidFill>
              </a:rPr>
              <a:t>, </a:t>
            </a:r>
            <a:r>
              <a:rPr lang="en-GB" sz="2800" b="1" kern="0" dirty="0" err="1">
                <a:solidFill>
                  <a:srgbClr val="514185"/>
                </a:solidFill>
              </a:rPr>
              <a:t>формирующие</a:t>
            </a:r>
            <a:r>
              <a:rPr lang="en-GB" sz="2800" b="1" kern="0" dirty="0">
                <a:solidFill>
                  <a:srgbClr val="514185"/>
                </a:solidFill>
              </a:rPr>
              <a:t> </a:t>
            </a:r>
            <a:r>
              <a:rPr lang="en-GB" sz="2800" b="1" kern="0" dirty="0" err="1">
                <a:solidFill>
                  <a:srgbClr val="514185"/>
                </a:solidFill>
              </a:rPr>
              <a:t>концепцию</a:t>
            </a:r>
            <a:r>
              <a:rPr lang="en-GB" sz="2800" b="1" kern="0" dirty="0">
                <a:solidFill>
                  <a:srgbClr val="514185"/>
                </a:solidFill>
              </a:rPr>
              <a:t> </a:t>
            </a:r>
            <a:r>
              <a:rPr lang="en-GB" sz="2800" b="1" kern="0" dirty="0" err="1">
                <a:solidFill>
                  <a:srgbClr val="514185"/>
                </a:solidFill>
              </a:rPr>
              <a:t>организации</a:t>
            </a:r>
            <a:r>
              <a:rPr lang="en-GB" sz="2800" b="1" kern="0" dirty="0">
                <a:solidFill>
                  <a:srgbClr val="514185"/>
                </a:solidFill>
              </a:rPr>
              <a:t> </a:t>
            </a:r>
            <a:r>
              <a:rPr lang="en-GB" sz="2800" b="1" kern="0" dirty="0" err="1">
                <a:solidFill>
                  <a:srgbClr val="514185"/>
                </a:solidFill>
              </a:rPr>
              <a:t>учета</a:t>
            </a:r>
            <a:r>
              <a:rPr lang="en-GB" sz="2800" b="1" kern="0" dirty="0">
                <a:solidFill>
                  <a:srgbClr val="514185"/>
                </a:solidFill>
              </a:rPr>
              <a:t> и </a:t>
            </a:r>
            <a:r>
              <a:rPr lang="en-GB" sz="2800" b="1" kern="0" dirty="0" err="1">
                <a:solidFill>
                  <a:srgbClr val="514185"/>
                </a:solidFill>
              </a:rPr>
              <a:t>отчетности</a:t>
            </a:r>
            <a:endParaRPr lang="en-GB" sz="2800" b="1" kern="0" dirty="0">
              <a:solidFill>
                <a:srgbClr val="514185"/>
              </a:solidFill>
            </a:endParaRPr>
          </a:p>
        </p:txBody>
      </p:sp>
      <p:sp>
        <p:nvSpPr>
          <p:cNvPr id="6" name="Rectangle 2"/>
          <p:cNvSpPr>
            <a:spLocks noChangeArrowheads="1"/>
          </p:cNvSpPr>
          <p:nvPr/>
        </p:nvSpPr>
        <p:spPr bwMode="auto">
          <a:xfrm>
            <a:off x="539750" y="1412875"/>
            <a:ext cx="8147050" cy="5329238"/>
          </a:xfrm>
          <a:prstGeom prst="rect">
            <a:avLst/>
          </a:prstGeom>
          <a:noFill/>
          <a:ln w="9525">
            <a:noFill/>
            <a:round/>
            <a:headEnd/>
            <a:tailEnd/>
          </a:ln>
          <a:effectLst/>
        </p:spPr>
        <p:txBody>
          <a:bodyPr lIns="90000" tIns="46800" rIns="90000" bIns="46800"/>
          <a:lstStyle/>
          <a:p>
            <a:pPr algn="ctr" fontAlgn="auto">
              <a:lnSpc>
                <a:spcPct val="80000"/>
              </a:lnSpc>
              <a:spcBef>
                <a:spcPts val="0"/>
              </a:spcBef>
              <a:spcAft>
                <a:spcPts val="0"/>
              </a:spcAft>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b="1" kern="0" dirty="0">
                <a:solidFill>
                  <a:srgbClr val="FF0000"/>
                </a:solidFill>
              </a:rPr>
              <a:t> </a:t>
            </a:r>
            <a:r>
              <a:rPr lang="en-GB" sz="2200" b="1" kern="0" dirty="0" err="1">
                <a:solidFill>
                  <a:srgbClr val="FF0000"/>
                </a:solidFill>
              </a:rPr>
              <a:t>Федерального</a:t>
            </a:r>
            <a:r>
              <a:rPr lang="en-GB" sz="2200" b="1" kern="0" dirty="0">
                <a:solidFill>
                  <a:srgbClr val="FF0000"/>
                </a:solidFill>
              </a:rPr>
              <a:t> </a:t>
            </a:r>
            <a:r>
              <a:rPr lang="en-GB" sz="2200" b="1" kern="0" dirty="0" err="1">
                <a:solidFill>
                  <a:srgbClr val="FF0000"/>
                </a:solidFill>
              </a:rPr>
              <a:t>закон</a:t>
            </a:r>
            <a:r>
              <a:rPr lang="en-GB" sz="2200" b="1" kern="0" dirty="0">
                <a:solidFill>
                  <a:srgbClr val="FF0000"/>
                </a:solidFill>
              </a:rPr>
              <a:t> «О </a:t>
            </a:r>
            <a:r>
              <a:rPr lang="en-GB" sz="2200" b="1" kern="0" dirty="0" err="1">
                <a:solidFill>
                  <a:srgbClr val="FF0000"/>
                </a:solidFill>
              </a:rPr>
              <a:t>бухгалтерском</a:t>
            </a:r>
            <a:r>
              <a:rPr lang="en-GB" sz="2200" b="1" kern="0" dirty="0">
                <a:solidFill>
                  <a:srgbClr val="FF0000"/>
                </a:solidFill>
              </a:rPr>
              <a:t> </a:t>
            </a:r>
            <a:r>
              <a:rPr lang="en-GB" sz="2200" b="1" kern="0" dirty="0" err="1">
                <a:solidFill>
                  <a:srgbClr val="FF0000"/>
                </a:solidFill>
              </a:rPr>
              <a:t>учете</a:t>
            </a:r>
            <a:r>
              <a:rPr lang="en-GB" sz="2200" b="1" kern="0" dirty="0">
                <a:solidFill>
                  <a:srgbClr val="FF0000"/>
                </a:solidFill>
              </a:rPr>
              <a:t>»</a:t>
            </a:r>
            <a:r>
              <a:rPr lang="ru-RU" sz="2200" b="1" kern="0" dirty="0">
                <a:solidFill>
                  <a:srgbClr val="FF0000"/>
                </a:solidFill>
              </a:rPr>
              <a:t> №402 ФЗ </a:t>
            </a:r>
          </a:p>
          <a:p>
            <a:pPr algn="ctr" fontAlgn="auto">
              <a:lnSpc>
                <a:spcPct val="80000"/>
              </a:lnSpc>
              <a:spcBef>
                <a:spcPts val="0"/>
              </a:spcBef>
              <a:spcAft>
                <a:spcPts val="0"/>
              </a:spcAft>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1000" b="1" kern="0" dirty="0">
              <a:solidFill>
                <a:srgbClr val="FF0000"/>
              </a:solidFill>
            </a:endParaRPr>
          </a:p>
          <a:p>
            <a:pPr algn="ctr" fontAlgn="auto">
              <a:lnSpc>
                <a:spcPct val="80000"/>
              </a:lnSpc>
              <a:spcBef>
                <a:spcPts val="0"/>
              </a:spcBef>
              <a:spcAft>
                <a:spcPts val="0"/>
              </a:spcAft>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200" b="1" kern="0" dirty="0">
                <a:solidFill>
                  <a:srgbClr val="FF0000"/>
                </a:solidFill>
              </a:rPr>
              <a:t>от 06.12.2011г</a:t>
            </a:r>
            <a:endParaRPr lang="en-GB" sz="2200" b="1" kern="0" dirty="0">
              <a:solidFill>
                <a:srgbClr val="FF0000"/>
              </a:solidFill>
            </a:endParaRPr>
          </a:p>
          <a:p>
            <a:pPr fontAlgn="auto">
              <a:lnSpc>
                <a:spcPct val="80000"/>
              </a:lnSpc>
              <a:spcBef>
                <a:spcPts val="0"/>
              </a:spcBef>
              <a:spcAft>
                <a:spcPts val="0"/>
              </a:spcAft>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kern="0" dirty="0">
              <a:solidFill>
                <a:srgbClr val="FF0000"/>
              </a:solidFill>
            </a:endParaRP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err="1">
                <a:solidFill>
                  <a:srgbClr val="FF0000"/>
                </a:solidFill>
              </a:rPr>
              <a:t>Статья</a:t>
            </a:r>
            <a:r>
              <a:rPr lang="en-GB" sz="2200" kern="0" dirty="0">
                <a:solidFill>
                  <a:srgbClr val="FF0000"/>
                </a:solidFill>
              </a:rPr>
              <a:t> 2</a:t>
            </a:r>
            <a:r>
              <a:rPr lang="ru-RU" sz="2200" kern="0" dirty="0">
                <a:solidFill>
                  <a:srgbClr val="FF0000"/>
                </a:solidFill>
              </a:rPr>
              <a:t>1</a:t>
            </a:r>
            <a:r>
              <a:rPr lang="en-GB" sz="2200" kern="0" dirty="0">
                <a:solidFill>
                  <a:srgbClr val="FF0000"/>
                </a:solidFill>
              </a:rPr>
              <a:t>.</a:t>
            </a:r>
            <a:r>
              <a:rPr lang="en-GB" sz="2200" kern="0" dirty="0">
                <a:solidFill>
                  <a:srgbClr val="800000"/>
                </a:solidFill>
              </a:rPr>
              <a:t>	</a:t>
            </a:r>
            <a:r>
              <a:rPr lang="en-GB" sz="2200" kern="0" dirty="0" err="1">
                <a:solidFill>
                  <a:srgbClr val="800000"/>
                </a:solidFill>
              </a:rPr>
              <a:t>Документы</a:t>
            </a:r>
            <a:r>
              <a:rPr lang="en-GB" sz="2200" kern="0" dirty="0">
                <a:solidFill>
                  <a:srgbClr val="800000"/>
                </a:solidFill>
              </a:rPr>
              <a:t> в </a:t>
            </a:r>
            <a:r>
              <a:rPr lang="en-GB" sz="2200" kern="0" dirty="0" err="1">
                <a:solidFill>
                  <a:srgbClr val="800000"/>
                </a:solidFill>
              </a:rPr>
              <a:t>области</a:t>
            </a:r>
            <a:r>
              <a:rPr lang="en-GB" sz="2200" kern="0" dirty="0">
                <a:solidFill>
                  <a:srgbClr val="800000"/>
                </a:solidFill>
              </a:rPr>
              <a:t> </a:t>
            </a:r>
            <a:r>
              <a:rPr lang="ru-RU" sz="2200" kern="0" dirty="0">
                <a:solidFill>
                  <a:srgbClr val="800000"/>
                </a:solidFill>
              </a:rPr>
              <a:t>регулирования </a:t>
            </a:r>
            <a:r>
              <a:rPr lang="en-GB" sz="2200" kern="0" dirty="0" err="1">
                <a:solidFill>
                  <a:srgbClr val="800000"/>
                </a:solidFill>
              </a:rPr>
              <a:t>бухгалтерского</a:t>
            </a:r>
            <a:r>
              <a:rPr lang="en-GB" sz="2200" kern="0" dirty="0">
                <a:solidFill>
                  <a:srgbClr val="800000"/>
                </a:solidFill>
              </a:rPr>
              <a:t> </a:t>
            </a:r>
            <a:r>
              <a:rPr lang="en-GB" sz="2200" kern="0" dirty="0" err="1">
                <a:solidFill>
                  <a:srgbClr val="800000"/>
                </a:solidFill>
              </a:rPr>
              <a:t>учета</a:t>
            </a:r>
            <a:endParaRPr lang="en-GB" sz="2200" kern="0" dirty="0">
              <a:solidFill>
                <a:srgbClr val="800000"/>
              </a:solidFill>
            </a:endParaRPr>
          </a:p>
          <a:p>
            <a:pPr algn="just"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	</a:t>
            </a:r>
          </a:p>
          <a:p>
            <a:pPr algn="just"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1. К </a:t>
            </a:r>
            <a:r>
              <a:rPr lang="en-GB" sz="2200" kern="0" dirty="0" err="1">
                <a:solidFill>
                  <a:srgbClr val="800000"/>
                </a:solidFill>
              </a:rPr>
              <a:t>документам</a:t>
            </a:r>
            <a:r>
              <a:rPr lang="en-GB" sz="2200" kern="0" dirty="0">
                <a:solidFill>
                  <a:srgbClr val="800000"/>
                </a:solidFill>
              </a:rPr>
              <a:t> в </a:t>
            </a:r>
            <a:r>
              <a:rPr lang="en-GB" sz="2200" kern="0" dirty="0" err="1">
                <a:solidFill>
                  <a:srgbClr val="800000"/>
                </a:solidFill>
              </a:rPr>
              <a:t>области</a:t>
            </a:r>
            <a:r>
              <a:rPr lang="en-GB" sz="2200" kern="0" dirty="0">
                <a:solidFill>
                  <a:srgbClr val="800000"/>
                </a:solidFill>
              </a:rPr>
              <a:t> </a:t>
            </a:r>
            <a:r>
              <a:rPr lang="ru-RU" sz="2200" kern="0" dirty="0">
                <a:solidFill>
                  <a:srgbClr val="800000"/>
                </a:solidFill>
              </a:rPr>
              <a:t>регулирования </a:t>
            </a:r>
            <a:r>
              <a:rPr lang="en-GB" sz="2200" kern="0" dirty="0" err="1">
                <a:solidFill>
                  <a:srgbClr val="800000"/>
                </a:solidFill>
              </a:rPr>
              <a:t>бухгалтерского</a:t>
            </a:r>
            <a:r>
              <a:rPr lang="en-GB" sz="2200" kern="0" dirty="0">
                <a:solidFill>
                  <a:srgbClr val="800000"/>
                </a:solidFill>
              </a:rPr>
              <a:t> </a:t>
            </a:r>
            <a:r>
              <a:rPr lang="en-GB" sz="2200" kern="0" dirty="0" err="1">
                <a:solidFill>
                  <a:srgbClr val="800000"/>
                </a:solidFill>
              </a:rPr>
              <a:t>учета</a:t>
            </a:r>
            <a:r>
              <a:rPr lang="en-GB" sz="2200" kern="0" dirty="0">
                <a:solidFill>
                  <a:srgbClr val="800000"/>
                </a:solidFill>
              </a:rPr>
              <a:t> </a:t>
            </a:r>
            <a:r>
              <a:rPr lang="en-GB" sz="2200" kern="0" dirty="0" err="1">
                <a:solidFill>
                  <a:srgbClr val="800000"/>
                </a:solidFill>
              </a:rPr>
              <a:t>относятся</a:t>
            </a:r>
            <a:r>
              <a:rPr lang="en-GB" sz="2200" kern="0" dirty="0">
                <a:solidFill>
                  <a:srgbClr val="800000"/>
                </a:solidFill>
              </a:rPr>
              <a:t>:</a:t>
            </a: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	1) </a:t>
            </a:r>
            <a:r>
              <a:rPr lang="ru-RU" sz="2200" kern="0" dirty="0">
                <a:solidFill>
                  <a:srgbClr val="800000"/>
                </a:solidFill>
              </a:rPr>
              <a:t>федеральные </a:t>
            </a:r>
            <a:r>
              <a:rPr lang="en-GB" sz="2200" kern="0" dirty="0">
                <a:solidFill>
                  <a:srgbClr val="800000"/>
                </a:solidFill>
              </a:rPr>
              <a:t> </a:t>
            </a:r>
            <a:r>
              <a:rPr lang="en-GB" sz="2200" kern="0" dirty="0" err="1">
                <a:solidFill>
                  <a:srgbClr val="800000"/>
                </a:solidFill>
              </a:rPr>
              <a:t>стандарты</a:t>
            </a:r>
            <a:r>
              <a:rPr lang="en-GB" sz="2200" kern="0" dirty="0">
                <a:solidFill>
                  <a:srgbClr val="800000"/>
                </a:solidFill>
              </a:rPr>
              <a:t>;</a:t>
            </a: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	2) </a:t>
            </a:r>
            <a:r>
              <a:rPr lang="en-GB" sz="2200" kern="0" dirty="0" err="1">
                <a:solidFill>
                  <a:srgbClr val="800000"/>
                </a:solidFill>
              </a:rPr>
              <a:t>отраслевые</a:t>
            </a:r>
            <a:r>
              <a:rPr lang="en-GB" sz="2200" kern="0" dirty="0">
                <a:solidFill>
                  <a:srgbClr val="800000"/>
                </a:solidFill>
              </a:rPr>
              <a:t> </a:t>
            </a:r>
            <a:r>
              <a:rPr lang="en-GB" sz="2200" kern="0" dirty="0" err="1">
                <a:solidFill>
                  <a:srgbClr val="800000"/>
                </a:solidFill>
              </a:rPr>
              <a:t>стандарты</a:t>
            </a:r>
            <a:r>
              <a:rPr lang="en-GB" sz="2200" kern="0" dirty="0">
                <a:solidFill>
                  <a:srgbClr val="800000"/>
                </a:solidFill>
              </a:rPr>
              <a:t>;</a:t>
            </a: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	3) </a:t>
            </a:r>
            <a:r>
              <a:rPr lang="en-GB" sz="2200" kern="0" dirty="0" err="1">
                <a:solidFill>
                  <a:srgbClr val="800000"/>
                </a:solidFill>
              </a:rPr>
              <a:t>рекомендации</a:t>
            </a:r>
            <a:r>
              <a:rPr lang="en-GB" sz="2200" kern="0" dirty="0">
                <a:solidFill>
                  <a:srgbClr val="800000"/>
                </a:solidFill>
              </a:rPr>
              <a:t> в </a:t>
            </a:r>
            <a:r>
              <a:rPr lang="en-GB" sz="2200" kern="0" dirty="0" err="1">
                <a:solidFill>
                  <a:srgbClr val="800000"/>
                </a:solidFill>
              </a:rPr>
              <a:t>области</a:t>
            </a:r>
            <a:r>
              <a:rPr lang="en-GB" sz="2200" kern="0" dirty="0">
                <a:solidFill>
                  <a:srgbClr val="800000"/>
                </a:solidFill>
              </a:rPr>
              <a:t> </a:t>
            </a:r>
            <a:r>
              <a:rPr lang="en-GB" sz="2200" kern="0" dirty="0" err="1">
                <a:solidFill>
                  <a:srgbClr val="800000"/>
                </a:solidFill>
              </a:rPr>
              <a:t>бухгалтерского</a:t>
            </a:r>
            <a:r>
              <a:rPr lang="en-GB" sz="2200" kern="0" dirty="0">
                <a:solidFill>
                  <a:srgbClr val="800000"/>
                </a:solidFill>
              </a:rPr>
              <a:t> </a:t>
            </a:r>
            <a:r>
              <a:rPr lang="en-GB" sz="2200" kern="0" dirty="0" err="1">
                <a:solidFill>
                  <a:srgbClr val="800000"/>
                </a:solidFill>
              </a:rPr>
              <a:t>учета</a:t>
            </a:r>
            <a:r>
              <a:rPr lang="en-GB" sz="2200" kern="0" dirty="0">
                <a:solidFill>
                  <a:srgbClr val="800000"/>
                </a:solidFill>
              </a:rPr>
              <a:t>;</a:t>
            </a: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	4) </a:t>
            </a:r>
            <a:r>
              <a:rPr lang="en-GB" sz="2200" kern="0" dirty="0" err="1">
                <a:solidFill>
                  <a:srgbClr val="800000"/>
                </a:solidFill>
              </a:rPr>
              <a:t>стандарты</a:t>
            </a:r>
            <a:r>
              <a:rPr lang="en-GB" sz="2200" kern="0" dirty="0">
                <a:solidFill>
                  <a:srgbClr val="800000"/>
                </a:solidFill>
              </a:rPr>
              <a:t> </a:t>
            </a:r>
            <a:r>
              <a:rPr lang="en-GB" sz="2200" kern="0" dirty="0" err="1">
                <a:solidFill>
                  <a:srgbClr val="800000"/>
                </a:solidFill>
              </a:rPr>
              <a:t>экономического</a:t>
            </a:r>
            <a:r>
              <a:rPr lang="en-GB" sz="2200" kern="0" dirty="0">
                <a:solidFill>
                  <a:srgbClr val="800000"/>
                </a:solidFill>
              </a:rPr>
              <a:t> </a:t>
            </a:r>
            <a:r>
              <a:rPr lang="en-GB" sz="2200" kern="0" dirty="0" err="1">
                <a:solidFill>
                  <a:srgbClr val="800000"/>
                </a:solidFill>
              </a:rPr>
              <a:t>субъекта</a:t>
            </a:r>
            <a:r>
              <a:rPr lang="en-GB" sz="2200" kern="0" dirty="0">
                <a:solidFill>
                  <a:srgbClr val="800000"/>
                </a:solidFill>
              </a:rPr>
              <a:t>.</a:t>
            </a: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800000"/>
                </a:solidFill>
              </a:rPr>
              <a:t>	2. </a:t>
            </a:r>
            <a:r>
              <a:rPr lang="ru-RU" sz="2200" kern="0" dirty="0">
                <a:solidFill>
                  <a:srgbClr val="FF0000"/>
                </a:solidFill>
              </a:rPr>
              <a:t>Федеральные</a:t>
            </a:r>
            <a:r>
              <a:rPr lang="en-GB" sz="2200" kern="0" dirty="0">
                <a:solidFill>
                  <a:srgbClr val="FF0000"/>
                </a:solidFill>
              </a:rPr>
              <a:t> и </a:t>
            </a:r>
            <a:r>
              <a:rPr lang="en-GB" sz="2200" kern="0" dirty="0" err="1">
                <a:solidFill>
                  <a:srgbClr val="FF0000"/>
                </a:solidFill>
              </a:rPr>
              <a:t>отраслевые</a:t>
            </a:r>
            <a:r>
              <a:rPr lang="en-GB" sz="2200" kern="0" dirty="0">
                <a:solidFill>
                  <a:srgbClr val="FF0000"/>
                </a:solidFill>
              </a:rPr>
              <a:t> </a:t>
            </a:r>
            <a:r>
              <a:rPr lang="en-GB" sz="2200" kern="0" dirty="0" err="1">
                <a:solidFill>
                  <a:srgbClr val="800000"/>
                </a:solidFill>
              </a:rPr>
              <a:t>стандарты</a:t>
            </a:r>
            <a:r>
              <a:rPr lang="en-GB" sz="2200" kern="0" dirty="0">
                <a:solidFill>
                  <a:srgbClr val="800000"/>
                </a:solidFill>
              </a:rPr>
              <a:t> </a:t>
            </a:r>
            <a:r>
              <a:rPr lang="en-GB" sz="2200" kern="0" dirty="0" err="1">
                <a:solidFill>
                  <a:srgbClr val="800000"/>
                </a:solidFill>
              </a:rPr>
              <a:t>обязательны</a:t>
            </a:r>
            <a:r>
              <a:rPr lang="en-GB" sz="2200" kern="0" dirty="0">
                <a:solidFill>
                  <a:srgbClr val="800000"/>
                </a:solidFill>
              </a:rPr>
              <a:t> к </a:t>
            </a:r>
            <a:r>
              <a:rPr lang="en-GB" sz="2200" kern="0" dirty="0" err="1">
                <a:solidFill>
                  <a:srgbClr val="800000"/>
                </a:solidFill>
              </a:rPr>
              <a:t>применению</a:t>
            </a:r>
            <a:r>
              <a:rPr lang="en-GB" sz="2200" kern="0" dirty="0">
                <a:solidFill>
                  <a:srgbClr val="800000"/>
                </a:solidFill>
              </a:rPr>
              <a:t> </a:t>
            </a:r>
            <a:r>
              <a:rPr lang="en-GB" sz="2200" kern="0" dirty="0" err="1">
                <a:solidFill>
                  <a:srgbClr val="800000"/>
                </a:solidFill>
              </a:rPr>
              <a:t>экономическими</a:t>
            </a:r>
            <a:r>
              <a:rPr lang="en-GB" sz="2200" kern="0" dirty="0">
                <a:solidFill>
                  <a:srgbClr val="800000"/>
                </a:solidFill>
              </a:rPr>
              <a:t> </a:t>
            </a:r>
            <a:r>
              <a:rPr lang="en-GB" sz="2200" kern="0" dirty="0" err="1">
                <a:solidFill>
                  <a:srgbClr val="800000"/>
                </a:solidFill>
              </a:rPr>
              <a:t>субъектами</a:t>
            </a:r>
            <a:r>
              <a:rPr lang="en-GB" sz="2200" kern="0" dirty="0">
                <a:solidFill>
                  <a:srgbClr val="800000"/>
                </a:solidFill>
              </a:rPr>
              <a:t>, </a:t>
            </a:r>
            <a:r>
              <a:rPr lang="en-GB" sz="2200" kern="0" dirty="0" err="1">
                <a:solidFill>
                  <a:srgbClr val="800000"/>
                </a:solidFill>
              </a:rPr>
              <a:t>если</a:t>
            </a:r>
            <a:r>
              <a:rPr lang="en-GB" sz="2200" kern="0" dirty="0">
                <a:solidFill>
                  <a:srgbClr val="800000"/>
                </a:solidFill>
              </a:rPr>
              <a:t> </a:t>
            </a:r>
            <a:r>
              <a:rPr lang="en-GB" sz="2200" kern="0" dirty="0" err="1">
                <a:solidFill>
                  <a:srgbClr val="800000"/>
                </a:solidFill>
              </a:rPr>
              <a:t>иное</a:t>
            </a:r>
            <a:r>
              <a:rPr lang="en-GB" sz="2200" kern="0" dirty="0">
                <a:solidFill>
                  <a:srgbClr val="800000"/>
                </a:solidFill>
              </a:rPr>
              <a:t> </a:t>
            </a:r>
            <a:r>
              <a:rPr lang="en-GB" sz="2200" kern="0" dirty="0" err="1">
                <a:solidFill>
                  <a:srgbClr val="800000"/>
                </a:solidFill>
              </a:rPr>
              <a:t>не</a:t>
            </a:r>
            <a:r>
              <a:rPr lang="en-GB" sz="2200" kern="0" dirty="0">
                <a:solidFill>
                  <a:srgbClr val="800000"/>
                </a:solidFill>
              </a:rPr>
              <a:t> </a:t>
            </a:r>
            <a:r>
              <a:rPr lang="en-GB" sz="2200" kern="0" dirty="0" err="1">
                <a:solidFill>
                  <a:srgbClr val="800000"/>
                </a:solidFill>
              </a:rPr>
              <a:t>установлено</a:t>
            </a:r>
            <a:r>
              <a:rPr lang="en-GB" sz="2200" kern="0" dirty="0">
                <a:solidFill>
                  <a:srgbClr val="800000"/>
                </a:solidFill>
              </a:rPr>
              <a:t> в </a:t>
            </a:r>
            <a:r>
              <a:rPr lang="en-GB" sz="2200" kern="0" dirty="0" err="1">
                <a:solidFill>
                  <a:srgbClr val="800000"/>
                </a:solidFill>
              </a:rPr>
              <a:t>этих</a:t>
            </a:r>
            <a:r>
              <a:rPr lang="en-GB" sz="2200" kern="0" dirty="0">
                <a:solidFill>
                  <a:srgbClr val="800000"/>
                </a:solidFill>
              </a:rPr>
              <a:t> </a:t>
            </a:r>
            <a:r>
              <a:rPr lang="en-GB" sz="2200" kern="0" dirty="0" err="1">
                <a:solidFill>
                  <a:srgbClr val="800000"/>
                </a:solidFill>
              </a:rPr>
              <a:t>стандартах</a:t>
            </a:r>
            <a:r>
              <a:rPr lang="en-GB" sz="2200" kern="0" dirty="0">
                <a:solidFill>
                  <a:srgbClr val="800000"/>
                </a:solidFill>
              </a:rPr>
              <a:t>.</a:t>
            </a:r>
          </a:p>
          <a:p>
            <a:pPr fontAlgn="auto">
              <a:spcBef>
                <a:spcPts val="0"/>
              </a:spcBef>
              <a:spcAft>
                <a:spcPts val="0"/>
              </a:spcAft>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kern="0" dirty="0">
                <a:solidFill>
                  <a:srgbClr val="FF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2696"/>
            <a:ext cx="7056784" cy="1754326"/>
          </a:xfrm>
          <a:prstGeom prst="rect">
            <a:avLst/>
          </a:prstGeom>
        </p:spPr>
        <p:txBody>
          <a:bodyPr wrap="square">
            <a:spAutoFit/>
          </a:bodyPr>
          <a:lstStyle/>
          <a:p>
            <a:r>
              <a:rPr lang="ru-RU" dirty="0">
                <a:latin typeface=""/>
              </a:rPr>
              <a:t>МИНИСТЕРСТВО ФИНАНСОВ РОССИЙСКОЙ ФЕДЕРАЦИИ ПРИКАЗ от 10 апреля 2015 г. N 64н </a:t>
            </a:r>
            <a:endParaRPr lang="ru-RU" dirty="0" smtClean="0">
              <a:latin typeface=""/>
            </a:endParaRPr>
          </a:p>
          <a:p>
            <a:r>
              <a:rPr lang="ru-RU" dirty="0" smtClean="0">
                <a:latin typeface=""/>
              </a:rPr>
              <a:t>«ОБ </a:t>
            </a:r>
            <a:r>
              <a:rPr lang="ru-RU" dirty="0">
                <a:latin typeface=""/>
              </a:rPr>
              <a:t>УТВЕРЖДЕНИИ ПРОГРАММЫ РАЗРАБОТКИ ФЕДЕРАЛЬНЫХ СТАНДАРТОВ БУХГАЛТЕРСКОГО УЧЕТА ДЛЯ ОРГАНИЗАЦИЙ ГОСУДАРСТВЕННОГО </a:t>
            </a:r>
            <a:r>
              <a:rPr lang="ru-RU" dirty="0" smtClean="0">
                <a:latin typeface=""/>
              </a:rPr>
              <a:t>СЕКТОРА»</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204032481"/>
              </p:ext>
            </p:extLst>
          </p:nvPr>
        </p:nvGraphicFramePr>
        <p:xfrm>
          <a:off x="1691680" y="2204864"/>
          <a:ext cx="6300513" cy="3836701"/>
        </p:xfrm>
        <a:graphic>
          <a:graphicData uri="http://schemas.openxmlformats.org/drawingml/2006/table">
            <a:tbl>
              <a:tblPr/>
              <a:tblGrid>
                <a:gridCol w="351526">
                  <a:extLst>
                    <a:ext uri="{9D8B030D-6E8A-4147-A177-3AD203B41FA5}">
                      <a16:colId xmlns="" xmlns:a16="http://schemas.microsoft.com/office/drawing/2014/main" val="20000"/>
                    </a:ext>
                  </a:extLst>
                </a:gridCol>
                <a:gridCol w="1727163">
                  <a:extLst>
                    <a:ext uri="{9D8B030D-6E8A-4147-A177-3AD203B41FA5}">
                      <a16:colId xmlns="" xmlns:a16="http://schemas.microsoft.com/office/drawing/2014/main" val="20001"/>
                    </a:ext>
                  </a:extLst>
                </a:gridCol>
                <a:gridCol w="1029385">
                  <a:extLst>
                    <a:ext uri="{9D8B030D-6E8A-4147-A177-3AD203B41FA5}">
                      <a16:colId xmlns="" xmlns:a16="http://schemas.microsoft.com/office/drawing/2014/main" val="20002"/>
                    </a:ext>
                  </a:extLst>
                </a:gridCol>
                <a:gridCol w="667899">
                  <a:extLst>
                    <a:ext uri="{9D8B030D-6E8A-4147-A177-3AD203B41FA5}">
                      <a16:colId xmlns="" xmlns:a16="http://schemas.microsoft.com/office/drawing/2014/main" val="20003"/>
                    </a:ext>
                  </a:extLst>
                </a:gridCol>
                <a:gridCol w="697779">
                  <a:extLst>
                    <a:ext uri="{9D8B030D-6E8A-4147-A177-3AD203B41FA5}">
                      <a16:colId xmlns="" xmlns:a16="http://schemas.microsoft.com/office/drawing/2014/main" val="20004"/>
                    </a:ext>
                  </a:extLst>
                </a:gridCol>
                <a:gridCol w="863581">
                  <a:extLst>
                    <a:ext uri="{9D8B030D-6E8A-4147-A177-3AD203B41FA5}">
                      <a16:colId xmlns="" xmlns:a16="http://schemas.microsoft.com/office/drawing/2014/main" val="20005"/>
                    </a:ext>
                  </a:extLst>
                </a:gridCol>
                <a:gridCol w="963180">
                  <a:extLst>
                    <a:ext uri="{9D8B030D-6E8A-4147-A177-3AD203B41FA5}">
                      <a16:colId xmlns="" xmlns:a16="http://schemas.microsoft.com/office/drawing/2014/main" val="20006"/>
                    </a:ext>
                  </a:extLst>
                </a:gridCol>
              </a:tblGrid>
              <a:tr h="1269425">
                <a:tc>
                  <a:txBody>
                    <a:bodyPr/>
                    <a:lstStyle/>
                    <a:p>
                      <a:pPr algn="ctr">
                        <a:lnSpc>
                          <a:spcPct val="115000"/>
                        </a:lnSpc>
                        <a:spcAft>
                          <a:spcPts val="0"/>
                        </a:spcAft>
                      </a:pPr>
                      <a:r>
                        <a:rPr lang="ru-RU" sz="800" dirty="0">
                          <a:effectLst/>
                          <a:latin typeface="Calibri"/>
                          <a:ea typeface="Times New Roman"/>
                          <a:cs typeface="Calibri"/>
                        </a:rPr>
                        <a:t>N п/п</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effectLst/>
                          <a:latin typeface="Calibri"/>
                          <a:ea typeface="Times New Roman"/>
                          <a:cs typeface="Calibri"/>
                        </a:rPr>
                        <a:t>Рабочее наименование проекта федерального стандарта бухгалтерского учета для организаций государственного сектора (далее - федеральный стандарт)</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Внесение изменений в действующий федеральный стандарт/разработка нового федерального стандарта</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Срок направления проекта федерального стандарта на экспертизу</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Срок принятия федерального стандарта</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effectLst/>
                          <a:latin typeface="Calibri"/>
                          <a:ea typeface="Times New Roman"/>
                          <a:cs typeface="Calibri"/>
                        </a:rPr>
                        <a:t>Предполагаемая дата (срок) вступления в силу федерального стандарта</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Ответственные исполнители</a:t>
                      </a:r>
                    </a:p>
                  </a:txBody>
                  <a:tcPr marL="29473" marR="29473" marT="48488" marB="4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93625">
                <a:tc>
                  <a:txBody>
                    <a:bodyPr/>
                    <a:lstStyle/>
                    <a:p>
                      <a:pPr algn="ctr">
                        <a:lnSpc>
                          <a:spcPct val="115000"/>
                        </a:lnSpc>
                        <a:spcAft>
                          <a:spcPts val="0"/>
                        </a:spcAft>
                      </a:pPr>
                      <a:r>
                        <a:rPr lang="ru-RU" sz="800">
                          <a:effectLst/>
                          <a:latin typeface="Calibri"/>
                          <a:ea typeface="Times New Roman"/>
                          <a:cs typeface="Calibri"/>
                        </a:rPr>
                        <a:t>1</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Концептуальная основа разработки и утверждения федеральных стандартов бухгалтерского учета для организаций государственного сектора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Разработка нового федерального стандарта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Сентябрь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Декабрь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effectLst/>
                          <a:latin typeface="Calibri"/>
                          <a:ea typeface="Times New Roman"/>
                          <a:cs typeface="Calibri"/>
                        </a:rPr>
                        <a:t>01.01.2018</a:t>
                      </a:r>
                      <a:endParaRPr lang="ru-RU" sz="800" b="1"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800">
                          <a:effectLst/>
                          <a:latin typeface="Calibri"/>
                          <a:ea typeface="Times New Roman"/>
                          <a:cs typeface="Calibri"/>
                        </a:rPr>
                        <a:t>Министерство финансов Российской Федерации</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55726">
                <a:tc>
                  <a:txBody>
                    <a:bodyPr/>
                    <a:lstStyle/>
                    <a:p>
                      <a:pPr algn="ctr">
                        <a:lnSpc>
                          <a:spcPct val="115000"/>
                        </a:lnSpc>
                        <a:spcAft>
                          <a:spcPts val="0"/>
                        </a:spcAft>
                      </a:pPr>
                      <a:r>
                        <a:rPr lang="ru-RU" sz="800">
                          <a:effectLst/>
                          <a:latin typeface="Calibri"/>
                          <a:ea typeface="Times New Roman"/>
                          <a:cs typeface="Calibri"/>
                        </a:rPr>
                        <a:t>2</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Концептуальные основы бухгалтерского учета для организаций государственного сектора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Разработка нового федерального стандарта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Сентябрь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Декабрь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effectLst/>
                          <a:latin typeface="Calibri"/>
                          <a:ea typeface="Times New Roman"/>
                          <a:cs typeface="Calibri"/>
                        </a:rPr>
                        <a:t>01.01.2018</a:t>
                      </a:r>
                      <a:endParaRPr lang="ru-RU" sz="800" b="1"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02"/>
                  </a:ext>
                </a:extLst>
              </a:tr>
              <a:tr h="555726">
                <a:tc>
                  <a:txBody>
                    <a:bodyPr/>
                    <a:lstStyle/>
                    <a:p>
                      <a:pPr algn="ctr">
                        <a:lnSpc>
                          <a:spcPct val="115000"/>
                        </a:lnSpc>
                        <a:spcAft>
                          <a:spcPts val="0"/>
                        </a:spcAft>
                      </a:pPr>
                      <a:r>
                        <a:rPr lang="ru-RU" sz="800">
                          <a:effectLst/>
                          <a:latin typeface="Calibri"/>
                          <a:ea typeface="Times New Roman"/>
                          <a:cs typeface="Calibri"/>
                        </a:rPr>
                        <a:t>3</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Представление финансовой отчетности</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Разработка нового федерального стандарта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Сентябрь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Декабрь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effectLst/>
                          <a:latin typeface="Calibri"/>
                          <a:ea typeface="Times New Roman"/>
                          <a:cs typeface="Calibri"/>
                        </a:rPr>
                        <a:t>01.01.2018</a:t>
                      </a:r>
                      <a:endParaRPr lang="ru-RU" sz="800" b="1"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03"/>
                  </a:ext>
                </a:extLst>
              </a:tr>
              <a:tr h="555726">
                <a:tc>
                  <a:txBody>
                    <a:bodyPr/>
                    <a:lstStyle/>
                    <a:p>
                      <a:pPr algn="ctr">
                        <a:lnSpc>
                          <a:spcPct val="115000"/>
                        </a:lnSpc>
                        <a:spcAft>
                          <a:spcPts val="0"/>
                        </a:spcAft>
                      </a:pPr>
                      <a:r>
                        <a:rPr lang="ru-RU" sz="800">
                          <a:effectLst/>
                          <a:latin typeface="Calibri"/>
                          <a:ea typeface="Times New Roman"/>
                          <a:cs typeface="Calibri"/>
                        </a:rPr>
                        <a:t>4</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Основные средства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effectLst/>
                          <a:latin typeface="Calibri"/>
                          <a:ea typeface="Times New Roman"/>
                          <a:cs typeface="Calibri"/>
                        </a:rPr>
                        <a:t>Разработка нового федерального стандарта</a:t>
                      </a: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Сентябрь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effectLst/>
                          <a:latin typeface="Calibri"/>
                          <a:ea typeface="Times New Roman"/>
                          <a:cs typeface="Calibri"/>
                        </a:rPr>
                        <a:t>Декабрь 2016</a:t>
                      </a:r>
                      <a:endParaRPr lang="ru-RU" sz="800"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effectLst/>
                          <a:latin typeface="Calibri"/>
                          <a:ea typeface="Times New Roman"/>
                          <a:cs typeface="Calibri"/>
                        </a:rPr>
                        <a:t>01.01.2018</a:t>
                      </a:r>
                      <a:endParaRPr lang="ru-RU" sz="800" b="1" dirty="0">
                        <a:effectLst/>
                        <a:latin typeface="Calibri"/>
                        <a:ea typeface="Times New Roman"/>
                        <a:cs typeface="Calibri"/>
                      </a:endParaRPr>
                    </a:p>
                  </a:txBody>
                  <a:tcPr marL="29473" marR="29473" marT="48488" marB="484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04"/>
                  </a:ext>
                </a:extLst>
              </a:tr>
            </a:tbl>
          </a:graphicData>
        </a:graphic>
      </p:graphicFrame>
      <p:sp>
        <p:nvSpPr>
          <p:cNvPr id="5" name="Rectangle 1"/>
          <p:cNvSpPr>
            <a:spLocks noChangeArrowheads="1"/>
          </p:cNvSpPr>
          <p:nvPr/>
        </p:nvSpPr>
        <p:spPr bwMode="auto">
          <a:xfrm>
            <a:off x="2016125" y="1525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16919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t>20</a:t>
            </a:r>
            <a:fld id="{F7755F63-FBB6-4C25-841D-3274BE916CBC}" type="slidenum">
              <a:rPr lang="en-US" smtClean="0"/>
              <a:pPr/>
              <a:t>44</a:t>
            </a:fld>
            <a:endParaRPr lang="en-US" dirty="0" smtClean="0"/>
          </a:p>
        </p:txBody>
      </p:sp>
      <p:cxnSp>
        <p:nvCxnSpPr>
          <p:cNvPr id="35843" name="Прямая со стрелкой 53"/>
          <p:cNvCxnSpPr>
            <a:cxnSpLocks noChangeShapeType="1"/>
          </p:cNvCxnSpPr>
          <p:nvPr/>
        </p:nvCxnSpPr>
        <p:spPr bwMode="auto">
          <a:xfrm flipV="1">
            <a:off x="82550" y="495300"/>
            <a:ext cx="80963" cy="6129338"/>
          </a:xfrm>
          <a:prstGeom prst="straightConnector1">
            <a:avLst/>
          </a:prstGeom>
          <a:noFill/>
          <a:ln w="34925" algn="ctr">
            <a:solidFill>
              <a:srgbClr val="000000"/>
            </a:solidFill>
            <a:round/>
            <a:headEnd/>
            <a:tailEnd type="arrow" w="med" len="med"/>
          </a:ln>
        </p:spPr>
      </p:cxnSp>
      <p:cxnSp>
        <p:nvCxnSpPr>
          <p:cNvPr id="35844" name="Прямая со стрелкой 54"/>
          <p:cNvCxnSpPr>
            <a:cxnSpLocks noChangeShapeType="1"/>
          </p:cNvCxnSpPr>
          <p:nvPr/>
        </p:nvCxnSpPr>
        <p:spPr bwMode="auto">
          <a:xfrm>
            <a:off x="0" y="6508750"/>
            <a:ext cx="9036050" cy="15875"/>
          </a:xfrm>
          <a:prstGeom prst="straightConnector1">
            <a:avLst/>
          </a:prstGeom>
          <a:noFill/>
          <a:ln w="34925" algn="ctr">
            <a:solidFill>
              <a:srgbClr val="000000"/>
            </a:solidFill>
            <a:round/>
            <a:headEnd/>
            <a:tailEnd type="arrow" w="med" len="med"/>
          </a:ln>
        </p:spPr>
      </p:cxnSp>
      <p:sp>
        <p:nvSpPr>
          <p:cNvPr id="56" name="Прямоугольник 55"/>
          <p:cNvSpPr/>
          <p:nvPr/>
        </p:nvSpPr>
        <p:spPr>
          <a:xfrm>
            <a:off x="179388" y="0"/>
            <a:ext cx="8964612" cy="703263"/>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b="1" kern="0" dirty="0">
                <a:solidFill>
                  <a:srgbClr val="FF0000"/>
                </a:solidFill>
                <a:latin typeface="Calibri" pitchFamily="34" charset="0"/>
              </a:rPr>
              <a:t>Этапы разработки, утверждения, внедрения федеральных стандартов:</a:t>
            </a:r>
          </a:p>
        </p:txBody>
      </p:sp>
      <p:sp>
        <p:nvSpPr>
          <p:cNvPr id="57" name="Прямоугольник 56"/>
          <p:cNvSpPr/>
          <p:nvPr/>
        </p:nvSpPr>
        <p:spPr>
          <a:xfrm>
            <a:off x="31750" y="4527550"/>
            <a:ext cx="590550" cy="1858963"/>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1700" b="1" kern="0">
                <a:solidFill>
                  <a:srgbClr val="000000"/>
                </a:solidFill>
                <a:latin typeface="Calibri" pitchFamily="34" charset="0"/>
              </a:rPr>
              <a:t>Раз-ра-бот-ка</a:t>
            </a:r>
          </a:p>
        </p:txBody>
      </p:sp>
      <p:sp>
        <p:nvSpPr>
          <p:cNvPr id="35847" name="Прямоугольник 57"/>
          <p:cNvSpPr>
            <a:spLocks noChangeArrowheads="1"/>
          </p:cNvSpPr>
          <p:nvPr/>
        </p:nvSpPr>
        <p:spPr bwMode="auto">
          <a:xfrm>
            <a:off x="622300" y="4724400"/>
            <a:ext cx="1223963" cy="1677988"/>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59" name="Прямоугольник 58"/>
          <p:cNvSpPr/>
          <p:nvPr/>
        </p:nvSpPr>
        <p:spPr>
          <a:xfrm>
            <a:off x="82550" y="2446338"/>
            <a:ext cx="788988" cy="1717675"/>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1700" b="1" kern="0">
                <a:solidFill>
                  <a:srgbClr val="000000"/>
                </a:solidFill>
                <a:latin typeface="Calibri" pitchFamily="34" charset="0"/>
              </a:rPr>
              <a:t>Утвер-жде-ние</a:t>
            </a:r>
          </a:p>
        </p:txBody>
      </p:sp>
      <p:sp>
        <p:nvSpPr>
          <p:cNvPr id="60" name="Прямоугольник 59"/>
          <p:cNvSpPr/>
          <p:nvPr/>
        </p:nvSpPr>
        <p:spPr>
          <a:xfrm>
            <a:off x="112713" y="727075"/>
            <a:ext cx="773112" cy="1717675"/>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1700" b="1" kern="0">
                <a:solidFill>
                  <a:srgbClr val="000000"/>
                </a:solidFill>
                <a:latin typeface="Calibri" pitchFamily="34" charset="0"/>
              </a:rPr>
              <a:t>Внед-рение</a:t>
            </a:r>
          </a:p>
        </p:txBody>
      </p:sp>
      <p:sp>
        <p:nvSpPr>
          <p:cNvPr id="35850" name="Прямоугольник 60"/>
          <p:cNvSpPr>
            <a:spLocks noChangeArrowheads="1"/>
          </p:cNvSpPr>
          <p:nvPr/>
        </p:nvSpPr>
        <p:spPr bwMode="auto">
          <a:xfrm>
            <a:off x="590550" y="4768850"/>
            <a:ext cx="1223963" cy="1676400"/>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51" name="Прямоугольник 122"/>
          <p:cNvSpPr>
            <a:spLocks noChangeArrowheads="1"/>
          </p:cNvSpPr>
          <p:nvPr/>
        </p:nvSpPr>
        <p:spPr bwMode="auto">
          <a:xfrm>
            <a:off x="558800" y="4841875"/>
            <a:ext cx="1223963" cy="1677988"/>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r>
              <a:rPr lang="en-US" sz="1600" b="1" dirty="0">
                <a:latin typeface="Calibri" pitchFamily="34" charset="0"/>
              </a:rPr>
              <a:t>I</a:t>
            </a:r>
            <a:r>
              <a:rPr lang="ru-RU" sz="1600" b="1" dirty="0">
                <a:latin typeface="Calibri" pitchFamily="34" charset="0"/>
              </a:rPr>
              <a:t> этап </a:t>
            </a:r>
            <a:br>
              <a:rPr lang="ru-RU" sz="1600" b="1" dirty="0">
                <a:latin typeface="Calibri" pitchFamily="34" charset="0"/>
              </a:rPr>
            </a:br>
            <a:r>
              <a:rPr lang="ru-RU" sz="1600" b="1" dirty="0" smtClean="0">
                <a:latin typeface="Calibri" pitchFamily="34" charset="0"/>
              </a:rPr>
              <a:t>11 </a:t>
            </a:r>
            <a:r>
              <a:rPr lang="ru-RU" sz="1600" b="1" dirty="0">
                <a:latin typeface="Calibri" pitchFamily="34" charset="0"/>
              </a:rPr>
              <a:t>стандартов</a:t>
            </a:r>
          </a:p>
        </p:txBody>
      </p:sp>
      <p:sp>
        <p:nvSpPr>
          <p:cNvPr id="35855" name="Прямоугольник 65"/>
          <p:cNvSpPr>
            <a:spLocks noChangeArrowheads="1"/>
          </p:cNvSpPr>
          <p:nvPr/>
        </p:nvSpPr>
        <p:spPr bwMode="auto">
          <a:xfrm>
            <a:off x="2055813" y="4718050"/>
            <a:ext cx="1225550" cy="1676400"/>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56" name="Прямоугольник 66"/>
          <p:cNvSpPr>
            <a:spLocks noChangeArrowheads="1"/>
          </p:cNvSpPr>
          <p:nvPr/>
        </p:nvSpPr>
        <p:spPr bwMode="auto">
          <a:xfrm>
            <a:off x="2024063" y="4760913"/>
            <a:ext cx="1223962" cy="1677987"/>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57" name="Прямоугольник 130"/>
          <p:cNvSpPr>
            <a:spLocks noChangeArrowheads="1"/>
          </p:cNvSpPr>
          <p:nvPr/>
        </p:nvSpPr>
        <p:spPr bwMode="auto">
          <a:xfrm>
            <a:off x="1958975" y="4814888"/>
            <a:ext cx="1223963" cy="1677987"/>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r>
              <a:rPr lang="en-US" sz="1600" b="1" dirty="0">
                <a:latin typeface="Calibri" pitchFamily="34" charset="0"/>
              </a:rPr>
              <a:t>II</a:t>
            </a:r>
            <a:r>
              <a:rPr lang="ru-RU" sz="1600" b="1" dirty="0">
                <a:latin typeface="Calibri" pitchFamily="34" charset="0"/>
              </a:rPr>
              <a:t> этап </a:t>
            </a:r>
            <a:br>
              <a:rPr lang="ru-RU" sz="1600" b="1" dirty="0">
                <a:latin typeface="Calibri" pitchFamily="34" charset="0"/>
              </a:rPr>
            </a:br>
            <a:r>
              <a:rPr lang="ru-RU" sz="1600" b="1" dirty="0" smtClean="0">
                <a:latin typeface="Calibri" pitchFamily="34" charset="0"/>
              </a:rPr>
              <a:t>9 </a:t>
            </a:r>
            <a:r>
              <a:rPr lang="ru-RU" sz="1600" b="1" dirty="0">
                <a:latin typeface="Calibri" pitchFamily="34" charset="0"/>
              </a:rPr>
              <a:t>стандартов</a:t>
            </a:r>
          </a:p>
        </p:txBody>
      </p:sp>
      <p:sp>
        <p:nvSpPr>
          <p:cNvPr id="35858" name="Прямоугольник 68"/>
          <p:cNvSpPr>
            <a:spLocks noChangeArrowheads="1"/>
          </p:cNvSpPr>
          <p:nvPr/>
        </p:nvSpPr>
        <p:spPr bwMode="auto">
          <a:xfrm>
            <a:off x="3470275" y="4718050"/>
            <a:ext cx="1223963" cy="1676400"/>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59" name="Прямоугольник 69"/>
          <p:cNvSpPr>
            <a:spLocks noChangeArrowheads="1"/>
          </p:cNvSpPr>
          <p:nvPr/>
        </p:nvSpPr>
        <p:spPr bwMode="auto">
          <a:xfrm>
            <a:off x="3436938" y="4760913"/>
            <a:ext cx="1223962" cy="1677987"/>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60" name="Прямоугольник 133"/>
          <p:cNvSpPr>
            <a:spLocks noChangeArrowheads="1"/>
          </p:cNvSpPr>
          <p:nvPr/>
        </p:nvSpPr>
        <p:spPr bwMode="auto">
          <a:xfrm>
            <a:off x="3371850" y="4814888"/>
            <a:ext cx="1225550" cy="1677987"/>
          </a:xfrm>
          <a:prstGeom prst="rect">
            <a:avLst/>
          </a:prstGeom>
          <a:solidFill>
            <a:srgbClr val="CCCCFF"/>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r>
              <a:rPr lang="en-US" sz="1600" b="1" dirty="0">
                <a:latin typeface="Calibri" pitchFamily="34" charset="0"/>
              </a:rPr>
              <a:t>III</a:t>
            </a:r>
            <a:r>
              <a:rPr lang="ru-RU" sz="1600" b="1" dirty="0">
                <a:latin typeface="Calibri" pitchFamily="34" charset="0"/>
              </a:rPr>
              <a:t> этап </a:t>
            </a:r>
            <a:br>
              <a:rPr lang="ru-RU" sz="1600" b="1" dirty="0">
                <a:latin typeface="Calibri" pitchFamily="34" charset="0"/>
              </a:rPr>
            </a:br>
            <a:r>
              <a:rPr lang="ru-RU" sz="1600" b="1" dirty="0" smtClean="0">
                <a:latin typeface="Calibri" pitchFamily="34" charset="0"/>
              </a:rPr>
              <a:t>9 стандартов</a:t>
            </a:r>
            <a:endParaRPr lang="ru-RU" sz="1600" b="1" dirty="0">
              <a:latin typeface="Calibri" pitchFamily="34" charset="0"/>
            </a:endParaRPr>
          </a:p>
        </p:txBody>
      </p:sp>
      <p:sp>
        <p:nvSpPr>
          <p:cNvPr id="72" name="Прямоугольник 71"/>
          <p:cNvSpPr/>
          <p:nvPr/>
        </p:nvSpPr>
        <p:spPr>
          <a:xfrm>
            <a:off x="544513" y="6597650"/>
            <a:ext cx="1047750" cy="25400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dirty="0" smtClean="0">
                <a:latin typeface=""/>
              </a:rPr>
              <a:t>2016</a:t>
            </a:r>
            <a:endParaRPr lang="ru-RU" sz="2000" b="1" kern="0" dirty="0">
              <a:solidFill>
                <a:srgbClr val="000000"/>
              </a:solidFill>
              <a:latin typeface="Times New Roman"/>
              <a:cs typeface="+mn-cs"/>
            </a:endParaRPr>
          </a:p>
        </p:txBody>
      </p:sp>
      <p:sp>
        <p:nvSpPr>
          <p:cNvPr id="73" name="Прямоугольник 72"/>
          <p:cNvSpPr/>
          <p:nvPr/>
        </p:nvSpPr>
        <p:spPr>
          <a:xfrm>
            <a:off x="2206145" y="6624638"/>
            <a:ext cx="1289050" cy="27940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b="1" kern="0" dirty="0" smtClean="0">
                <a:solidFill>
                  <a:srgbClr val="000000"/>
                </a:solidFill>
                <a:latin typeface="Times New Roman"/>
                <a:cs typeface="+mn-cs"/>
              </a:rPr>
              <a:t>2017</a:t>
            </a:r>
            <a:endParaRPr lang="ru-RU" sz="2000" b="1" kern="0" dirty="0">
              <a:solidFill>
                <a:srgbClr val="000000"/>
              </a:solidFill>
              <a:latin typeface="Times New Roman"/>
              <a:cs typeface="+mn-cs"/>
            </a:endParaRPr>
          </a:p>
        </p:txBody>
      </p:sp>
      <p:sp>
        <p:nvSpPr>
          <p:cNvPr id="74" name="Прямоугольник 73"/>
          <p:cNvSpPr/>
          <p:nvPr/>
        </p:nvSpPr>
        <p:spPr>
          <a:xfrm>
            <a:off x="3357563" y="6500813"/>
            <a:ext cx="1428750" cy="34925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dirty="0" smtClean="0">
                <a:latin typeface=""/>
              </a:rPr>
              <a:t>2018</a:t>
            </a:r>
            <a:endParaRPr lang="ru-RU" sz="2000" b="1" kern="0" dirty="0">
              <a:solidFill>
                <a:srgbClr val="000000"/>
              </a:solidFill>
              <a:latin typeface="Times New Roman"/>
              <a:cs typeface="+mn-cs"/>
            </a:endParaRPr>
          </a:p>
        </p:txBody>
      </p:sp>
      <p:sp>
        <p:nvSpPr>
          <p:cNvPr id="75" name="Прямоугольник 74"/>
          <p:cNvSpPr/>
          <p:nvPr/>
        </p:nvSpPr>
        <p:spPr>
          <a:xfrm>
            <a:off x="4924425" y="6572250"/>
            <a:ext cx="1433513" cy="269875"/>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dirty="0" smtClean="0">
                <a:latin typeface=""/>
              </a:rPr>
              <a:t>2018</a:t>
            </a:r>
            <a:endParaRPr lang="ru-RU" sz="2000" b="1" kern="0" dirty="0">
              <a:solidFill>
                <a:srgbClr val="000000"/>
              </a:solidFill>
              <a:latin typeface="Times New Roman"/>
              <a:cs typeface="+mn-cs"/>
            </a:endParaRPr>
          </a:p>
        </p:txBody>
      </p:sp>
      <p:sp>
        <p:nvSpPr>
          <p:cNvPr id="76" name="Прямоугольник 75"/>
          <p:cNvSpPr/>
          <p:nvPr/>
        </p:nvSpPr>
        <p:spPr>
          <a:xfrm>
            <a:off x="6397625" y="6584950"/>
            <a:ext cx="1047750" cy="25400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b="1" kern="0" dirty="0" smtClean="0">
                <a:solidFill>
                  <a:srgbClr val="000000"/>
                </a:solidFill>
                <a:latin typeface="Times New Roman"/>
                <a:cs typeface="+mn-cs"/>
              </a:rPr>
              <a:t>2019</a:t>
            </a:r>
            <a:endParaRPr lang="ru-RU" sz="2000" b="1" kern="0" dirty="0">
              <a:solidFill>
                <a:srgbClr val="000000"/>
              </a:solidFill>
              <a:latin typeface="Times New Roman"/>
              <a:cs typeface="+mn-cs"/>
            </a:endParaRPr>
          </a:p>
        </p:txBody>
      </p:sp>
      <p:sp>
        <p:nvSpPr>
          <p:cNvPr id="77" name="Прямоугольник 76"/>
          <p:cNvSpPr/>
          <p:nvPr/>
        </p:nvSpPr>
        <p:spPr>
          <a:xfrm>
            <a:off x="7858125" y="6584950"/>
            <a:ext cx="1047750" cy="25400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000" b="1" kern="0" dirty="0" smtClean="0">
                <a:solidFill>
                  <a:srgbClr val="000000"/>
                </a:solidFill>
                <a:latin typeface="Times New Roman"/>
                <a:cs typeface="+mn-cs"/>
              </a:rPr>
              <a:t>2020</a:t>
            </a:r>
            <a:endParaRPr lang="ru-RU" sz="2000" b="1" kern="0" dirty="0">
              <a:solidFill>
                <a:srgbClr val="000000"/>
              </a:solidFill>
              <a:latin typeface="Times New Roman"/>
              <a:cs typeface="+mn-cs"/>
            </a:endParaRPr>
          </a:p>
        </p:txBody>
      </p:sp>
      <p:sp>
        <p:nvSpPr>
          <p:cNvPr id="35867" name="Прямоугольник 77"/>
          <p:cNvSpPr>
            <a:spLocks noChangeArrowheads="1"/>
          </p:cNvSpPr>
          <p:nvPr/>
        </p:nvSpPr>
        <p:spPr bwMode="auto">
          <a:xfrm>
            <a:off x="2071688" y="2643188"/>
            <a:ext cx="1223962" cy="1677987"/>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68" name="Прямоугольник 78"/>
          <p:cNvSpPr>
            <a:spLocks noChangeArrowheads="1"/>
          </p:cNvSpPr>
          <p:nvPr/>
        </p:nvSpPr>
        <p:spPr bwMode="auto">
          <a:xfrm>
            <a:off x="2000250" y="2714625"/>
            <a:ext cx="1223963" cy="1676400"/>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69" name="Прямоугольник 148"/>
          <p:cNvSpPr>
            <a:spLocks noChangeArrowheads="1"/>
          </p:cNvSpPr>
          <p:nvPr/>
        </p:nvSpPr>
        <p:spPr bwMode="auto">
          <a:xfrm>
            <a:off x="1857375" y="2786063"/>
            <a:ext cx="1223963" cy="1677987"/>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r>
              <a:rPr lang="en-US" sz="1600" b="1" dirty="0">
                <a:latin typeface="Calibri" pitchFamily="34" charset="0"/>
              </a:rPr>
              <a:t>I</a:t>
            </a:r>
            <a:r>
              <a:rPr lang="ru-RU" sz="1600" b="1" dirty="0">
                <a:latin typeface="Calibri" pitchFamily="34" charset="0"/>
              </a:rPr>
              <a:t> этап </a:t>
            </a:r>
            <a:br>
              <a:rPr lang="ru-RU" sz="1600" b="1" dirty="0">
                <a:latin typeface="Calibri" pitchFamily="34" charset="0"/>
              </a:rPr>
            </a:br>
            <a:r>
              <a:rPr lang="ru-RU" sz="1600" b="1" dirty="0" smtClean="0">
                <a:latin typeface="Calibri" pitchFamily="34" charset="0"/>
              </a:rPr>
              <a:t>11 </a:t>
            </a:r>
            <a:r>
              <a:rPr lang="ru-RU" sz="1600" b="1" dirty="0">
                <a:latin typeface="Calibri" pitchFamily="34" charset="0"/>
              </a:rPr>
              <a:t>стандартов</a:t>
            </a:r>
          </a:p>
        </p:txBody>
      </p:sp>
      <p:sp>
        <p:nvSpPr>
          <p:cNvPr id="35870" name="Прямоугольник 80"/>
          <p:cNvSpPr>
            <a:spLocks noChangeArrowheads="1"/>
          </p:cNvSpPr>
          <p:nvPr/>
        </p:nvSpPr>
        <p:spPr bwMode="auto">
          <a:xfrm>
            <a:off x="3576638" y="2716213"/>
            <a:ext cx="1223962" cy="1677987"/>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71" name="Прямоугольник 81"/>
          <p:cNvSpPr>
            <a:spLocks noChangeArrowheads="1"/>
          </p:cNvSpPr>
          <p:nvPr/>
        </p:nvSpPr>
        <p:spPr bwMode="auto">
          <a:xfrm>
            <a:off x="3544888" y="2759075"/>
            <a:ext cx="1223962" cy="1677988"/>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72" name="Прямоугольник 154"/>
          <p:cNvSpPr>
            <a:spLocks noChangeArrowheads="1"/>
          </p:cNvSpPr>
          <p:nvPr/>
        </p:nvSpPr>
        <p:spPr bwMode="auto">
          <a:xfrm>
            <a:off x="3481388" y="2824163"/>
            <a:ext cx="1223962" cy="1677987"/>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r>
              <a:rPr lang="en-US" sz="1600" b="1" dirty="0">
                <a:latin typeface="Calibri" pitchFamily="34" charset="0"/>
              </a:rPr>
              <a:t>II</a:t>
            </a:r>
            <a:r>
              <a:rPr lang="ru-RU" sz="1600" b="1" dirty="0">
                <a:latin typeface="Calibri" pitchFamily="34" charset="0"/>
              </a:rPr>
              <a:t> этап </a:t>
            </a:r>
            <a:br>
              <a:rPr lang="ru-RU" sz="1600" b="1" dirty="0">
                <a:latin typeface="Calibri" pitchFamily="34" charset="0"/>
              </a:rPr>
            </a:br>
            <a:r>
              <a:rPr lang="ru-RU" sz="1600" b="1" dirty="0" smtClean="0">
                <a:latin typeface="Calibri" pitchFamily="34" charset="0"/>
              </a:rPr>
              <a:t>9 </a:t>
            </a:r>
            <a:r>
              <a:rPr lang="ru-RU" sz="1600" b="1" dirty="0">
                <a:latin typeface="Calibri" pitchFamily="34" charset="0"/>
              </a:rPr>
              <a:t>стандартов</a:t>
            </a:r>
          </a:p>
        </p:txBody>
      </p:sp>
      <p:sp>
        <p:nvSpPr>
          <p:cNvPr id="35873" name="Прямоугольник 83"/>
          <p:cNvSpPr>
            <a:spLocks noChangeArrowheads="1"/>
          </p:cNvSpPr>
          <p:nvPr/>
        </p:nvSpPr>
        <p:spPr bwMode="auto">
          <a:xfrm>
            <a:off x="5024438" y="2716213"/>
            <a:ext cx="1223962" cy="1677987"/>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74" name="Прямоугольник 84"/>
          <p:cNvSpPr>
            <a:spLocks noChangeArrowheads="1"/>
          </p:cNvSpPr>
          <p:nvPr/>
        </p:nvSpPr>
        <p:spPr bwMode="auto">
          <a:xfrm>
            <a:off x="4992688" y="2759075"/>
            <a:ext cx="1223962" cy="1677988"/>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endParaRPr lang="ru-RU" sz="1600">
              <a:latin typeface="Times New Roman" pitchFamily="18" charset="0"/>
              <a:ea typeface="Arial Unicode MS" pitchFamily="34" charset="-128"/>
              <a:cs typeface="Arial Unicode MS" pitchFamily="34" charset="-128"/>
            </a:endParaRPr>
          </a:p>
        </p:txBody>
      </p:sp>
      <p:sp>
        <p:nvSpPr>
          <p:cNvPr id="35875" name="Прямоугольник 157"/>
          <p:cNvSpPr>
            <a:spLocks noChangeArrowheads="1"/>
          </p:cNvSpPr>
          <p:nvPr/>
        </p:nvSpPr>
        <p:spPr bwMode="auto">
          <a:xfrm>
            <a:off x="4929188" y="2824163"/>
            <a:ext cx="1223962" cy="1677987"/>
          </a:xfrm>
          <a:prstGeom prst="rect">
            <a:avLst/>
          </a:prstGeom>
          <a:solidFill>
            <a:srgbClr val="92D050"/>
          </a:solidFill>
          <a:ln w="19050">
            <a:solidFill>
              <a:srgbClr val="000000"/>
            </a:solidFill>
            <a:miter lim="800000"/>
            <a:headEnd/>
            <a:tailEnd/>
          </a:ln>
        </p:spPr>
        <p:txBody>
          <a:bodyPr lIns="107935" tIns="62961" rIns="107935" bIns="62961" anchor="ctr" anchorCtr="1"/>
          <a:lstStyle/>
          <a:p>
            <a:pPr algn="ctr" defTabSz="447675" eaLnBrk="0" hangingPunct="0">
              <a:lnSpc>
                <a:spcPct val="76000"/>
              </a:lnSpc>
              <a:buClr>
                <a:srgbClr val="000000"/>
              </a:buClr>
              <a:buSzPct val="100000"/>
              <a:tabLst>
                <a:tab pos="984250" algn="l"/>
              </a:tabLst>
            </a:pPr>
            <a:r>
              <a:rPr lang="en-US" sz="1600" b="1" dirty="0">
                <a:latin typeface="Calibri" pitchFamily="34" charset="0"/>
              </a:rPr>
              <a:t>III</a:t>
            </a:r>
            <a:r>
              <a:rPr lang="ru-RU" sz="1600" b="1" dirty="0">
                <a:latin typeface="Calibri" pitchFamily="34" charset="0"/>
              </a:rPr>
              <a:t> этап </a:t>
            </a:r>
            <a:br>
              <a:rPr lang="ru-RU" sz="1600" b="1" dirty="0">
                <a:latin typeface="Calibri" pitchFamily="34" charset="0"/>
              </a:rPr>
            </a:br>
            <a:r>
              <a:rPr lang="ru-RU" sz="1600" b="1" dirty="0" smtClean="0">
                <a:latin typeface="Calibri" pitchFamily="34" charset="0"/>
              </a:rPr>
              <a:t>9 стандартов</a:t>
            </a:r>
            <a:endParaRPr lang="ru-RU" sz="1600" b="1" dirty="0">
              <a:latin typeface="Calibri" pitchFamily="34" charset="0"/>
            </a:endParaRPr>
          </a:p>
        </p:txBody>
      </p:sp>
      <p:sp>
        <p:nvSpPr>
          <p:cNvPr id="93" name="Прямоугольник 92"/>
          <p:cNvSpPr/>
          <p:nvPr/>
        </p:nvSpPr>
        <p:spPr>
          <a:xfrm>
            <a:off x="5153025" y="838200"/>
            <a:ext cx="1223963" cy="1677988"/>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algn="ctr" defTabSz="449237" eaLnBrk="0" fontAlgn="auto" hangingPunct="0">
              <a:lnSpc>
                <a:spcPct val="76000"/>
              </a:lnSpc>
              <a:spcBef>
                <a:spcPts val="0"/>
              </a:spcBef>
              <a:spcAft>
                <a:spcPts val="0"/>
              </a:spcAft>
              <a:buClr>
                <a:srgbClr val="000000"/>
              </a:buClr>
              <a:buSzPct val="100000"/>
              <a:tabLst>
                <a:tab pos="984250" algn="l"/>
              </a:tabLst>
              <a:defRPr/>
            </a:pPr>
            <a:endParaRPr lang="ru-RU" sz="1600" kern="0" dirty="0">
              <a:solidFill>
                <a:sysClr val="windowText" lastClr="000000"/>
              </a:solidFill>
              <a:latin typeface="Times New Roman"/>
              <a:cs typeface="Arial Unicode MS"/>
            </a:endParaRPr>
          </a:p>
        </p:txBody>
      </p:sp>
      <p:sp>
        <p:nvSpPr>
          <p:cNvPr id="94" name="Прямоугольник 93"/>
          <p:cNvSpPr/>
          <p:nvPr/>
        </p:nvSpPr>
        <p:spPr>
          <a:xfrm>
            <a:off x="5119688" y="881063"/>
            <a:ext cx="1223962" cy="1677987"/>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algn="ctr" defTabSz="449237" eaLnBrk="0" fontAlgn="auto" hangingPunct="0">
              <a:lnSpc>
                <a:spcPct val="76000"/>
              </a:lnSpc>
              <a:spcBef>
                <a:spcPts val="0"/>
              </a:spcBef>
              <a:spcAft>
                <a:spcPts val="0"/>
              </a:spcAft>
              <a:buClr>
                <a:srgbClr val="000000"/>
              </a:buClr>
              <a:buSzPct val="100000"/>
              <a:tabLst>
                <a:tab pos="984250" algn="l"/>
              </a:tabLst>
              <a:defRPr/>
            </a:pPr>
            <a:endParaRPr lang="ru-RU" sz="1600" kern="0" dirty="0">
              <a:solidFill>
                <a:sysClr val="windowText" lastClr="000000"/>
              </a:solidFill>
              <a:latin typeface="Times New Roman"/>
              <a:cs typeface="Arial Unicode MS"/>
            </a:endParaRPr>
          </a:p>
        </p:txBody>
      </p:sp>
      <p:sp>
        <p:nvSpPr>
          <p:cNvPr id="95" name="Прямоугольник 94"/>
          <p:cNvSpPr/>
          <p:nvPr/>
        </p:nvSpPr>
        <p:spPr>
          <a:xfrm>
            <a:off x="5056188" y="946150"/>
            <a:ext cx="1225550" cy="1677988"/>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lvl="0" algn="ctr" defTabSz="447675" eaLnBrk="0" hangingPunct="0">
              <a:lnSpc>
                <a:spcPct val="76000"/>
              </a:lnSpc>
              <a:buClr>
                <a:srgbClr val="000000"/>
              </a:buClr>
              <a:buSzPct val="100000"/>
              <a:tabLst>
                <a:tab pos="984250" algn="l"/>
              </a:tabLst>
              <a:defRPr/>
            </a:pPr>
            <a:r>
              <a:rPr lang="en-US" sz="1600" b="1" kern="0" dirty="0">
                <a:solidFill>
                  <a:srgbClr val="FF0000"/>
                </a:solidFill>
                <a:latin typeface="Calibri" pitchFamily="34" charset="0"/>
              </a:rPr>
              <a:t>I</a:t>
            </a:r>
            <a:r>
              <a:rPr lang="ru-RU" sz="1600" b="1" kern="0" dirty="0">
                <a:solidFill>
                  <a:srgbClr val="FF0000"/>
                </a:solidFill>
                <a:latin typeface="Calibri" pitchFamily="34" charset="0"/>
              </a:rPr>
              <a:t> этап </a:t>
            </a:r>
            <a:br>
              <a:rPr lang="ru-RU" sz="1600" b="1" kern="0" dirty="0">
                <a:solidFill>
                  <a:srgbClr val="FF0000"/>
                </a:solidFill>
                <a:latin typeface="Calibri" pitchFamily="34" charset="0"/>
              </a:rPr>
            </a:br>
            <a:r>
              <a:rPr lang="ru-RU" sz="1600" b="1" kern="0" dirty="0" smtClean="0">
                <a:solidFill>
                  <a:srgbClr val="FF0000"/>
                </a:solidFill>
                <a:latin typeface="Calibri" pitchFamily="34" charset="0"/>
              </a:rPr>
              <a:t>11 стандартов</a:t>
            </a:r>
            <a:endParaRPr lang="ru-RU" sz="1600" b="1" kern="0" dirty="0">
              <a:solidFill>
                <a:srgbClr val="FF0000"/>
              </a:solidFill>
              <a:latin typeface="Calibri" pitchFamily="34" charset="0"/>
            </a:endParaRPr>
          </a:p>
        </p:txBody>
      </p:sp>
      <p:sp>
        <p:nvSpPr>
          <p:cNvPr id="96" name="Прямоугольник 95"/>
          <p:cNvSpPr/>
          <p:nvPr/>
        </p:nvSpPr>
        <p:spPr>
          <a:xfrm>
            <a:off x="6627813" y="788988"/>
            <a:ext cx="1223962" cy="1677987"/>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algn="ctr" defTabSz="449237" eaLnBrk="0" fontAlgn="auto" hangingPunct="0">
              <a:lnSpc>
                <a:spcPct val="76000"/>
              </a:lnSpc>
              <a:spcBef>
                <a:spcPts val="0"/>
              </a:spcBef>
              <a:spcAft>
                <a:spcPts val="0"/>
              </a:spcAft>
              <a:buClr>
                <a:srgbClr val="000000"/>
              </a:buClr>
              <a:buSzPct val="100000"/>
              <a:tabLst>
                <a:tab pos="984250" algn="l"/>
              </a:tabLst>
              <a:defRPr/>
            </a:pPr>
            <a:endParaRPr lang="ru-RU" sz="1600" kern="0" dirty="0">
              <a:solidFill>
                <a:sysClr val="windowText" lastClr="000000"/>
              </a:solidFill>
              <a:latin typeface="Times New Roman"/>
              <a:cs typeface="Arial Unicode MS"/>
            </a:endParaRPr>
          </a:p>
        </p:txBody>
      </p:sp>
      <p:sp>
        <p:nvSpPr>
          <p:cNvPr id="97" name="Прямоугольник 96"/>
          <p:cNvSpPr/>
          <p:nvPr/>
        </p:nvSpPr>
        <p:spPr>
          <a:xfrm>
            <a:off x="6594475" y="833438"/>
            <a:ext cx="1225550" cy="1676400"/>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algn="ctr" defTabSz="449237" eaLnBrk="0" fontAlgn="auto" hangingPunct="0">
              <a:lnSpc>
                <a:spcPct val="76000"/>
              </a:lnSpc>
              <a:spcBef>
                <a:spcPts val="0"/>
              </a:spcBef>
              <a:spcAft>
                <a:spcPts val="0"/>
              </a:spcAft>
              <a:buClr>
                <a:srgbClr val="000000"/>
              </a:buClr>
              <a:buSzPct val="100000"/>
              <a:tabLst>
                <a:tab pos="984250" algn="l"/>
              </a:tabLst>
              <a:defRPr/>
            </a:pPr>
            <a:endParaRPr lang="ru-RU" sz="1600" kern="0" dirty="0">
              <a:solidFill>
                <a:sysClr val="windowText" lastClr="000000"/>
              </a:solidFill>
              <a:latin typeface="Times New Roman"/>
              <a:cs typeface="Arial Unicode MS"/>
            </a:endParaRPr>
          </a:p>
        </p:txBody>
      </p:sp>
      <p:sp>
        <p:nvSpPr>
          <p:cNvPr id="98" name="Прямоугольник 97"/>
          <p:cNvSpPr/>
          <p:nvPr/>
        </p:nvSpPr>
        <p:spPr>
          <a:xfrm>
            <a:off x="6532563" y="898525"/>
            <a:ext cx="1223962" cy="1677988"/>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lvl="0" algn="ctr" defTabSz="447675" eaLnBrk="0" hangingPunct="0">
              <a:lnSpc>
                <a:spcPct val="76000"/>
              </a:lnSpc>
              <a:buClr>
                <a:srgbClr val="000000"/>
              </a:buClr>
              <a:buSzPct val="100000"/>
              <a:tabLst>
                <a:tab pos="984250" algn="l"/>
              </a:tabLst>
              <a:defRPr/>
            </a:pPr>
            <a:r>
              <a:rPr lang="en-US" sz="1600" b="1" kern="0" dirty="0">
                <a:solidFill>
                  <a:srgbClr val="FF0000"/>
                </a:solidFill>
                <a:latin typeface="Calibri" pitchFamily="34" charset="0"/>
              </a:rPr>
              <a:t>II</a:t>
            </a:r>
            <a:r>
              <a:rPr lang="ru-RU" sz="1600" b="1" kern="0" dirty="0">
                <a:solidFill>
                  <a:srgbClr val="FF0000"/>
                </a:solidFill>
                <a:latin typeface="Calibri" pitchFamily="34" charset="0"/>
              </a:rPr>
              <a:t> этап </a:t>
            </a:r>
            <a:br>
              <a:rPr lang="ru-RU" sz="1600" b="1" kern="0" dirty="0">
                <a:solidFill>
                  <a:srgbClr val="FF0000"/>
                </a:solidFill>
                <a:latin typeface="Calibri" pitchFamily="34" charset="0"/>
              </a:rPr>
            </a:br>
            <a:r>
              <a:rPr lang="ru-RU" sz="1600" b="1" kern="0" dirty="0" smtClean="0">
                <a:solidFill>
                  <a:srgbClr val="FF0000"/>
                </a:solidFill>
                <a:latin typeface="Calibri" pitchFamily="34" charset="0"/>
              </a:rPr>
              <a:t>9 </a:t>
            </a:r>
            <a:r>
              <a:rPr lang="ru-RU" sz="1600" b="1" kern="0" dirty="0">
                <a:solidFill>
                  <a:srgbClr val="FF0000"/>
                </a:solidFill>
                <a:latin typeface="Calibri" pitchFamily="34" charset="0"/>
              </a:rPr>
              <a:t>стандартов</a:t>
            </a:r>
          </a:p>
        </p:txBody>
      </p:sp>
      <p:sp>
        <p:nvSpPr>
          <p:cNvPr id="99" name="Прямоугольник 98"/>
          <p:cNvSpPr/>
          <p:nvPr/>
        </p:nvSpPr>
        <p:spPr>
          <a:xfrm>
            <a:off x="8015288" y="768350"/>
            <a:ext cx="1223962" cy="1677988"/>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algn="ctr" defTabSz="449237" eaLnBrk="0" fontAlgn="auto" hangingPunct="0">
              <a:lnSpc>
                <a:spcPct val="76000"/>
              </a:lnSpc>
              <a:spcBef>
                <a:spcPts val="0"/>
              </a:spcBef>
              <a:spcAft>
                <a:spcPts val="0"/>
              </a:spcAft>
              <a:buClr>
                <a:srgbClr val="000000"/>
              </a:buClr>
              <a:buSzPct val="100000"/>
              <a:tabLst>
                <a:tab pos="984250" algn="l"/>
              </a:tabLst>
              <a:defRPr/>
            </a:pPr>
            <a:endParaRPr lang="ru-RU" sz="1600" kern="0" dirty="0">
              <a:solidFill>
                <a:sysClr val="windowText" lastClr="000000"/>
              </a:solidFill>
              <a:latin typeface="Times New Roman"/>
              <a:cs typeface="Arial Unicode MS"/>
            </a:endParaRPr>
          </a:p>
        </p:txBody>
      </p:sp>
      <p:sp>
        <p:nvSpPr>
          <p:cNvPr id="100" name="Прямоугольник 99"/>
          <p:cNvSpPr/>
          <p:nvPr/>
        </p:nvSpPr>
        <p:spPr>
          <a:xfrm>
            <a:off x="7983538" y="812800"/>
            <a:ext cx="1223962" cy="1676400"/>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algn="ctr" defTabSz="449237" eaLnBrk="0" fontAlgn="auto" hangingPunct="0">
              <a:lnSpc>
                <a:spcPct val="76000"/>
              </a:lnSpc>
              <a:spcBef>
                <a:spcPts val="0"/>
              </a:spcBef>
              <a:spcAft>
                <a:spcPts val="0"/>
              </a:spcAft>
              <a:buClr>
                <a:srgbClr val="000000"/>
              </a:buClr>
              <a:buSzPct val="100000"/>
              <a:tabLst>
                <a:tab pos="984250" algn="l"/>
              </a:tabLst>
              <a:defRPr/>
            </a:pPr>
            <a:endParaRPr lang="ru-RU" sz="1600" kern="0" dirty="0">
              <a:solidFill>
                <a:sysClr val="windowText" lastClr="000000"/>
              </a:solidFill>
              <a:latin typeface="Times New Roman"/>
              <a:cs typeface="Arial Unicode MS"/>
            </a:endParaRPr>
          </a:p>
        </p:txBody>
      </p:sp>
      <p:sp>
        <p:nvSpPr>
          <p:cNvPr id="101" name="Прямоугольник 100"/>
          <p:cNvSpPr/>
          <p:nvPr/>
        </p:nvSpPr>
        <p:spPr>
          <a:xfrm>
            <a:off x="7920038" y="877888"/>
            <a:ext cx="1223962" cy="1677987"/>
          </a:xfrm>
          <a:prstGeom prst="rect">
            <a:avLst/>
          </a:prstGeom>
          <a:solidFill>
            <a:srgbClr val="AAE2CA">
              <a:lumMod val="60000"/>
              <a:lumOff val="40000"/>
            </a:srgbClr>
          </a:solidFill>
          <a:ln w="19050">
            <a:solidFill>
              <a:srgbClr val="000000"/>
            </a:solidFill>
            <a:miter lim="800000"/>
            <a:headEnd/>
            <a:tailEnd/>
          </a:ln>
          <a:effectLst/>
          <a:extLst/>
        </p:spPr>
        <p:txBody>
          <a:bodyPr lIns="107935" tIns="62961" rIns="107935" bIns="62961" anchor="ctr" anchorCtr="1"/>
          <a:lstStyle/>
          <a:p>
            <a:pPr lvl="0" algn="ctr" defTabSz="447675" eaLnBrk="0" hangingPunct="0">
              <a:lnSpc>
                <a:spcPct val="76000"/>
              </a:lnSpc>
              <a:buClr>
                <a:srgbClr val="000000"/>
              </a:buClr>
              <a:buSzPct val="100000"/>
              <a:tabLst>
                <a:tab pos="984250" algn="l"/>
              </a:tabLst>
              <a:defRPr/>
            </a:pPr>
            <a:r>
              <a:rPr lang="en-US" sz="1600" b="1" kern="0" dirty="0">
                <a:solidFill>
                  <a:srgbClr val="FF0000"/>
                </a:solidFill>
                <a:latin typeface="Calibri" pitchFamily="34" charset="0"/>
              </a:rPr>
              <a:t>III</a:t>
            </a:r>
            <a:r>
              <a:rPr lang="ru-RU" sz="1600" b="1" kern="0" dirty="0">
                <a:solidFill>
                  <a:srgbClr val="FF0000"/>
                </a:solidFill>
                <a:latin typeface="Calibri" pitchFamily="34" charset="0"/>
              </a:rPr>
              <a:t> этап </a:t>
            </a:r>
            <a:br>
              <a:rPr lang="ru-RU" sz="1600" b="1" kern="0" dirty="0">
                <a:solidFill>
                  <a:srgbClr val="FF0000"/>
                </a:solidFill>
                <a:latin typeface="Calibri" pitchFamily="34" charset="0"/>
              </a:rPr>
            </a:br>
            <a:r>
              <a:rPr lang="ru-RU" sz="1600" b="1" kern="0" dirty="0" smtClean="0">
                <a:solidFill>
                  <a:srgbClr val="FF0000"/>
                </a:solidFill>
                <a:latin typeface="Calibri" pitchFamily="34" charset="0"/>
              </a:rPr>
              <a:t>9 </a:t>
            </a:r>
            <a:r>
              <a:rPr lang="ru-RU" sz="1600" b="1" kern="0" dirty="0">
                <a:solidFill>
                  <a:srgbClr val="FF0000"/>
                </a:solidFill>
                <a:latin typeface="Calibri" pitchFamily="34" charset="0"/>
              </a:rPr>
              <a:t>стандартов</a:t>
            </a:r>
          </a:p>
        </p:txBody>
      </p:sp>
      <p:sp>
        <p:nvSpPr>
          <p:cNvPr id="102" name="Круговая стрелка 101"/>
          <p:cNvSpPr/>
          <p:nvPr/>
        </p:nvSpPr>
        <p:spPr>
          <a:xfrm rot="18907694">
            <a:off x="34925" y="3322638"/>
            <a:ext cx="2944813" cy="895350"/>
          </a:xfrm>
          <a:prstGeom prst="circularArrow">
            <a:avLst>
              <a:gd name="adj1" fmla="val 6843"/>
              <a:gd name="adj2" fmla="val 1334935"/>
              <a:gd name="adj3" fmla="val 19043636"/>
              <a:gd name="adj4" fmla="val 10800000"/>
              <a:gd name="adj5" fmla="val 12500"/>
            </a:avLst>
          </a:prstGeom>
          <a:gradFill flip="none" rotWithShape="1">
            <a:gsLst>
              <a:gs pos="0">
                <a:srgbClr val="000000">
                  <a:lumMod val="40000"/>
                  <a:lumOff val="60000"/>
                </a:srgbClr>
              </a:gs>
              <a:gs pos="1000">
                <a:srgbClr val="92D050"/>
              </a:gs>
              <a:gs pos="0">
                <a:srgbClr val="DDEBCF"/>
              </a:gs>
              <a:gs pos="86244">
                <a:srgbClr val="92D050"/>
              </a:gs>
              <a:gs pos="54600">
                <a:srgbClr val="92D050"/>
              </a:gs>
              <a:gs pos="7497">
                <a:srgbClr val="000000">
                  <a:lumMod val="40000"/>
                  <a:lumOff val="60000"/>
                </a:srgbClr>
              </a:gs>
              <a:gs pos="13740">
                <a:srgbClr val="000000">
                  <a:lumMod val="40000"/>
                  <a:lumOff val="60000"/>
                </a:srgbClr>
              </a:gs>
              <a:gs pos="50000">
                <a:srgbClr val="000000">
                  <a:lumMod val="40000"/>
                  <a:lumOff val="60000"/>
                </a:srgbClr>
              </a:gs>
              <a:gs pos="100000">
                <a:srgbClr val="92D050"/>
              </a:gs>
            </a:gsLst>
            <a:lin ang="0" scaled="1"/>
            <a:tileRect/>
          </a:gradFill>
          <a:ln w="25400" cap="flat" cmpd="sng" algn="ctr">
            <a:solidFill>
              <a:srgbClr val="00CC99">
                <a:shade val="50000"/>
              </a:srgbClr>
            </a:solidFill>
            <a:prstDash val="solid"/>
          </a:ln>
          <a:effectLst/>
        </p:spPr>
        <p:txBody>
          <a:bodyPr anchor="ctr"/>
          <a:lstStyle/>
          <a:p>
            <a:pPr algn="ctr" fontAlgn="auto">
              <a:spcBef>
                <a:spcPts val="0"/>
              </a:spcBef>
              <a:spcAft>
                <a:spcPts val="0"/>
              </a:spcAft>
              <a:defRPr/>
            </a:pPr>
            <a:endParaRPr lang="ru-RU" kern="0" dirty="0">
              <a:solidFill>
                <a:srgbClr val="FF0000"/>
              </a:solidFill>
              <a:latin typeface="Times New Roman"/>
              <a:cs typeface="+mn-cs"/>
            </a:endParaRPr>
          </a:p>
        </p:txBody>
      </p:sp>
      <p:sp>
        <p:nvSpPr>
          <p:cNvPr id="103" name="Круговая стрелка 102"/>
          <p:cNvSpPr/>
          <p:nvPr/>
        </p:nvSpPr>
        <p:spPr>
          <a:xfrm rot="20174768">
            <a:off x="1982788" y="1749425"/>
            <a:ext cx="1957387" cy="895350"/>
          </a:xfrm>
          <a:prstGeom prst="circularArrow">
            <a:avLst>
              <a:gd name="adj1" fmla="val 6843"/>
              <a:gd name="adj2" fmla="val 1142319"/>
              <a:gd name="adj3" fmla="val 19043636"/>
              <a:gd name="adj4" fmla="val 10800000"/>
              <a:gd name="adj5" fmla="val 12500"/>
            </a:avLst>
          </a:prstGeom>
          <a:gradFill flip="none" rotWithShape="1">
            <a:gsLst>
              <a:gs pos="0">
                <a:srgbClr val="000000">
                  <a:lumMod val="40000"/>
                  <a:lumOff val="60000"/>
                </a:srgbClr>
              </a:gs>
              <a:gs pos="1000">
                <a:srgbClr val="92D050"/>
              </a:gs>
              <a:gs pos="0">
                <a:srgbClr val="DDEBCF"/>
              </a:gs>
              <a:gs pos="63000">
                <a:srgbClr val="92D050"/>
              </a:gs>
              <a:gs pos="54600">
                <a:srgbClr val="92D050"/>
              </a:gs>
              <a:gs pos="7497">
                <a:srgbClr val="000000">
                  <a:lumMod val="40000"/>
                  <a:lumOff val="60000"/>
                </a:srgbClr>
              </a:gs>
              <a:gs pos="2000">
                <a:srgbClr val="000000">
                  <a:lumMod val="40000"/>
                  <a:lumOff val="60000"/>
                </a:srgbClr>
              </a:gs>
              <a:gs pos="51000">
                <a:srgbClr val="000000">
                  <a:lumMod val="40000"/>
                  <a:lumOff val="60000"/>
                </a:srgbClr>
              </a:gs>
              <a:gs pos="100000">
                <a:srgbClr val="92D050"/>
              </a:gs>
            </a:gsLst>
            <a:lin ang="8100000" scaled="1"/>
            <a:tileRect/>
          </a:gradFill>
          <a:ln w="25400" cap="flat" cmpd="sng" algn="ctr">
            <a:solidFill>
              <a:srgbClr val="00CC99">
                <a:shade val="50000"/>
              </a:srgbClr>
            </a:solidFill>
            <a:prstDash val="solid"/>
          </a:ln>
          <a:effectLst/>
        </p:spPr>
        <p:txBody>
          <a:bodyPr anchor="ctr"/>
          <a:lstStyle/>
          <a:p>
            <a:pPr algn="ctr" fontAlgn="auto">
              <a:spcBef>
                <a:spcPts val="0"/>
              </a:spcBef>
              <a:spcAft>
                <a:spcPts val="0"/>
              </a:spcAft>
              <a:defRPr/>
            </a:pPr>
            <a:endParaRPr lang="ru-RU" kern="0" dirty="0">
              <a:solidFill>
                <a:srgbClr val="FF0000"/>
              </a:solidFill>
              <a:latin typeface="Times New Roman"/>
              <a:cs typeface="+mn-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531100E-76FE-4311-8305-D86293173078}" type="slidenum">
              <a:rPr lang="en-US" smtClean="0"/>
              <a:pPr/>
              <a:t>45</a:t>
            </a:fld>
            <a:endParaRPr lang="en-US" smtClean="0"/>
          </a:p>
        </p:txBody>
      </p:sp>
      <p:sp>
        <p:nvSpPr>
          <p:cNvPr id="36867" name="Прямоугольник 6"/>
          <p:cNvSpPr>
            <a:spLocks noChangeArrowheads="1"/>
          </p:cNvSpPr>
          <p:nvPr/>
        </p:nvSpPr>
        <p:spPr bwMode="auto">
          <a:xfrm>
            <a:off x="34925" y="-100013"/>
            <a:ext cx="9037638" cy="6924973"/>
          </a:xfrm>
          <a:prstGeom prst="rect">
            <a:avLst/>
          </a:prstGeom>
          <a:noFill/>
          <a:ln w="9525">
            <a:noFill/>
            <a:miter lim="800000"/>
            <a:headEnd/>
            <a:tailEnd/>
          </a:ln>
        </p:spPr>
        <p:txBody>
          <a:bodyPr>
            <a:spAutoFit/>
          </a:bodyPr>
          <a:lstStyle/>
          <a:p>
            <a:pPr algn="ctr"/>
            <a:endParaRPr lang="ru-RU" sz="2000" dirty="0" smtClean="0">
              <a:solidFill>
                <a:srgbClr val="0000FF"/>
              </a:solidFill>
            </a:endParaRPr>
          </a:p>
          <a:p>
            <a:pPr algn="ctr"/>
            <a:endParaRPr lang="ru-RU" sz="2000" dirty="0" smtClean="0">
              <a:solidFill>
                <a:srgbClr val="0000FF"/>
              </a:solidFill>
            </a:endParaRPr>
          </a:p>
          <a:p>
            <a:pPr algn="ctr"/>
            <a:r>
              <a:rPr lang="ru-RU" sz="2000" dirty="0" smtClean="0">
                <a:solidFill>
                  <a:srgbClr val="0000FF"/>
                </a:solidFill>
              </a:rPr>
              <a:t>Предлагается </a:t>
            </a:r>
            <a:r>
              <a:rPr lang="ru-RU" sz="2000" dirty="0">
                <a:solidFill>
                  <a:srgbClr val="0000FF"/>
                </a:solidFill>
              </a:rPr>
              <a:t>принять следующие </a:t>
            </a:r>
            <a:r>
              <a:rPr lang="ru-RU" sz="2000" dirty="0" smtClean="0">
                <a:solidFill>
                  <a:srgbClr val="0000FF"/>
                </a:solidFill>
              </a:rPr>
              <a:t>стандарты для госсектора</a:t>
            </a:r>
          </a:p>
          <a:p>
            <a:r>
              <a:rPr lang="ru-RU" sz="1600" dirty="0" smtClean="0"/>
              <a:t>1</a:t>
            </a:r>
            <a:r>
              <a:rPr lang="ru-RU" sz="1600" dirty="0" smtClean="0">
                <a:solidFill>
                  <a:srgbClr val="FF0000"/>
                </a:solidFill>
              </a:rPr>
              <a:t>.</a:t>
            </a:r>
            <a:r>
              <a:rPr lang="ru-RU" sz="1600" dirty="0">
                <a:latin typeface="Calibri"/>
                <a:ea typeface="Calibri"/>
                <a:cs typeface="Times New Roman"/>
              </a:rPr>
              <a:t> Концептуальная основа разработки и утверждения федеральных стандартов бухгалтерского учета для организаций государственного сектора</a:t>
            </a:r>
            <a:endParaRPr lang="ru-RU" sz="1600" dirty="0">
              <a:solidFill>
                <a:srgbClr val="FF0000"/>
              </a:solidFill>
            </a:endParaRPr>
          </a:p>
          <a:p>
            <a:r>
              <a:rPr lang="ru-RU" sz="1600" dirty="0"/>
              <a:t>2</a:t>
            </a:r>
            <a:r>
              <a:rPr lang="ru-RU" sz="1600" dirty="0" smtClean="0"/>
              <a:t>.</a:t>
            </a:r>
            <a:r>
              <a:rPr lang="ru-RU" sz="1600" dirty="0">
                <a:latin typeface=""/>
              </a:rPr>
              <a:t> </a:t>
            </a:r>
            <a:r>
              <a:rPr lang="ru-RU" sz="1500" dirty="0">
                <a:latin typeface=""/>
              </a:rPr>
              <a:t>Концептуальные основы бухгалтерского учета для организаций государственного </a:t>
            </a:r>
            <a:r>
              <a:rPr lang="ru-RU" sz="1500" dirty="0" smtClean="0">
                <a:latin typeface=""/>
              </a:rPr>
              <a:t>сектора </a:t>
            </a:r>
            <a:r>
              <a:rPr lang="ru-RU" sz="500" dirty="0" smtClean="0">
                <a:latin typeface=""/>
              </a:rPr>
              <a:t>(вместо 157н) </a:t>
            </a:r>
            <a:endParaRPr lang="ru-RU" sz="500" dirty="0"/>
          </a:p>
          <a:p>
            <a:r>
              <a:rPr lang="ru-RU" sz="1600" dirty="0"/>
              <a:t>3</a:t>
            </a:r>
            <a:r>
              <a:rPr lang="ru-RU" sz="1600" dirty="0" smtClean="0"/>
              <a:t>.</a:t>
            </a:r>
            <a:r>
              <a:rPr lang="ru-RU" sz="1600" dirty="0">
                <a:latin typeface=""/>
              </a:rPr>
              <a:t> Представление финансовой отчетности </a:t>
            </a:r>
            <a:r>
              <a:rPr lang="ru-RU" sz="1600" dirty="0" smtClean="0">
                <a:latin typeface=""/>
              </a:rPr>
              <a:t>  4</a:t>
            </a:r>
            <a:r>
              <a:rPr lang="ru-RU" sz="1600" dirty="0" smtClean="0"/>
              <a:t>.</a:t>
            </a:r>
            <a:r>
              <a:rPr lang="ru-RU" sz="1600" dirty="0" smtClean="0">
                <a:latin typeface=""/>
              </a:rPr>
              <a:t> </a:t>
            </a:r>
            <a:r>
              <a:rPr lang="ru-RU" sz="1600" dirty="0">
                <a:latin typeface=""/>
              </a:rPr>
              <a:t>Основные средства </a:t>
            </a:r>
            <a:endParaRPr lang="ru-RU" sz="1600" dirty="0"/>
          </a:p>
          <a:p>
            <a:r>
              <a:rPr lang="ru-RU" sz="1600" dirty="0"/>
              <a:t>5.Учетная политика, изменение учетных оценок и </a:t>
            </a:r>
            <a:r>
              <a:rPr lang="ru-RU" sz="1600" dirty="0" smtClean="0"/>
              <a:t>ошибки</a:t>
            </a:r>
          </a:p>
          <a:p>
            <a:r>
              <a:rPr lang="ru-RU" sz="1600" dirty="0" smtClean="0"/>
              <a:t>6.</a:t>
            </a:r>
            <a:r>
              <a:rPr lang="ru-RU" sz="1600" dirty="0">
                <a:latin typeface=""/>
              </a:rPr>
              <a:t> Обесценение активов </a:t>
            </a:r>
            <a:r>
              <a:rPr lang="ru-RU" sz="1600" dirty="0" smtClean="0">
                <a:latin typeface=""/>
              </a:rPr>
              <a:t> </a:t>
            </a:r>
            <a:r>
              <a:rPr lang="ru-RU" sz="1500" dirty="0" smtClean="0"/>
              <a:t>7.</a:t>
            </a:r>
            <a:r>
              <a:rPr lang="ru-RU" sz="1500" dirty="0">
                <a:latin typeface=""/>
              </a:rPr>
              <a:t> План счетов казначейского учета и Инструкция по его применению </a:t>
            </a:r>
            <a:endParaRPr lang="ru-RU" sz="1500" dirty="0" smtClean="0">
              <a:latin typeface=""/>
            </a:endParaRPr>
          </a:p>
          <a:p>
            <a:r>
              <a:rPr lang="ru-RU" sz="1600" dirty="0" smtClean="0"/>
              <a:t>8.</a:t>
            </a:r>
            <a:r>
              <a:rPr lang="ru-RU" sz="1600" dirty="0"/>
              <a:t> Учетная политика, изменения учетных оценок и ошибки </a:t>
            </a:r>
          </a:p>
          <a:p>
            <a:r>
              <a:rPr lang="ru-RU" sz="1600" dirty="0"/>
              <a:t>9</a:t>
            </a:r>
            <a:r>
              <a:rPr lang="ru-RU" sz="1600" dirty="0" smtClean="0"/>
              <a:t>.</a:t>
            </a:r>
            <a:r>
              <a:rPr lang="ru-RU" sz="1600" dirty="0">
                <a:latin typeface=""/>
              </a:rPr>
              <a:t> События после отчетной даты </a:t>
            </a:r>
            <a:endParaRPr lang="ru-RU" sz="1600" dirty="0" smtClean="0">
              <a:latin typeface=""/>
            </a:endParaRPr>
          </a:p>
          <a:p>
            <a:r>
              <a:rPr lang="ru-RU" sz="1600" dirty="0" smtClean="0"/>
              <a:t>10.</a:t>
            </a:r>
            <a:r>
              <a:rPr lang="ru-RU" sz="1600" dirty="0">
                <a:latin typeface=""/>
              </a:rPr>
              <a:t> Резервы, условные обязательства и условные активы </a:t>
            </a:r>
            <a:endParaRPr lang="ru-RU" sz="1600" dirty="0"/>
          </a:p>
          <a:p>
            <a:r>
              <a:rPr lang="ru-RU" sz="1600" dirty="0"/>
              <a:t>11</a:t>
            </a:r>
            <a:r>
              <a:rPr lang="ru-RU" sz="1600" dirty="0" smtClean="0"/>
              <a:t>.</a:t>
            </a:r>
            <a:r>
              <a:rPr lang="ru-RU" sz="1600" dirty="0">
                <a:latin typeface=""/>
              </a:rPr>
              <a:t> Доходы от необменных операций (налоги и трансферты) </a:t>
            </a:r>
            <a:endParaRPr lang="ru-RU" sz="1600" dirty="0" smtClean="0">
              <a:latin typeface=""/>
            </a:endParaRPr>
          </a:p>
          <a:p>
            <a:r>
              <a:rPr lang="ru-RU" sz="1600" dirty="0" smtClean="0"/>
              <a:t>12.</a:t>
            </a:r>
            <a:r>
              <a:rPr lang="ru-RU" sz="1600" dirty="0">
                <a:latin typeface=""/>
              </a:rPr>
              <a:t> Доходы от обменных операций </a:t>
            </a:r>
            <a:r>
              <a:rPr lang="ru-RU" sz="1600" dirty="0" smtClean="0">
                <a:latin typeface=""/>
              </a:rPr>
              <a:t>      </a:t>
            </a:r>
            <a:r>
              <a:rPr lang="ru-RU" sz="1600" dirty="0" smtClean="0"/>
              <a:t>13.</a:t>
            </a:r>
            <a:r>
              <a:rPr lang="ru-RU" sz="1600" dirty="0">
                <a:latin typeface=""/>
              </a:rPr>
              <a:t> Вознаграждения работникам </a:t>
            </a:r>
            <a:endParaRPr lang="ru-RU" sz="1600" dirty="0"/>
          </a:p>
          <a:p>
            <a:r>
              <a:rPr lang="ru-RU" sz="1600" dirty="0"/>
              <a:t>14</a:t>
            </a:r>
            <a:r>
              <a:rPr lang="ru-RU" sz="1600" dirty="0" smtClean="0"/>
              <a:t>.</a:t>
            </a:r>
            <a:r>
              <a:rPr lang="ru-RU" sz="1600" dirty="0">
                <a:latin typeface=""/>
              </a:rPr>
              <a:t> Влияние изменений курсов иностранных </a:t>
            </a:r>
            <a:r>
              <a:rPr lang="ru-RU" sz="1600" dirty="0" smtClean="0">
                <a:latin typeface=""/>
              </a:rPr>
              <a:t>валют  </a:t>
            </a:r>
            <a:r>
              <a:rPr lang="ru-RU" sz="1500" dirty="0" smtClean="0"/>
              <a:t>15.</a:t>
            </a:r>
            <a:r>
              <a:rPr lang="ru-RU" sz="1500" dirty="0">
                <a:latin typeface=""/>
              </a:rPr>
              <a:t> Отчеты о движении денежных средств </a:t>
            </a:r>
            <a:endParaRPr lang="ru-RU" sz="1500" dirty="0">
              <a:solidFill>
                <a:srgbClr val="FF0000"/>
              </a:solidFill>
            </a:endParaRPr>
          </a:p>
          <a:p>
            <a:r>
              <a:rPr lang="ru-RU" sz="1600" dirty="0"/>
              <a:t>16</a:t>
            </a:r>
            <a:r>
              <a:rPr lang="ru-RU" sz="1600" dirty="0" smtClean="0"/>
              <a:t>.</a:t>
            </a:r>
            <a:r>
              <a:rPr lang="ru-RU" sz="1600" dirty="0">
                <a:latin typeface=""/>
              </a:rPr>
              <a:t> Материальные запасы </a:t>
            </a:r>
            <a:r>
              <a:rPr lang="ru-RU" sz="1600" dirty="0" smtClean="0">
                <a:latin typeface=""/>
              </a:rPr>
              <a:t>    </a:t>
            </a:r>
            <a:r>
              <a:rPr lang="ru-RU" sz="1600" dirty="0" smtClean="0"/>
              <a:t>17.</a:t>
            </a:r>
            <a:r>
              <a:rPr lang="ru-RU" sz="1600" dirty="0">
                <a:latin typeface=""/>
              </a:rPr>
              <a:t> Нематериальные активы </a:t>
            </a:r>
            <a:endParaRPr lang="ru-RU" sz="1600" dirty="0" smtClean="0">
              <a:latin typeface=""/>
            </a:endParaRPr>
          </a:p>
          <a:p>
            <a:r>
              <a:rPr lang="ru-RU" sz="1600" dirty="0" smtClean="0"/>
              <a:t>18.</a:t>
            </a:r>
            <a:r>
              <a:rPr lang="ru-RU" sz="1600" dirty="0">
                <a:latin typeface=""/>
              </a:rPr>
              <a:t> Представление бюджетной информации в финансовой отчетности </a:t>
            </a:r>
            <a:endParaRPr lang="ru-RU" sz="1600" dirty="0"/>
          </a:p>
          <a:p>
            <a:r>
              <a:rPr lang="ru-RU" sz="1600" dirty="0" smtClean="0">
                <a:latin typeface=""/>
              </a:rPr>
              <a:t>19.Порядок </a:t>
            </a:r>
            <a:r>
              <a:rPr lang="ru-RU" sz="1600" dirty="0">
                <a:latin typeface=""/>
              </a:rPr>
              <a:t>составления и представления казначейской отчетности по операциям в системе бюджетных платежей </a:t>
            </a:r>
            <a:endParaRPr lang="ru-RU" sz="1600" dirty="0" smtClean="0">
              <a:latin typeface=""/>
            </a:endParaRPr>
          </a:p>
          <a:p>
            <a:r>
              <a:rPr lang="ru-RU" sz="1600" dirty="0" smtClean="0"/>
              <a:t>20.</a:t>
            </a:r>
            <a:r>
              <a:rPr lang="ru-RU" sz="1600" dirty="0">
                <a:latin typeface=""/>
              </a:rPr>
              <a:t> Консолидированная и индивидуальная финансовая отчетность </a:t>
            </a:r>
            <a:endParaRPr lang="ru-RU" sz="1600" dirty="0" smtClean="0">
              <a:latin typeface=""/>
            </a:endParaRPr>
          </a:p>
          <a:p>
            <a:r>
              <a:rPr lang="ru-RU" sz="1600" dirty="0" smtClean="0"/>
              <a:t>21.</a:t>
            </a:r>
            <a:r>
              <a:rPr lang="ru-RU" sz="1600" dirty="0">
                <a:latin typeface=""/>
              </a:rPr>
              <a:t> Сегментная отчетность </a:t>
            </a:r>
            <a:r>
              <a:rPr lang="ru-RU" sz="1600" dirty="0" smtClean="0">
                <a:latin typeface=""/>
              </a:rPr>
              <a:t> </a:t>
            </a:r>
          </a:p>
          <a:p>
            <a:r>
              <a:rPr lang="ru-RU" sz="1600" dirty="0" smtClean="0">
                <a:latin typeface=""/>
              </a:rPr>
              <a:t>22. Затраты </a:t>
            </a:r>
            <a:r>
              <a:rPr lang="ru-RU" sz="1600" dirty="0">
                <a:latin typeface=""/>
              </a:rPr>
              <a:t>по займам </a:t>
            </a:r>
            <a:r>
              <a:rPr lang="ru-RU" sz="1600" dirty="0" smtClean="0"/>
              <a:t>23.</a:t>
            </a:r>
            <a:r>
              <a:rPr lang="ru-RU" sz="1600" dirty="0">
                <a:latin typeface=""/>
              </a:rPr>
              <a:t> Концессионные договоры на оказание услуг: учет у </a:t>
            </a:r>
            <a:r>
              <a:rPr lang="ru-RU" sz="1600" dirty="0" err="1">
                <a:latin typeface=""/>
              </a:rPr>
              <a:t>концедента</a:t>
            </a:r>
            <a:r>
              <a:rPr lang="ru-RU" sz="1600" dirty="0">
                <a:latin typeface=""/>
              </a:rPr>
              <a:t> </a:t>
            </a:r>
            <a:r>
              <a:rPr lang="ru-RU" sz="1600" dirty="0" smtClean="0"/>
              <a:t>24</a:t>
            </a:r>
            <a:r>
              <a:rPr lang="ru-RU" sz="1600" dirty="0"/>
              <a:t>. </a:t>
            </a:r>
            <a:r>
              <a:rPr lang="ru-RU" sz="1600" dirty="0">
                <a:latin typeface=""/>
              </a:rPr>
              <a:t>Раскрытие информации о связанных сторонах </a:t>
            </a:r>
            <a:endParaRPr lang="ru-RU" sz="1600" dirty="0"/>
          </a:p>
          <a:p>
            <a:r>
              <a:rPr lang="ru-RU" sz="1600" dirty="0"/>
              <a:t>25</a:t>
            </a:r>
            <a:r>
              <a:rPr lang="ru-RU" sz="1600" dirty="0" smtClean="0"/>
              <a:t>.</a:t>
            </a:r>
            <a:r>
              <a:rPr lang="ru-RU" sz="1600" dirty="0">
                <a:latin typeface=""/>
              </a:rPr>
              <a:t> Участие в совместной деятельности </a:t>
            </a:r>
            <a:r>
              <a:rPr lang="ru-RU" sz="1600" dirty="0" smtClean="0"/>
              <a:t>26.</a:t>
            </a:r>
            <a:r>
              <a:rPr lang="ru-RU" sz="1600" dirty="0">
                <a:latin typeface=""/>
              </a:rPr>
              <a:t> Инвестиции в ассоциированные субъекты </a:t>
            </a:r>
            <a:r>
              <a:rPr lang="ru-RU" sz="1600" dirty="0" smtClean="0">
                <a:latin typeface=""/>
              </a:rPr>
              <a:t>27.Финансовые </a:t>
            </a:r>
            <a:r>
              <a:rPr lang="ru-RU" sz="1600" dirty="0">
                <a:latin typeface=""/>
              </a:rPr>
              <a:t>инструменты </a:t>
            </a:r>
            <a:r>
              <a:rPr lang="ru-RU" sz="1600" dirty="0" smtClean="0">
                <a:latin typeface=""/>
              </a:rPr>
              <a:t>28.Строительные </a:t>
            </a:r>
            <a:r>
              <a:rPr lang="ru-RU" sz="1600" dirty="0">
                <a:latin typeface=""/>
              </a:rPr>
              <a:t>контракты </a:t>
            </a:r>
            <a:r>
              <a:rPr lang="ru-RU" sz="1600" dirty="0" smtClean="0">
                <a:latin typeface=""/>
              </a:rPr>
              <a:t>29.Биологические </a:t>
            </a:r>
            <a:r>
              <a:rPr lang="ru-RU" sz="1600" dirty="0">
                <a:latin typeface=""/>
              </a:rPr>
              <a:t>активы (сельское хозяйство</a:t>
            </a:r>
            <a:r>
              <a:rPr lang="ru-RU" sz="1600" dirty="0" smtClean="0">
                <a:latin typeface=""/>
              </a:rPr>
              <a:t>)</a:t>
            </a:r>
            <a:endParaRPr lang="ru-RU" sz="16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ФЕДЕРАЛЬНЫЕ СТАНДАРТЫ</a:t>
            </a:r>
            <a:endParaRPr lang="ru-RU" dirty="0"/>
          </a:p>
        </p:txBody>
      </p:sp>
      <p:sp>
        <p:nvSpPr>
          <p:cNvPr id="8" name="Объект 7"/>
          <p:cNvSpPr>
            <a:spLocks noGrp="1"/>
          </p:cNvSpPr>
          <p:nvPr>
            <p:ph sz="quarter" idx="13"/>
          </p:nvPr>
        </p:nvSpPr>
        <p:spPr/>
        <p:txBody>
          <a:bodyPr/>
          <a:lstStyle/>
          <a:p>
            <a:endParaRPr lang="ru-RU" dirty="0"/>
          </a:p>
        </p:txBody>
      </p:sp>
      <p:sp>
        <p:nvSpPr>
          <p:cNvPr id="9" name="Объект 8"/>
          <p:cNvSpPr>
            <a:spLocks noGrp="1"/>
          </p:cNvSpPr>
          <p:nvPr>
            <p:ph sz="quarter" idx="14"/>
          </p:nvPr>
        </p:nvSpPr>
        <p:spPr/>
        <p:txBody>
          <a:bodyPr>
            <a:normAutofit fontScale="92500" lnSpcReduction="20000"/>
          </a:bodyPr>
          <a:lstStyle/>
          <a:p>
            <a:pPr algn="just"/>
            <a:r>
              <a:rPr lang="ru-RU" dirty="0" smtClean="0">
                <a:solidFill>
                  <a:srgbClr val="0000FF"/>
                </a:solidFill>
                <a:latin typeface="Calibri"/>
                <a:hlinkClick r:id="rId2"/>
              </a:rPr>
              <a:t>В соответствии с Программой </a:t>
            </a:r>
            <a:r>
              <a:rPr lang="ru-RU" dirty="0">
                <a:solidFill>
                  <a:srgbClr val="0000FF"/>
                </a:solidFill>
                <a:latin typeface="Calibri"/>
                <a:hlinkClick r:id="rId2"/>
              </a:rPr>
              <a:t>разработки федеральных стандартов бухучета для организаций госсектора с 1 января 2018 года должны вступить в силу 11 новых федеральных стандартов. Всего же запланировано 29 таких стандартов. Они будут вводиться в действие поэтапно.</a:t>
            </a:r>
          </a:p>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780928"/>
            <a:ext cx="4482553" cy="298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81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ФЕДЕРАЛЬНЫЕ СТАНДАРТЫ</a:t>
            </a:r>
            <a:endParaRPr lang="ru-RU" dirty="0"/>
          </a:p>
        </p:txBody>
      </p:sp>
      <p:sp>
        <p:nvSpPr>
          <p:cNvPr id="3" name="Объект 2"/>
          <p:cNvSpPr>
            <a:spLocks noGrp="1"/>
          </p:cNvSpPr>
          <p:nvPr>
            <p:ph sz="quarter" idx="13"/>
          </p:nvPr>
        </p:nvSpPr>
        <p:spPr>
          <a:xfrm>
            <a:off x="323528" y="2348880"/>
            <a:ext cx="1988990" cy="2952328"/>
          </a:xfrm>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492896"/>
            <a:ext cx="1886978" cy="266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2268180" y="1988840"/>
            <a:ext cx="657414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075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479804" y="2636912"/>
            <a:ext cx="8594968" cy="3133102"/>
          </a:xfrm>
          <a:prstGeom prst="rect">
            <a:avLst/>
          </a:prstGeom>
          <a:solidFill>
            <a:srgbClr val="FFFF00"/>
          </a:solidFill>
        </p:spPr>
      </p:pic>
      <p:sp>
        <p:nvSpPr>
          <p:cNvPr id="5" name="Заголовок 4"/>
          <p:cNvSpPr>
            <a:spLocks noGrp="1"/>
          </p:cNvSpPr>
          <p:nvPr>
            <p:ph type="title"/>
          </p:nvPr>
        </p:nvSpPr>
        <p:spPr/>
        <p:txBody>
          <a:bodyPr/>
          <a:lstStyle/>
          <a:p>
            <a:r>
              <a:rPr lang="ru-RU" dirty="0" smtClean="0"/>
              <a:t>Стандарт </a:t>
            </a:r>
            <a:endParaRPr lang="ru-RU" dirty="0"/>
          </a:p>
        </p:txBody>
      </p:sp>
    </p:spTree>
    <p:extLst>
      <p:ext uri="{BB962C8B-B14F-4D97-AF65-F5344CB8AC3E}">
        <p14:creationId xmlns:p14="http://schemas.microsoft.com/office/powerpoint/2010/main" val="1936269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819024" y="2636912"/>
            <a:ext cx="7505952" cy="3528392"/>
          </a:xfrm>
          <a:prstGeom prst="rect">
            <a:avLst/>
          </a:prstGeom>
          <a:solidFill>
            <a:srgbClr val="FFFF00"/>
          </a:solidFill>
        </p:spPr>
      </p:pic>
      <p:sp>
        <p:nvSpPr>
          <p:cNvPr id="3" name="Заголовок 2"/>
          <p:cNvSpPr>
            <a:spLocks noGrp="1"/>
          </p:cNvSpPr>
          <p:nvPr>
            <p:ph type="title"/>
          </p:nvPr>
        </p:nvSpPr>
        <p:spPr/>
        <p:txBody>
          <a:bodyPr>
            <a:normAutofit fontScale="90000"/>
          </a:bodyPr>
          <a:lstStyle/>
          <a:p>
            <a:r>
              <a:rPr lang="ru-RU" dirty="0" smtClean="0"/>
              <a:t>Стандарт применяется всеми учреждениями госсектора</a:t>
            </a:r>
            <a:endParaRPr lang="ru-RU" dirty="0"/>
          </a:p>
        </p:txBody>
      </p:sp>
    </p:spTree>
    <p:extLst>
      <p:ext uri="{BB962C8B-B14F-4D97-AF65-F5344CB8AC3E}">
        <p14:creationId xmlns:p14="http://schemas.microsoft.com/office/powerpoint/2010/main" val="94114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772816"/>
            <a:ext cx="8352927" cy="4353347"/>
          </a:xfrm>
        </p:spPr>
        <p:txBody>
          <a:bodyPr>
            <a:normAutofit fontScale="77500" lnSpcReduction="20000"/>
          </a:bodyPr>
          <a:lstStyle/>
          <a:p>
            <a:r>
              <a:rPr lang="ru-RU" dirty="0"/>
              <a:t>4. Пеня за каждый календарный день просрочки исполнения обязанности по уплате налога определяется в процентах от неуплаченной суммы налога.</a:t>
            </a:r>
          </a:p>
          <a:p>
            <a:r>
              <a:rPr lang="ru-RU" dirty="0"/>
              <a:t>Процентная ставка пени принимается равной:</a:t>
            </a:r>
          </a:p>
          <a:p>
            <a:r>
              <a:rPr lang="ru-RU" dirty="0"/>
              <a:t>для организаций:</a:t>
            </a:r>
          </a:p>
          <a:p>
            <a:r>
              <a:rPr lang="ru-RU" dirty="0"/>
              <a:t>за просрочку исполнения обязанности по уплате налога сроком до 30 календарных дней (включительно) - одной трехсотой действующей в это время ставки рефинансирования Центрального банка Российской Федерации;</a:t>
            </a:r>
          </a:p>
          <a:p>
            <a:r>
              <a:rPr lang="ru-RU" b="1" dirty="0"/>
              <a:t>за просрочку исполнения обязанности по уплате налога сроком свыше 30 календарных дней - одной трехсотой ставки рефинансирования Центрального банка Российской Федерации, действующей в период до 30 календарных дней (включительно) такой просрочки, и одной </a:t>
            </a:r>
            <a:r>
              <a:rPr lang="ru-RU" b="1" dirty="0" err="1"/>
              <a:t>стопятидесятой</a:t>
            </a:r>
            <a:r>
              <a:rPr lang="ru-RU" b="1" dirty="0"/>
              <a:t> ставки рефинансирования Центрального банка Российской Федерации, действующей в период начиная с 31-го календарного дня такой просрочки.</a:t>
            </a:r>
          </a:p>
          <a:p>
            <a:endParaRPr lang="ru-RU" dirty="0"/>
          </a:p>
        </p:txBody>
      </p:sp>
      <p:sp>
        <p:nvSpPr>
          <p:cNvPr id="3" name="Заголовок 2"/>
          <p:cNvSpPr>
            <a:spLocks noGrp="1"/>
          </p:cNvSpPr>
          <p:nvPr>
            <p:ph type="title"/>
          </p:nvPr>
        </p:nvSpPr>
        <p:spPr/>
        <p:txBody>
          <a:bodyPr>
            <a:normAutofit fontScale="90000"/>
          </a:bodyPr>
          <a:lstStyle/>
          <a:p>
            <a:r>
              <a:rPr lang="ru-RU" sz="2200" dirty="0"/>
              <a:t>С 1 октября 2017 года изменятся правила начисления пеней. Если просрочка составит более 30 календарных дней, то сумма пеней будет </a:t>
            </a:r>
            <a:r>
              <a:rPr lang="ru-RU" sz="2200" dirty="0" smtClean="0"/>
              <a:t>больше (статья 75 НК РФ).</a:t>
            </a:r>
            <a:r>
              <a:rPr lang="ru-RU" dirty="0"/>
              <a:t/>
            </a:r>
            <a:br>
              <a:rPr lang="ru-RU" dirty="0"/>
            </a:br>
            <a:endParaRPr lang="ru-RU" dirty="0"/>
          </a:p>
        </p:txBody>
      </p:sp>
    </p:spTree>
    <p:extLst>
      <p:ext uri="{BB962C8B-B14F-4D97-AF65-F5344CB8AC3E}">
        <p14:creationId xmlns:p14="http://schemas.microsoft.com/office/powerpoint/2010/main" val="4174579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11560" y="2636912"/>
            <a:ext cx="7767859" cy="3271978"/>
          </a:xfrm>
          <a:prstGeom prst="rect">
            <a:avLst/>
          </a:prstGeom>
          <a:solidFill>
            <a:srgbClr val="FFFF00"/>
          </a:solidFill>
        </p:spPr>
      </p:pic>
      <p:sp>
        <p:nvSpPr>
          <p:cNvPr id="3" name="Заголовок 2"/>
          <p:cNvSpPr>
            <a:spLocks noGrp="1"/>
          </p:cNvSpPr>
          <p:nvPr>
            <p:ph type="title"/>
          </p:nvPr>
        </p:nvSpPr>
        <p:spPr/>
        <p:txBody>
          <a:bodyPr/>
          <a:lstStyle/>
          <a:p>
            <a:r>
              <a:rPr lang="ru-RU" dirty="0" smtClean="0"/>
              <a:t>Стандарт</a:t>
            </a:r>
            <a:endParaRPr lang="ru-RU" dirty="0"/>
          </a:p>
        </p:txBody>
      </p:sp>
    </p:spTree>
    <p:extLst>
      <p:ext uri="{BB962C8B-B14F-4D97-AF65-F5344CB8AC3E}">
        <p14:creationId xmlns:p14="http://schemas.microsoft.com/office/powerpoint/2010/main" val="2260327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СРАВНЕНИЕ ПОНЯТИЙ</a:t>
            </a:r>
            <a:endParaRPr lang="ru-RU" dirty="0"/>
          </a:p>
        </p:txBody>
      </p:sp>
      <p:sp>
        <p:nvSpPr>
          <p:cNvPr id="6" name="Текст 5"/>
          <p:cNvSpPr>
            <a:spLocks noGrp="1"/>
          </p:cNvSpPr>
          <p:nvPr>
            <p:ph type="body" idx="1"/>
          </p:nvPr>
        </p:nvSpPr>
        <p:spPr>
          <a:xfrm>
            <a:off x="755576" y="2678114"/>
            <a:ext cx="3743272" cy="390846"/>
          </a:xfrm>
        </p:spPr>
        <p:txBody>
          <a:bodyPr>
            <a:normAutofit fontScale="92500" lnSpcReduction="20000"/>
          </a:bodyPr>
          <a:lstStyle/>
          <a:p>
            <a:r>
              <a:rPr lang="ru-RU" dirty="0" smtClean="0"/>
              <a:t>Инструкция 157н</a:t>
            </a:r>
            <a:endParaRPr lang="ru-RU" dirty="0"/>
          </a:p>
        </p:txBody>
      </p:sp>
      <p:sp>
        <p:nvSpPr>
          <p:cNvPr id="7" name="Объект 6"/>
          <p:cNvSpPr>
            <a:spLocks noGrp="1"/>
          </p:cNvSpPr>
          <p:nvPr>
            <p:ph sz="half" idx="2"/>
          </p:nvPr>
        </p:nvSpPr>
        <p:spPr/>
        <p:txBody>
          <a:bodyPr>
            <a:normAutofit fontScale="62500" lnSpcReduction="20000"/>
          </a:bodyPr>
          <a:lstStyle/>
          <a:p>
            <a:pPr algn="just"/>
            <a:r>
              <a:rPr lang="ru-RU" dirty="0">
                <a:latin typeface="Calibri"/>
              </a:rPr>
              <a:t>Материальные объекты имущества, независимо от их стоимости, со сроком полезного использования более 12 месяцев, предназначенные для неоднократного или постоянного использования на праве оперативного управления в процессе деятельности учреждения при выполнении им работ, оказании услуг, осуществления государственных полномочий (функций) либо для управленческих нужд учреждения, находящиеся в эксплуатации, запасе, на консервации, сданные в аренду, полученные в лизинг (</a:t>
            </a:r>
            <a:r>
              <a:rPr lang="ru-RU" dirty="0" err="1">
                <a:latin typeface="Calibri"/>
              </a:rPr>
              <a:t>сублизинг</a:t>
            </a:r>
            <a:r>
              <a:rPr lang="ru-RU" dirty="0">
                <a:latin typeface="Calibri"/>
              </a:rPr>
              <a:t>), принимаются к учету в качестве основных средств.</a:t>
            </a:r>
          </a:p>
          <a:p>
            <a:pPr algn="just"/>
            <a:endParaRPr lang="ru-RU" dirty="0">
              <a:latin typeface="Calibri"/>
            </a:endParaRPr>
          </a:p>
          <a:p>
            <a:endParaRPr lang="ru-RU" dirty="0"/>
          </a:p>
        </p:txBody>
      </p:sp>
      <p:sp>
        <p:nvSpPr>
          <p:cNvPr id="8" name="Текст 7"/>
          <p:cNvSpPr>
            <a:spLocks noGrp="1"/>
          </p:cNvSpPr>
          <p:nvPr>
            <p:ph type="body" sz="quarter" idx="3"/>
          </p:nvPr>
        </p:nvSpPr>
        <p:spPr>
          <a:xfrm>
            <a:off x="4644008" y="2678113"/>
            <a:ext cx="3826384" cy="390847"/>
          </a:xfrm>
        </p:spPr>
        <p:txBody>
          <a:bodyPr>
            <a:normAutofit fontScale="92500" lnSpcReduction="20000"/>
          </a:bodyPr>
          <a:lstStyle/>
          <a:p>
            <a:r>
              <a:rPr lang="ru-RU" dirty="0" smtClean="0"/>
              <a:t>Стандарт</a:t>
            </a:r>
            <a:endParaRPr lang="ru-RU" dirty="0"/>
          </a:p>
        </p:txBody>
      </p:sp>
      <p:sp>
        <p:nvSpPr>
          <p:cNvPr id="9" name="Объект 8"/>
          <p:cNvSpPr>
            <a:spLocks noGrp="1"/>
          </p:cNvSpPr>
          <p:nvPr>
            <p:ph sz="quarter" idx="4"/>
          </p:nvPr>
        </p:nvSpPr>
        <p:spPr>
          <a:xfrm>
            <a:off x="4644008" y="3212976"/>
            <a:ext cx="3823209" cy="2913187"/>
          </a:xfrm>
        </p:spPr>
        <p:txBody>
          <a:bodyPr>
            <a:normAutofit fontScale="55000" lnSpcReduction="20000"/>
          </a:bodyPr>
          <a:lstStyle/>
          <a:p>
            <a:pPr algn="just"/>
            <a:r>
              <a:rPr lang="ru-RU" dirty="0">
                <a:latin typeface="Calibri"/>
              </a:rPr>
              <a:t>Основные средства - являющиеся </a:t>
            </a:r>
            <a:r>
              <a:rPr lang="ru-RU" dirty="0">
                <a:solidFill>
                  <a:srgbClr val="FF0000"/>
                </a:solidFill>
                <a:latin typeface="Calibri"/>
              </a:rPr>
              <a:t>активами</a:t>
            </a:r>
            <a:r>
              <a:rPr lang="ru-RU" dirty="0">
                <a:latin typeface="Calibri"/>
              </a:rPr>
              <a:t> материальные ценности независимо от их стоимости со сроком полезного использования более 12 месяцев (если иное не предусмотрено настоящим Стандартом, иными нормативными правовыми актами, регулирующими ведение бухгалтерского учета и составление бухгалтерской (финансовой) отчетности), предназначенные для неоднократного или постоянного использования субъектом учета на праве оперативного управления (праве владения и (или) пользования имуществом, возникающем по договору аренды (имущественного найма) либо договору безвозмездного пользования) в целях выполнения им государственных (муниципальных) полномочий (функций), </a:t>
            </a:r>
            <a:r>
              <a:rPr lang="ru-RU" dirty="0">
                <a:solidFill>
                  <a:srgbClr val="FF0000"/>
                </a:solidFill>
                <a:latin typeface="Calibri"/>
              </a:rPr>
              <a:t>осуществления деятельности по выполнению работ, оказанию услуг либо для управленческих нужд субъекта учета.</a:t>
            </a:r>
          </a:p>
          <a:p>
            <a:endParaRPr lang="ru-RU" dirty="0"/>
          </a:p>
        </p:txBody>
      </p:sp>
    </p:spTree>
    <p:extLst>
      <p:ext uri="{BB962C8B-B14F-4D97-AF65-F5344CB8AC3E}">
        <p14:creationId xmlns:p14="http://schemas.microsoft.com/office/powerpoint/2010/main" val="390998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СРАВНЕНИЕ ПОНЯТИЙ</a:t>
            </a:r>
            <a:endParaRPr lang="ru-RU" dirty="0"/>
          </a:p>
        </p:txBody>
      </p:sp>
      <p:sp>
        <p:nvSpPr>
          <p:cNvPr id="3" name="Текст 2"/>
          <p:cNvSpPr>
            <a:spLocks noGrp="1"/>
          </p:cNvSpPr>
          <p:nvPr>
            <p:ph type="body" idx="1"/>
          </p:nvPr>
        </p:nvSpPr>
        <p:spPr/>
        <p:txBody>
          <a:bodyPr/>
          <a:lstStyle/>
          <a:p>
            <a:r>
              <a:rPr lang="ru-RU" dirty="0" smtClean="0"/>
              <a:t>Инструкция 157н</a:t>
            </a:r>
            <a:endParaRPr lang="ru-RU" dirty="0"/>
          </a:p>
        </p:txBody>
      </p:sp>
      <p:sp>
        <p:nvSpPr>
          <p:cNvPr id="4" name="Объект 3"/>
          <p:cNvSpPr>
            <a:spLocks noGrp="1"/>
          </p:cNvSpPr>
          <p:nvPr>
            <p:ph sz="half" idx="2"/>
          </p:nvPr>
        </p:nvSpPr>
        <p:spPr/>
        <p:txBody>
          <a:bodyPr/>
          <a:lstStyle/>
          <a:p>
            <a:pPr algn="just"/>
            <a:r>
              <a:rPr lang="ru-RU" dirty="0">
                <a:latin typeface="Calibri"/>
              </a:rPr>
              <a:t> Балансовой стоимостью объектов нефинансовых активов является их первоначальная стоимость с учетом ее изменений.</a:t>
            </a:r>
          </a:p>
          <a:p>
            <a:endParaRPr lang="ru-RU" dirty="0"/>
          </a:p>
        </p:txBody>
      </p:sp>
      <p:sp>
        <p:nvSpPr>
          <p:cNvPr id="5" name="Текст 4"/>
          <p:cNvSpPr>
            <a:spLocks noGrp="1"/>
          </p:cNvSpPr>
          <p:nvPr>
            <p:ph type="body" sz="quarter" idx="3"/>
          </p:nvPr>
        </p:nvSpPr>
        <p:spPr/>
        <p:txBody>
          <a:bodyPr/>
          <a:lstStyle/>
          <a:p>
            <a:r>
              <a:rPr lang="ru-RU" dirty="0" smtClean="0"/>
              <a:t>Федеральный стандарт</a:t>
            </a:r>
            <a:endParaRPr lang="ru-RU" dirty="0"/>
          </a:p>
        </p:txBody>
      </p:sp>
      <p:sp>
        <p:nvSpPr>
          <p:cNvPr id="6" name="Объект 5"/>
          <p:cNvSpPr>
            <a:spLocks noGrp="1"/>
          </p:cNvSpPr>
          <p:nvPr>
            <p:ph sz="quarter" idx="4"/>
          </p:nvPr>
        </p:nvSpPr>
        <p:spPr/>
        <p:txBody>
          <a:bodyPr>
            <a:normAutofit fontScale="55000" lnSpcReduction="20000"/>
          </a:bodyPr>
          <a:lstStyle/>
          <a:p>
            <a:pPr lvl="0" algn="just">
              <a:buClr>
                <a:srgbClr val="4F81BD"/>
              </a:buClr>
            </a:pPr>
            <a:r>
              <a:rPr lang="ru-RU" dirty="0">
                <a:solidFill>
                  <a:srgbClr val="1F497D"/>
                </a:solidFill>
                <a:latin typeface="Calibri"/>
              </a:rPr>
              <a:t>Балансовая стоимость - первоначальная стоимость актива с учетом ее изменений.</a:t>
            </a:r>
          </a:p>
          <a:p>
            <a:pPr algn="just"/>
            <a:r>
              <a:rPr lang="ru-RU" dirty="0" smtClean="0">
                <a:solidFill>
                  <a:srgbClr val="FF0000"/>
                </a:solidFill>
                <a:latin typeface="Calibri"/>
              </a:rPr>
              <a:t>Переоцененная </a:t>
            </a:r>
            <a:r>
              <a:rPr lang="ru-RU" dirty="0">
                <a:solidFill>
                  <a:srgbClr val="FF0000"/>
                </a:solidFill>
                <a:latin typeface="Calibri"/>
              </a:rPr>
              <a:t>стоимость - стоимость актива на дату переоценки за вычетом накопленной амортизации и накопленных убытков от обесценения актива.</a:t>
            </a:r>
          </a:p>
          <a:p>
            <a:pPr algn="just"/>
            <a:r>
              <a:rPr lang="ru-RU" dirty="0" smtClean="0">
                <a:solidFill>
                  <a:srgbClr val="FF0000"/>
                </a:solidFill>
                <a:latin typeface="Calibri"/>
              </a:rPr>
              <a:t>Остаточная </a:t>
            </a:r>
            <a:r>
              <a:rPr lang="ru-RU" dirty="0">
                <a:solidFill>
                  <a:srgbClr val="FF0000"/>
                </a:solidFill>
                <a:latin typeface="Calibri"/>
              </a:rPr>
              <a:t>стоимость - стоимость, по которой актив отражается в бухгалтерской (финансовой) отчетности после вычета накопленной амортизации и накопленных убытков от обесценения актива.</a:t>
            </a:r>
          </a:p>
          <a:p>
            <a:pPr algn="just"/>
            <a:r>
              <a:rPr lang="ru-RU" dirty="0">
                <a:solidFill>
                  <a:srgbClr val="FF0000"/>
                </a:solidFill>
                <a:latin typeface="Calibri"/>
              </a:rPr>
              <a:t>Накопленная амортизация - сумма амортизации, исчисленная за период использования актива (на дату проведения операции с активом и (или) на отчетную дату).</a:t>
            </a:r>
          </a:p>
          <a:p>
            <a:pPr algn="just"/>
            <a:r>
              <a:rPr lang="ru-RU" dirty="0">
                <a:solidFill>
                  <a:srgbClr val="FF0000"/>
                </a:solidFill>
                <a:latin typeface="Calibri"/>
              </a:rPr>
              <a:t>Накопленный убыток от обесценения актива - сумма убытка от обесценения актива, исчисленная за период использования актива (на дату проведения операции с активом и (или) на отчетную дату).</a:t>
            </a:r>
          </a:p>
          <a:p>
            <a:endParaRPr lang="ru-RU" dirty="0"/>
          </a:p>
        </p:txBody>
      </p:sp>
    </p:spTree>
    <p:extLst>
      <p:ext uri="{BB962C8B-B14F-4D97-AF65-F5344CB8AC3E}">
        <p14:creationId xmlns:p14="http://schemas.microsoft.com/office/powerpoint/2010/main" val="2305852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Сравнение понятий</a:t>
            </a:r>
            <a:endParaRPr lang="ru-RU" dirty="0"/>
          </a:p>
        </p:txBody>
      </p:sp>
      <p:sp>
        <p:nvSpPr>
          <p:cNvPr id="3" name="Текст 2"/>
          <p:cNvSpPr>
            <a:spLocks noGrp="1"/>
          </p:cNvSpPr>
          <p:nvPr>
            <p:ph type="body" idx="1"/>
          </p:nvPr>
        </p:nvSpPr>
        <p:spPr/>
        <p:txBody>
          <a:bodyPr/>
          <a:lstStyle/>
          <a:p>
            <a:r>
              <a:rPr lang="ru-RU" dirty="0" smtClean="0"/>
              <a:t>Инструкция 157н</a:t>
            </a:r>
          </a:p>
          <a:p>
            <a:endParaRPr lang="ru-RU" dirty="0"/>
          </a:p>
        </p:txBody>
      </p:sp>
      <p:sp>
        <p:nvSpPr>
          <p:cNvPr id="4" name="Объект 3"/>
          <p:cNvSpPr>
            <a:spLocks noGrp="1"/>
          </p:cNvSpPr>
          <p:nvPr>
            <p:ph sz="half" idx="2"/>
          </p:nvPr>
        </p:nvSpPr>
        <p:spPr/>
        <p:txBody>
          <a:bodyPr>
            <a:normAutofit fontScale="77500" lnSpcReduction="20000"/>
          </a:bodyPr>
          <a:lstStyle/>
          <a:p>
            <a:pPr algn="just"/>
            <a:r>
              <a:rPr lang="ru-RU" dirty="0">
                <a:latin typeface="Calibri"/>
              </a:rPr>
              <a:t>К основным средствам не относятся предметы, служащие менее двенадцати месяцев, независимо от их стоимости, материальные объекты имущества, относящиеся в соответствии с положениями настоящей Инструкции к материальным запасам, находящиеся в пути или числящиеся в составе незавершенных капитальных вложений, готовой продукции (изделий), товаров.</a:t>
            </a:r>
          </a:p>
          <a:p>
            <a:endParaRPr lang="ru-RU" dirty="0"/>
          </a:p>
        </p:txBody>
      </p:sp>
      <p:sp>
        <p:nvSpPr>
          <p:cNvPr id="5" name="Текст 4"/>
          <p:cNvSpPr>
            <a:spLocks noGrp="1"/>
          </p:cNvSpPr>
          <p:nvPr>
            <p:ph type="body" sz="quarter" idx="3"/>
          </p:nvPr>
        </p:nvSpPr>
        <p:spPr/>
        <p:txBody>
          <a:bodyPr/>
          <a:lstStyle/>
          <a:p>
            <a:r>
              <a:rPr lang="ru-RU" dirty="0" smtClean="0"/>
              <a:t>Стандарт</a:t>
            </a:r>
            <a:endParaRPr lang="ru-RU" dirty="0"/>
          </a:p>
        </p:txBody>
      </p:sp>
      <p:sp>
        <p:nvSpPr>
          <p:cNvPr id="6" name="Объект 5"/>
          <p:cNvSpPr>
            <a:spLocks noGrp="1"/>
          </p:cNvSpPr>
          <p:nvPr>
            <p:ph sz="quarter" idx="4"/>
          </p:nvPr>
        </p:nvSpPr>
        <p:spPr/>
        <p:txBody>
          <a:bodyPr>
            <a:normAutofit fontScale="62500" lnSpcReduction="20000"/>
          </a:bodyPr>
          <a:lstStyle/>
          <a:p>
            <a:pPr algn="just"/>
            <a:r>
              <a:rPr lang="ru-RU" dirty="0">
                <a:latin typeface="Calibri"/>
              </a:rPr>
              <a:t>К основным средствам не относятся:</a:t>
            </a:r>
          </a:p>
          <a:p>
            <a:pPr algn="just"/>
            <a:r>
              <a:rPr lang="ru-RU" dirty="0">
                <a:latin typeface="Calibri"/>
              </a:rPr>
              <a:t>а) непроизведенные активы;</a:t>
            </a:r>
          </a:p>
          <a:p>
            <a:pPr algn="just"/>
            <a:r>
              <a:rPr lang="ru-RU" dirty="0">
                <a:latin typeface="Calibri"/>
              </a:rPr>
              <a:t>б) имущество, составляющее государственную (муниципальную) казну, если иное не предусмотрено настоящим Стандартом;</a:t>
            </a:r>
          </a:p>
          <a:p>
            <a:pPr algn="just"/>
            <a:r>
              <a:rPr lang="ru-RU" dirty="0">
                <a:latin typeface="Calibri"/>
              </a:rPr>
              <a:t>в) материальные ценности, в том числе объекты недвижимого имущества, предназначенные для продажи и (или) учитываемые в составе запасов, а также материальные ценности, в том числе объекты незавершенного строительства, числящихся в составе капитальных вложений;</a:t>
            </a:r>
          </a:p>
          <a:p>
            <a:pPr algn="just"/>
            <a:r>
              <a:rPr lang="ru-RU" dirty="0">
                <a:latin typeface="Calibri"/>
              </a:rPr>
              <a:t>г) биологические активы.</a:t>
            </a:r>
          </a:p>
          <a:p>
            <a:endParaRPr lang="ru-RU" dirty="0"/>
          </a:p>
        </p:txBody>
      </p:sp>
    </p:spTree>
    <p:extLst>
      <p:ext uri="{BB962C8B-B14F-4D97-AF65-F5344CB8AC3E}">
        <p14:creationId xmlns:p14="http://schemas.microsoft.com/office/powerpoint/2010/main" val="659164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idx="1"/>
          </p:nvPr>
        </p:nvPicPr>
        <p:blipFill>
          <a:blip r:embed="rId2"/>
          <a:stretch>
            <a:fillRect/>
          </a:stretch>
        </p:blipFill>
        <p:spPr>
          <a:xfrm>
            <a:off x="735924" y="2348880"/>
            <a:ext cx="7544476" cy="3405701"/>
          </a:xfrm>
          <a:prstGeom prst="rect">
            <a:avLst/>
          </a:prstGeom>
        </p:spPr>
      </p:pic>
      <p:sp>
        <p:nvSpPr>
          <p:cNvPr id="10" name="Заголовок 9"/>
          <p:cNvSpPr>
            <a:spLocks noGrp="1"/>
          </p:cNvSpPr>
          <p:nvPr>
            <p:ph type="title"/>
          </p:nvPr>
        </p:nvSpPr>
        <p:spPr/>
        <p:txBody>
          <a:bodyPr/>
          <a:lstStyle/>
          <a:p>
            <a:r>
              <a:rPr lang="ru-RU" dirty="0" smtClean="0"/>
              <a:t>Материальные запасы</a:t>
            </a:r>
            <a:endParaRPr lang="ru-RU" dirty="0"/>
          </a:p>
        </p:txBody>
      </p:sp>
    </p:spTree>
    <p:extLst>
      <p:ext uri="{BB962C8B-B14F-4D97-AF65-F5344CB8AC3E}">
        <p14:creationId xmlns:p14="http://schemas.microsoft.com/office/powerpoint/2010/main" val="306874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27584" y="1633758"/>
            <a:ext cx="7128792" cy="4492406"/>
          </a:xfrm>
          <a:prstGeom prst="rect">
            <a:avLst/>
          </a:prstGeom>
        </p:spPr>
      </p:pic>
      <p:sp>
        <p:nvSpPr>
          <p:cNvPr id="3" name="Заголовок 2"/>
          <p:cNvSpPr>
            <a:spLocks noGrp="1"/>
          </p:cNvSpPr>
          <p:nvPr>
            <p:ph type="title"/>
          </p:nvPr>
        </p:nvSpPr>
        <p:spPr/>
        <p:txBody>
          <a:bodyPr>
            <a:normAutofit fontScale="90000"/>
          </a:bodyPr>
          <a:lstStyle/>
          <a:p>
            <a:r>
              <a:rPr lang="ru-RU" dirty="0" smtClean="0"/>
              <a:t>Виды и особенности учета непроизведенных активов</a:t>
            </a:r>
            <a:endParaRPr lang="ru-RU" dirty="0"/>
          </a:p>
        </p:txBody>
      </p:sp>
    </p:spTree>
    <p:extLst>
      <p:ext uri="{BB962C8B-B14F-4D97-AF65-F5344CB8AC3E}">
        <p14:creationId xmlns:p14="http://schemas.microsoft.com/office/powerpoint/2010/main" val="3166322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СРАВНЕНИЕ РЕДАКЦИЙ</a:t>
            </a:r>
            <a:endParaRPr lang="ru-RU" dirty="0"/>
          </a:p>
        </p:txBody>
      </p:sp>
      <p:sp>
        <p:nvSpPr>
          <p:cNvPr id="3" name="Текст 2"/>
          <p:cNvSpPr>
            <a:spLocks noGrp="1"/>
          </p:cNvSpPr>
          <p:nvPr>
            <p:ph type="body" idx="1"/>
          </p:nvPr>
        </p:nvSpPr>
        <p:spPr/>
        <p:txBody>
          <a:bodyPr/>
          <a:lstStyle/>
          <a:p>
            <a:r>
              <a:rPr lang="ru-RU" dirty="0" smtClean="0"/>
              <a:t>Инструкция 157н</a:t>
            </a:r>
            <a:endParaRPr lang="ru-RU" dirty="0"/>
          </a:p>
        </p:txBody>
      </p:sp>
      <p:sp>
        <p:nvSpPr>
          <p:cNvPr id="4" name="Объект 3"/>
          <p:cNvSpPr>
            <a:spLocks noGrp="1"/>
          </p:cNvSpPr>
          <p:nvPr>
            <p:ph sz="half" idx="2"/>
          </p:nvPr>
        </p:nvSpPr>
        <p:spPr/>
        <p:txBody>
          <a:bodyPr>
            <a:normAutofit fontScale="85000" lnSpcReduction="10000"/>
          </a:bodyPr>
          <a:lstStyle/>
          <a:p>
            <a:pPr algn="just"/>
            <a:r>
              <a:rPr lang="ru-RU" dirty="0">
                <a:latin typeface="Calibri"/>
              </a:rPr>
              <a:t>Инвентарный номер, присвоенный объекту основных средств, сохраняется за ним на весь период его нахождения в учреждении.</a:t>
            </a:r>
          </a:p>
          <a:p>
            <a:pPr algn="just"/>
            <a:r>
              <a:rPr lang="ru-RU" dirty="0">
                <a:latin typeface="Calibri"/>
              </a:rPr>
              <a:t>Инвентарные номера выбывших с балансового учета инвентарных объектов основных средств вновь принятым к учету объектам не присваиваются.</a:t>
            </a:r>
          </a:p>
          <a:p>
            <a:endParaRPr lang="ru-RU" dirty="0"/>
          </a:p>
        </p:txBody>
      </p:sp>
      <p:sp>
        <p:nvSpPr>
          <p:cNvPr id="5" name="Текст 4"/>
          <p:cNvSpPr>
            <a:spLocks noGrp="1"/>
          </p:cNvSpPr>
          <p:nvPr>
            <p:ph type="body" sz="quarter" idx="3"/>
          </p:nvPr>
        </p:nvSpPr>
        <p:spPr/>
        <p:txBody>
          <a:bodyPr/>
          <a:lstStyle/>
          <a:p>
            <a:r>
              <a:rPr lang="ru-RU" dirty="0" smtClean="0"/>
              <a:t>Стандарт</a:t>
            </a:r>
            <a:endParaRPr lang="ru-RU" dirty="0"/>
          </a:p>
        </p:txBody>
      </p:sp>
      <p:sp>
        <p:nvSpPr>
          <p:cNvPr id="6" name="Объект 5"/>
          <p:cNvSpPr>
            <a:spLocks noGrp="1"/>
          </p:cNvSpPr>
          <p:nvPr>
            <p:ph sz="quarter" idx="4"/>
          </p:nvPr>
        </p:nvSpPr>
        <p:spPr/>
        <p:txBody>
          <a:bodyPr>
            <a:normAutofit fontScale="85000" lnSpcReduction="10000"/>
          </a:bodyPr>
          <a:lstStyle/>
          <a:p>
            <a:pPr algn="just"/>
            <a:r>
              <a:rPr lang="ru-RU" dirty="0">
                <a:latin typeface="Calibri"/>
              </a:rPr>
              <a:t>Инвентарный номер, присвоенный объекту основных средств, сохраняется за ним на весь период его нахождения в учреждении.</a:t>
            </a:r>
          </a:p>
          <a:p>
            <a:pPr algn="just"/>
            <a:r>
              <a:rPr lang="ru-RU" dirty="0">
                <a:latin typeface="Calibri"/>
              </a:rPr>
              <a:t>Инвентарные номера объектов основных средств, выбывших с балансового учета, объектам основных средств, вновь принятым к бухгалтерскому учету, не присваиваются.</a:t>
            </a:r>
          </a:p>
          <a:p>
            <a:endParaRPr lang="ru-RU" dirty="0"/>
          </a:p>
        </p:txBody>
      </p:sp>
    </p:spTree>
    <p:extLst>
      <p:ext uri="{BB962C8B-B14F-4D97-AF65-F5344CB8AC3E}">
        <p14:creationId xmlns:p14="http://schemas.microsoft.com/office/powerpoint/2010/main" val="36571121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idx="1"/>
          </p:nvPr>
        </p:nvSpPr>
        <p:spPr/>
        <p:txBody>
          <a:bodyPr/>
          <a:lstStyle/>
          <a:p>
            <a:r>
              <a:rPr lang="ru-RU" dirty="0">
                <a:solidFill>
                  <a:srgbClr val="000000"/>
                </a:solidFill>
                <a:latin typeface="Arial" panose="020B0604020202020204" pitchFamily="34" charset="0"/>
                <a:ea typeface="Times New Roman" panose="02020603050405020304" pitchFamily="18" charset="0"/>
              </a:rPr>
              <a:t>Обесценение – снижение стоимости актива, превышающее плановое (нормальное) снижение стоимости, связанное со снижением ценности актива для субъекта учета. </a:t>
            </a:r>
            <a:endParaRPr lang="ru-RU" dirty="0" smtClean="0">
              <a:solidFill>
                <a:srgbClr val="000000"/>
              </a:solidFill>
              <a:latin typeface="Arial" panose="020B0604020202020204" pitchFamily="34" charset="0"/>
              <a:ea typeface="Times New Roman" panose="02020603050405020304" pitchFamily="18" charset="0"/>
            </a:endParaRPr>
          </a:p>
          <a:p>
            <a:r>
              <a:rPr lang="ru-RU" dirty="0" smtClean="0">
                <a:solidFill>
                  <a:srgbClr val="000000"/>
                </a:solidFill>
                <a:latin typeface="Arial" panose="020B0604020202020204" pitchFamily="34" charset="0"/>
                <a:ea typeface="Times New Roman" panose="02020603050405020304" pitchFamily="18" charset="0"/>
              </a:rPr>
              <a:t>Причины </a:t>
            </a:r>
            <a:r>
              <a:rPr lang="ru-RU" dirty="0">
                <a:solidFill>
                  <a:srgbClr val="000000"/>
                </a:solidFill>
                <a:latin typeface="Arial" panose="020B0604020202020204" pitchFamily="34" charset="0"/>
                <a:ea typeface="Times New Roman" panose="02020603050405020304" pitchFamily="18" charset="0"/>
              </a:rPr>
              <a:t>и факторы обесценения активов представлены на </a:t>
            </a:r>
            <a:r>
              <a:rPr lang="ru-RU" dirty="0" smtClean="0">
                <a:solidFill>
                  <a:srgbClr val="000000"/>
                </a:solidFill>
                <a:latin typeface="Arial" panose="020B0604020202020204" pitchFamily="34" charset="0"/>
                <a:ea typeface="Times New Roman" panose="02020603050405020304" pitchFamily="18" charset="0"/>
              </a:rPr>
              <a:t>следующем слайде</a:t>
            </a:r>
            <a:endParaRPr lang="ru-RU" dirty="0"/>
          </a:p>
        </p:txBody>
      </p:sp>
      <p:sp>
        <p:nvSpPr>
          <p:cNvPr id="13" name="Заголовок 12"/>
          <p:cNvSpPr>
            <a:spLocks noGrp="1"/>
          </p:cNvSpPr>
          <p:nvPr>
            <p:ph type="title"/>
          </p:nvPr>
        </p:nvSpPr>
        <p:spPr/>
        <p:txBody>
          <a:bodyPr>
            <a:normAutofit fontScale="90000"/>
          </a:bodyPr>
          <a:lstStyle/>
          <a:p>
            <a:r>
              <a:rPr lang="ru-RU" dirty="0" smtClean="0"/>
              <a:t>Стандарт «Обесценение активов»</a:t>
            </a:r>
            <a:endParaRPr lang="ru-RU" dirty="0"/>
          </a:p>
        </p:txBody>
      </p:sp>
    </p:spTree>
    <p:extLst>
      <p:ext uri="{BB962C8B-B14F-4D97-AF65-F5344CB8AC3E}">
        <p14:creationId xmlns:p14="http://schemas.microsoft.com/office/powerpoint/2010/main" val="821448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467544" y="476672"/>
            <a:ext cx="8136904" cy="7281866"/>
          </a:xfrm>
          <a:prstGeom prst="rect">
            <a:avLst/>
          </a:prstGeom>
        </p:spPr>
      </p:pic>
    </p:spTree>
    <p:extLst>
      <p:ext uri="{BB962C8B-B14F-4D97-AF65-F5344CB8AC3E}">
        <p14:creationId xmlns:p14="http://schemas.microsoft.com/office/powerpoint/2010/main" val="1993036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14800" y="2780928"/>
            <a:ext cx="4572000" cy="2964914"/>
          </a:xfrm>
          <a:prstGeom prst="rect">
            <a:avLst/>
          </a:prstGeom>
        </p:spPr>
        <p:txBody>
          <a:bodyPr>
            <a:spAutoFit/>
          </a:bodyPr>
          <a:lstStyle/>
          <a:p>
            <a:pPr>
              <a:lnSpc>
                <a:spcPts val="1350"/>
              </a:lnSpc>
              <a:spcAft>
                <a:spcPts val="1275"/>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Выявление любого из признаков, которые ранее не являлись основанием для проведения обесценения, инвентаризационная комиссия с учетом существенности влияния принимает решение о необходимости определения справедливой стоимости актива. Согласно Стандарту "Концептуальные основы бухгалтерского учета…" справедливая стоимость – это цена, по которой может быть осуществлен переход права собственности на актив или обязательство между хорошо осведомленными, желающими совершить сделку независимыми сторонами.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ru-RU" dirty="0" smtClean="0"/>
              <a:t>Стандарт «Обесценение активов»</a:t>
            </a:r>
            <a:endParaRPr lang="ru-RU" dirty="0"/>
          </a:p>
        </p:txBody>
      </p:sp>
      <p:pic>
        <p:nvPicPr>
          <p:cNvPr id="6" name="Объект 5"/>
          <p:cNvPicPr>
            <a:picLocks noGrp="1" noChangeAspect="1"/>
          </p:cNvPicPr>
          <p:nvPr>
            <p:ph sz="quarter" idx="13"/>
          </p:nvPr>
        </p:nvPicPr>
        <p:blipFill>
          <a:blip r:embed="rId2"/>
          <a:stretch>
            <a:fillRect/>
          </a:stretch>
        </p:blipFill>
        <p:spPr>
          <a:xfrm>
            <a:off x="676275" y="2708920"/>
            <a:ext cx="2936230" cy="2936230"/>
          </a:xfrm>
          <a:prstGeom prst="rect">
            <a:avLst/>
          </a:prstGeom>
        </p:spPr>
      </p:pic>
      <p:sp>
        <p:nvSpPr>
          <p:cNvPr id="5" name="Объект 4"/>
          <p:cNvSpPr>
            <a:spLocks noGrp="1"/>
          </p:cNvSpPr>
          <p:nvPr>
            <p:ph sz="quarter" idx="14"/>
          </p:nvPr>
        </p:nvSpPr>
        <p:spPr>
          <a:xfrm>
            <a:off x="3995936" y="2564904"/>
            <a:ext cx="4536504" cy="3561576"/>
          </a:xfrm>
        </p:spPr>
        <p:txBody>
          <a:bodyPr/>
          <a:lstStyle/>
          <a:p>
            <a:endParaRPr lang="ru-RU" dirty="0"/>
          </a:p>
        </p:txBody>
      </p:sp>
    </p:spTree>
    <p:extLst>
      <p:ext uri="{BB962C8B-B14F-4D97-AF65-F5344CB8AC3E}">
        <p14:creationId xmlns:p14="http://schemas.microsoft.com/office/powerpoint/2010/main" val="329501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fontAlgn="base"/>
            <a:r>
              <a:rPr lang="ru-RU" sz="2700" b="1" dirty="0">
                <a:solidFill>
                  <a:srgbClr val="000000"/>
                </a:solidFill>
                <a:latin typeface="+mn-lt"/>
              </a:rPr>
              <a:t>С 18 июня усилена административная ответственность за нарушение бюджетного законодательства</a:t>
            </a:r>
            <a:r>
              <a:rPr lang="ru-RU" b="1" dirty="0">
                <a:solidFill>
                  <a:srgbClr val="000000"/>
                </a:solidFill>
                <a:latin typeface="+mn-lt"/>
              </a:rPr>
              <a:t/>
            </a:r>
            <a:br>
              <a:rPr lang="ru-RU" b="1" dirty="0">
                <a:solidFill>
                  <a:srgbClr val="000000"/>
                </a:solidFill>
                <a:latin typeface="+mn-lt"/>
              </a:rPr>
            </a:br>
            <a:endParaRPr lang="ru-RU" dirty="0">
              <a:latin typeface="+mn-lt"/>
            </a:endParaRPr>
          </a:p>
        </p:txBody>
      </p:sp>
      <p:sp>
        <p:nvSpPr>
          <p:cNvPr id="5" name="Объект 4"/>
          <p:cNvSpPr>
            <a:spLocks noGrp="1"/>
          </p:cNvSpPr>
          <p:nvPr>
            <p:ph sz="quarter" idx="14"/>
          </p:nvPr>
        </p:nvSpPr>
        <p:spPr>
          <a:xfrm>
            <a:off x="4499992" y="1772816"/>
            <a:ext cx="4464496" cy="4353664"/>
          </a:xfrm>
        </p:spPr>
        <p:txBody>
          <a:bodyPr>
            <a:normAutofit fontScale="32500" lnSpcReduction="20000"/>
          </a:bodyPr>
          <a:lstStyle/>
          <a:p>
            <a:r>
              <a:rPr lang="ru-RU" sz="4500" b="1" dirty="0" smtClean="0"/>
              <a:t>ИЗМЕНЕНИЯ В КоАП РФ</a:t>
            </a:r>
          </a:p>
          <a:p>
            <a:r>
              <a:rPr lang="ru-RU" sz="4500" b="1" dirty="0" smtClean="0"/>
              <a:t>•</a:t>
            </a:r>
            <a:r>
              <a:rPr lang="ru-RU" sz="4500" b="1" dirty="0"/>
              <a:t>	должностные лица учреждений заплатят штраф от 100 до 1000 руб. за невыполнение государственного, муниципального задания. За повторное правонарушение штраф выше — от 10 до 30 тыс. руб. Сейчас таких штрафов нет;</a:t>
            </a:r>
          </a:p>
          <a:p>
            <a:r>
              <a:rPr lang="ru-RU" sz="4500" b="1" dirty="0"/>
              <a:t>•	должностных лиц казенных учреждений оштрафуют за нарушение порядка бюджетного учета показателей бюджетных ассигнований, лимитов бюджетных обязательств, принятых бюджетных и денежных обязательств. Сейчас в КоАП РФ говорится, что ответственность наступает за нарушение порядка учета бюджетных обязательств.</a:t>
            </a:r>
          </a:p>
          <a:p>
            <a:r>
              <a:rPr lang="ru-RU" sz="4500" b="1" dirty="0"/>
              <a:t>Документ:	Федеральный закон от 07.06.2017 N 118-ФЗ (вступает в силу 18 июня 2017 года)</a:t>
            </a:r>
          </a:p>
          <a:p>
            <a:endParaRPr lang="ru-RU" dirty="0"/>
          </a:p>
        </p:txBody>
      </p:sp>
      <p:pic>
        <p:nvPicPr>
          <p:cNvPr id="2052"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830012"/>
            <a:ext cx="4175447" cy="377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725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Стандарт «Обесценение активов»</a:t>
            </a:r>
            <a:endParaRPr lang="ru-RU" dirty="0"/>
          </a:p>
        </p:txBody>
      </p:sp>
      <p:pic>
        <p:nvPicPr>
          <p:cNvPr id="5" name="Объект 4"/>
          <p:cNvPicPr>
            <a:picLocks noGrp="1" noChangeAspect="1"/>
          </p:cNvPicPr>
          <p:nvPr>
            <p:ph sz="quarter" idx="13"/>
          </p:nvPr>
        </p:nvPicPr>
        <p:blipFill>
          <a:blip r:embed="rId2"/>
          <a:stretch>
            <a:fillRect/>
          </a:stretch>
        </p:blipFill>
        <p:spPr>
          <a:xfrm>
            <a:off x="749598" y="2564904"/>
            <a:ext cx="3266777" cy="3266777"/>
          </a:xfrm>
          <a:prstGeom prst="rect">
            <a:avLst/>
          </a:prstGeom>
        </p:spPr>
      </p:pic>
      <p:sp>
        <p:nvSpPr>
          <p:cNvPr id="4" name="Объект 3"/>
          <p:cNvSpPr>
            <a:spLocks noGrp="1"/>
          </p:cNvSpPr>
          <p:nvPr>
            <p:ph sz="quarter" idx="14"/>
          </p:nvPr>
        </p:nvSpPr>
        <p:spPr>
          <a:xfrm>
            <a:off x="4355976" y="2420888"/>
            <a:ext cx="4248472" cy="3591304"/>
          </a:xfrm>
        </p:spPr>
        <p:txBody>
          <a:bodyPr>
            <a:normAutofit fontScale="70000" lnSpcReduction="20000"/>
          </a:bodyPr>
          <a:lstStyle/>
          <a:p>
            <a:pPr>
              <a:lnSpc>
                <a:spcPts val="1350"/>
              </a:lnSpc>
              <a:spcAft>
                <a:spcPts val="1275"/>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Убыток от обесценения определяется как разница между остаточной стоимостью актива и справедливой ценой (за вычетом затрат на выбытие) и единовременно относится на расходы экономического субъекта. При этом сумма начисленной амортизации не корректируется.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1275"/>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Убыток от обесценения актива не может превышать сумму остаточной стоимости. В случае если расчетное значение убытка превышает остаточную стоимость, остаточная стоимость актива уменьшается до нуля (с признанием соответствующей суммы в расходах).</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15003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r>
              <a:rPr lang="ru-RU" sz="2400" dirty="0" smtClean="0"/>
              <a:t>СТАНДАРТ «УЧЕТНАЯ ПОЛИТИКА, ОЦЕНОЧНЫЕ ЗНАЧЕНИЯ И ОШИБКИ»</a:t>
            </a:r>
            <a:endParaRPr lang="ru-RU" sz="2400" dirty="0"/>
          </a:p>
        </p:txBody>
      </p:sp>
      <p:sp>
        <p:nvSpPr>
          <p:cNvPr id="10" name="Объект 9"/>
          <p:cNvSpPr>
            <a:spLocks noGrp="1"/>
          </p:cNvSpPr>
          <p:nvPr>
            <p:ph sz="quarter" idx="13"/>
          </p:nvPr>
        </p:nvSpPr>
        <p:spPr>
          <a:xfrm>
            <a:off x="676655" y="2564904"/>
            <a:ext cx="2023137" cy="3561576"/>
          </a:xfrm>
        </p:spPr>
        <p:txBody>
          <a:bodyPr/>
          <a:lstStyle/>
          <a:p>
            <a:endParaRPr lang="ru-RU" dirty="0"/>
          </a:p>
        </p:txBody>
      </p:sp>
      <p:sp>
        <p:nvSpPr>
          <p:cNvPr id="11" name="Объект 10"/>
          <p:cNvSpPr>
            <a:spLocks noGrp="1"/>
          </p:cNvSpPr>
          <p:nvPr>
            <p:ph sz="quarter" idx="14"/>
          </p:nvPr>
        </p:nvSpPr>
        <p:spPr>
          <a:xfrm>
            <a:off x="2987824" y="2686228"/>
            <a:ext cx="5478376" cy="3415233"/>
          </a:xfrm>
        </p:spPr>
        <p:txBody>
          <a:bodyPr>
            <a:normAutofit fontScale="92500" lnSpcReduction="10000"/>
          </a:bodyPr>
          <a:lstStyle/>
          <a:p>
            <a:r>
              <a:rPr lang="ru-RU" dirty="0"/>
              <a:t>Стандартом урегулированы следующие вопросы:</a:t>
            </a:r>
          </a:p>
          <a:p>
            <a:r>
              <a:rPr lang="ru-RU" dirty="0"/>
              <a:t>•	порядок формирования, утверждения учетной политики;</a:t>
            </a:r>
          </a:p>
          <a:p>
            <a:r>
              <a:rPr lang="ru-RU" dirty="0"/>
              <a:t>•	перечень оценочных значений и порядок отражения их изменения в бухгалтерской (финансовой) отчетности;</a:t>
            </a:r>
          </a:p>
          <a:p>
            <a:r>
              <a:rPr lang="ru-RU" dirty="0"/>
              <a:t>•	порядок отражения исправления ошибок в бухгалтерской (финансовой) отчетности</a:t>
            </a:r>
          </a:p>
          <a:p>
            <a:endParaRPr lang="ru-RU" dirty="0"/>
          </a:p>
        </p:txBody>
      </p:sp>
      <p:pic>
        <p:nvPicPr>
          <p:cNvPr id="14" name="Рисунок 13"/>
          <p:cNvPicPr>
            <a:picLocks noChangeAspect="1"/>
          </p:cNvPicPr>
          <p:nvPr/>
        </p:nvPicPr>
        <p:blipFill>
          <a:blip r:embed="rId2"/>
          <a:stretch>
            <a:fillRect/>
          </a:stretch>
        </p:blipFill>
        <p:spPr>
          <a:xfrm>
            <a:off x="710094" y="2686229"/>
            <a:ext cx="1883827" cy="2268195"/>
          </a:xfrm>
          <a:prstGeom prst="rect">
            <a:avLst/>
          </a:prstGeom>
        </p:spPr>
      </p:pic>
    </p:spTree>
    <p:extLst>
      <p:ext uri="{BB962C8B-B14F-4D97-AF65-F5344CB8AC3E}">
        <p14:creationId xmlns:p14="http://schemas.microsoft.com/office/powerpoint/2010/main" val="1082420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55576" y="476672"/>
            <a:ext cx="8064896" cy="6905385"/>
          </a:xfrm>
          <a:prstGeom prst="rect">
            <a:avLst/>
          </a:prstGeom>
        </p:spPr>
      </p:pic>
    </p:spTree>
    <p:extLst>
      <p:ext uri="{BB962C8B-B14F-4D97-AF65-F5344CB8AC3E}">
        <p14:creationId xmlns:p14="http://schemas.microsoft.com/office/powerpoint/2010/main" val="38235909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55000" lnSpcReduction="20000"/>
          </a:bodyPr>
          <a:lstStyle/>
          <a:p>
            <a:pPr lvl="0">
              <a:buClr>
                <a:srgbClr val="2DA2BF"/>
              </a:buClr>
            </a:pPr>
            <a:r>
              <a:rPr lang="ru-RU" sz="2900" i="1" dirty="0" smtClean="0">
                <a:solidFill>
                  <a:srgbClr val="0000FF"/>
                </a:solidFill>
                <a:latin typeface="Calibri"/>
                <a:ea typeface="Calibri"/>
                <a:cs typeface="Times New Roman"/>
                <a:hlinkClick r:id="rId2"/>
              </a:rPr>
              <a:t>Ст</a:t>
            </a:r>
            <a:r>
              <a:rPr lang="ru-RU" sz="2900" i="1" dirty="0">
                <a:solidFill>
                  <a:srgbClr val="0000FF"/>
                </a:solidFill>
                <a:latin typeface="Calibri"/>
                <a:ea typeface="Calibri"/>
                <a:cs typeface="Times New Roman"/>
                <a:hlinkClick r:id="rId2"/>
              </a:rPr>
              <a:t>. 8, Федеральный закон от 06.12.2011 N 402-ФЗ (ред. от 23.05.2016) "О бухгалтерском учете"</a:t>
            </a:r>
            <a:endParaRPr lang="ru-RU" dirty="0">
              <a:solidFill>
                <a:prstClr val="black"/>
              </a:solidFill>
            </a:endParaRPr>
          </a:p>
          <a:p>
            <a:pPr indent="342900" algn="just"/>
            <a:r>
              <a:rPr lang="ru-RU" sz="2800" dirty="0" smtClean="0">
                <a:latin typeface="Calibri"/>
                <a:ea typeface="Times New Roman"/>
                <a:cs typeface="Calibri"/>
              </a:rPr>
              <a:t>5</a:t>
            </a:r>
            <a:r>
              <a:rPr lang="ru-RU" sz="2800" dirty="0">
                <a:latin typeface="Calibri"/>
                <a:ea typeface="Times New Roman"/>
                <a:cs typeface="Calibri"/>
              </a:rPr>
              <a:t>. Учетная политика должна применяться последовательно из года в год.</a:t>
            </a:r>
          </a:p>
          <a:p>
            <a:pPr indent="342900" algn="just"/>
            <a:r>
              <a:rPr lang="ru-RU" sz="2800" dirty="0">
                <a:latin typeface="Calibri"/>
                <a:ea typeface="Times New Roman"/>
                <a:cs typeface="Calibri"/>
              </a:rPr>
              <a:t>6. Изменение учетной политики может производиться при следующих условиях:</a:t>
            </a:r>
          </a:p>
          <a:p>
            <a:pPr indent="342900" algn="just"/>
            <a:r>
              <a:rPr lang="ru-RU" sz="2800" dirty="0">
                <a:latin typeface="Calibri"/>
                <a:ea typeface="Times New Roman"/>
                <a:cs typeface="Calibri"/>
              </a:rPr>
              <a:t>1) изменении требований, установленных законодательством Российской Федерации о бухгалтерском учете, федеральными и (или) отраслевыми стандартами;</a:t>
            </a:r>
          </a:p>
          <a:p>
            <a:pPr indent="342900" algn="just"/>
            <a:r>
              <a:rPr lang="ru-RU" sz="2800" dirty="0">
                <a:latin typeface="Calibri"/>
                <a:ea typeface="Times New Roman"/>
                <a:cs typeface="Calibri"/>
              </a:rPr>
              <a:t>2) разработке или выборе нового способа ведения бухгалтерского учета, применение которого приводит к повышению качества информации об объекте бухгалтерского учета;</a:t>
            </a:r>
          </a:p>
          <a:p>
            <a:pPr indent="342900" algn="just"/>
            <a:r>
              <a:rPr lang="ru-RU" sz="2800" dirty="0">
                <a:latin typeface="Calibri"/>
                <a:ea typeface="Times New Roman"/>
                <a:cs typeface="Calibri"/>
              </a:rPr>
              <a:t>3) существенном изменении условий деятельности экономического субъекта.</a:t>
            </a:r>
          </a:p>
          <a:p>
            <a:pPr indent="342900" algn="just"/>
            <a:r>
              <a:rPr lang="ru-RU" sz="2800" dirty="0">
                <a:latin typeface="Calibri"/>
                <a:ea typeface="Times New Roman"/>
                <a:cs typeface="Calibri"/>
              </a:rPr>
              <a:t>7. В целях обеспечения сопоставимости бухгалтерской (финансовой) отчетности за ряд лет изменение учетной политики производится с начала отчетного года, если иное не обусловливается причиной такого изменения.</a:t>
            </a:r>
          </a:p>
          <a:p>
            <a:r>
              <a:rPr lang="ru-RU" sz="2800" i="1" dirty="0">
                <a:solidFill>
                  <a:srgbClr val="0000FF"/>
                </a:solidFill>
                <a:latin typeface="Calibri"/>
                <a:ea typeface="Calibri"/>
                <a:cs typeface="Times New Roman"/>
                <a:hlinkClick r:id="rId2"/>
              </a:rPr>
              <a:t/>
            </a:r>
            <a:br>
              <a:rPr lang="ru-RU" sz="2800" i="1" dirty="0">
                <a:solidFill>
                  <a:srgbClr val="0000FF"/>
                </a:solidFill>
                <a:latin typeface="Calibri"/>
                <a:ea typeface="Calibri"/>
                <a:cs typeface="Times New Roman"/>
                <a:hlinkClick r:id="rId2"/>
              </a:rPr>
            </a:br>
            <a:endParaRPr lang="ru-RU" dirty="0"/>
          </a:p>
        </p:txBody>
      </p:sp>
      <p:sp>
        <p:nvSpPr>
          <p:cNvPr id="2" name="Заголовок 1"/>
          <p:cNvSpPr>
            <a:spLocks noGrp="1"/>
          </p:cNvSpPr>
          <p:nvPr>
            <p:ph type="title"/>
          </p:nvPr>
        </p:nvSpPr>
        <p:spPr/>
        <p:txBody>
          <a:bodyPr/>
          <a:lstStyle/>
          <a:p>
            <a:pPr algn="ctr"/>
            <a:r>
              <a:rPr lang="ru-RU" dirty="0" smtClean="0"/>
              <a:t>Учётная политика</a:t>
            </a:r>
            <a:endParaRPr lang="ru-RU" dirty="0"/>
          </a:p>
        </p:txBody>
      </p:sp>
    </p:spTree>
    <p:extLst>
      <p:ext uri="{BB962C8B-B14F-4D97-AF65-F5344CB8AC3E}">
        <p14:creationId xmlns:p14="http://schemas.microsoft.com/office/powerpoint/2010/main" val="2432981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052736"/>
            <a:ext cx="8435280" cy="4954555"/>
          </a:xfrm>
        </p:spPr>
        <p:txBody>
          <a:bodyPr>
            <a:normAutofit fontScale="55000" lnSpcReduction="20000"/>
          </a:bodyPr>
          <a:lstStyle/>
          <a:p>
            <a:r>
              <a:rPr lang="ru-RU" sz="2500" i="1" dirty="0" smtClean="0"/>
              <a:t>Приказ Минфина </a:t>
            </a:r>
            <a:r>
              <a:rPr lang="ru-RU" sz="2500" i="1" dirty="0"/>
              <a:t>России от 01.12.2010 N 157н.</a:t>
            </a:r>
          </a:p>
          <a:p>
            <a:pPr indent="342900" algn="just"/>
            <a:r>
              <a:rPr lang="ru-RU" sz="2800" dirty="0" smtClean="0">
                <a:latin typeface="Calibri"/>
                <a:ea typeface="Times New Roman"/>
                <a:cs typeface="Calibri"/>
              </a:rPr>
              <a:t>Актами </a:t>
            </a:r>
            <a:r>
              <a:rPr lang="ru-RU" sz="2800" dirty="0">
                <a:latin typeface="Calibri"/>
                <a:ea typeface="Times New Roman"/>
                <a:cs typeface="Calibri"/>
              </a:rPr>
              <a:t>субъекта учета, устанавливающими в целях организации и ведения бухгалтерского учета учетную политику субъекта учета, утверждаются:</a:t>
            </a:r>
          </a:p>
          <a:p>
            <a:pPr indent="342900" algn="just"/>
            <a:r>
              <a:rPr lang="ru-RU" sz="2800" dirty="0">
                <a:latin typeface="Calibri"/>
                <a:ea typeface="Times New Roman"/>
                <a:cs typeface="Calibri"/>
              </a:rPr>
              <a:t>рабочий план счетов бухгалтерского учета, содержащий применяемые счета бухгалтерского учета для ведения синтетического и аналитического учета;</a:t>
            </a:r>
          </a:p>
          <a:p>
            <a:pPr indent="342900" algn="just"/>
            <a:r>
              <a:rPr lang="ru-RU" sz="2800" dirty="0" smtClean="0">
                <a:latin typeface="Calibri"/>
                <a:ea typeface="Times New Roman"/>
                <a:cs typeface="Calibri"/>
              </a:rPr>
              <a:t>методы </a:t>
            </a:r>
            <a:r>
              <a:rPr lang="ru-RU" sz="2800" dirty="0">
                <a:latin typeface="Calibri"/>
                <a:ea typeface="Times New Roman"/>
                <a:cs typeface="Calibri"/>
              </a:rPr>
              <a:t>оценки отдельных видов имущества и обязательств;</a:t>
            </a:r>
          </a:p>
          <a:p>
            <a:pPr indent="342900" algn="just"/>
            <a:r>
              <a:rPr lang="ru-RU" sz="2800" dirty="0">
                <a:latin typeface="Calibri"/>
                <a:ea typeface="Times New Roman"/>
                <a:cs typeface="Calibri"/>
              </a:rPr>
              <a:t>порядок отражения в учете событий после отчетной даты;</a:t>
            </a:r>
          </a:p>
          <a:p>
            <a:pPr indent="342900" algn="just"/>
            <a:r>
              <a:rPr lang="ru-RU" sz="2800" dirty="0" smtClean="0">
                <a:latin typeface="Calibri"/>
                <a:ea typeface="Times New Roman"/>
                <a:cs typeface="Calibri"/>
              </a:rPr>
              <a:t>порядок </a:t>
            </a:r>
            <a:r>
              <a:rPr lang="ru-RU" sz="2800" dirty="0">
                <a:latin typeface="Calibri"/>
                <a:ea typeface="Times New Roman"/>
                <a:cs typeface="Calibri"/>
              </a:rPr>
              <a:t>проведения инвентаризации имущества и обязательств;</a:t>
            </a:r>
          </a:p>
          <a:p>
            <a:pPr indent="342900" algn="just"/>
            <a:r>
              <a:rPr lang="ru-RU" sz="2800" b="1" dirty="0">
                <a:latin typeface="Calibri"/>
                <a:ea typeface="Times New Roman"/>
                <a:cs typeface="Calibri"/>
              </a:rPr>
              <a:t>порядок признания в бухгалтерском учете и раскрытия в бухгалтерской (финансовой) отчетности событий после отчетной даты</a:t>
            </a:r>
            <a:r>
              <a:rPr lang="ru-RU" sz="2800" dirty="0">
                <a:latin typeface="Calibri"/>
                <a:ea typeface="Times New Roman"/>
                <a:cs typeface="Calibri"/>
              </a:rPr>
              <a:t>;</a:t>
            </a:r>
          </a:p>
          <a:p>
            <a:pPr algn="just"/>
            <a:r>
              <a:rPr lang="ru-RU" sz="2800" dirty="0">
                <a:solidFill>
                  <a:srgbClr val="FF0000"/>
                </a:solidFill>
                <a:latin typeface="Calibri"/>
                <a:ea typeface="Times New Roman"/>
                <a:cs typeface="Calibri"/>
              </a:rPr>
              <a:t>(в ред. </a:t>
            </a:r>
            <a:r>
              <a:rPr lang="ru-RU" sz="2800" dirty="0">
                <a:solidFill>
                  <a:srgbClr val="FF0000"/>
                </a:solidFill>
                <a:latin typeface="Calibri"/>
                <a:ea typeface="Times New Roman"/>
                <a:cs typeface="Calibri"/>
                <a:hlinkClick r:id="rId2"/>
              </a:rPr>
              <a:t>Приказа</a:t>
            </a:r>
            <a:r>
              <a:rPr lang="ru-RU" sz="2800" dirty="0">
                <a:solidFill>
                  <a:srgbClr val="FF0000"/>
                </a:solidFill>
                <a:latin typeface="Calibri"/>
                <a:ea typeface="Times New Roman"/>
                <a:cs typeface="Calibri"/>
              </a:rPr>
              <a:t> Минфина России от 16.11.2016 N 209н)</a:t>
            </a:r>
          </a:p>
          <a:p>
            <a:pPr indent="342900" algn="just"/>
            <a:r>
              <a:rPr lang="ru-RU" sz="2800" dirty="0">
                <a:solidFill>
                  <a:srgbClr val="0000FF"/>
                </a:solidFill>
                <a:latin typeface="Calibri"/>
                <a:ea typeface="Times New Roman"/>
                <a:cs typeface="Calibri"/>
                <a:hlinkClick r:id="rId3"/>
              </a:rPr>
              <a:t>формы</a:t>
            </a:r>
            <a:r>
              <a:rPr lang="ru-RU" sz="2800" dirty="0">
                <a:latin typeface="Calibri"/>
                <a:ea typeface="Times New Roman"/>
                <a:cs typeface="Calibri"/>
              </a:rPr>
              <a:t> первичных (сводных) учетных документов, применяемых для оформления фактов хозяйственной жизни, регистров бухгалтерского учета и иных документов бухгалтерского учета по которым законодательством Российской Федерации не установлены обязательные для их оформления формы документов. При этом утвержденные субъектом учета формы документов должны содержать обязательные реквизиты первичного учетного документа, предусмотренные настоящей Инструкцией;</a:t>
            </a:r>
          </a:p>
          <a:p>
            <a:pPr indent="342900" algn="just"/>
            <a:r>
              <a:rPr lang="ru-RU" sz="2800" dirty="0" smtClean="0">
                <a:latin typeface="Calibri"/>
                <a:ea typeface="Times New Roman"/>
                <a:cs typeface="Calibri"/>
              </a:rPr>
              <a:t>порядок </a:t>
            </a:r>
            <a:r>
              <a:rPr lang="ru-RU" sz="2800" dirty="0">
                <a:latin typeface="Calibri"/>
                <a:ea typeface="Times New Roman"/>
                <a:cs typeface="Calibri"/>
              </a:rPr>
              <a:t>организации и обеспечения (осуществления) субъектом учета внутреннего финансового контроля;</a:t>
            </a:r>
          </a:p>
          <a:p>
            <a:pPr indent="342900" algn="just"/>
            <a:r>
              <a:rPr lang="ru-RU" sz="2800" dirty="0">
                <a:latin typeface="Calibri"/>
                <a:ea typeface="Times New Roman"/>
                <a:cs typeface="Calibri"/>
              </a:rPr>
              <a:t>иные решения, необходимые для организации и ведения бухгалтерского учета.</a:t>
            </a:r>
          </a:p>
          <a:p>
            <a:endParaRPr lang="ru-RU" dirty="0"/>
          </a:p>
        </p:txBody>
      </p:sp>
      <p:sp>
        <p:nvSpPr>
          <p:cNvPr id="3" name="Заголовок 2"/>
          <p:cNvSpPr>
            <a:spLocks noGrp="1"/>
          </p:cNvSpPr>
          <p:nvPr>
            <p:ph type="title"/>
          </p:nvPr>
        </p:nvSpPr>
        <p:spPr>
          <a:xfrm>
            <a:off x="539552" y="274638"/>
            <a:ext cx="8147248" cy="706090"/>
          </a:xfrm>
        </p:spPr>
        <p:txBody>
          <a:bodyPr>
            <a:normAutofit fontScale="90000"/>
          </a:bodyPr>
          <a:lstStyle/>
          <a:p>
            <a:pPr algn="ctr"/>
            <a:r>
              <a:rPr lang="ru-RU" dirty="0" smtClean="0"/>
              <a:t>УЧЁТНАЯ ПОЛИТИКА </a:t>
            </a:r>
            <a:endParaRPr lang="ru-RU" dirty="0"/>
          </a:p>
        </p:txBody>
      </p:sp>
    </p:spTree>
    <p:extLst>
      <p:ext uri="{BB962C8B-B14F-4D97-AF65-F5344CB8AC3E}">
        <p14:creationId xmlns:p14="http://schemas.microsoft.com/office/powerpoint/2010/main" val="13254896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2848326"/>
            <a:ext cx="8784976" cy="274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395536" y="44624"/>
            <a:ext cx="8291264" cy="1656184"/>
          </a:xfrm>
        </p:spPr>
        <p:txBody>
          <a:bodyPr>
            <a:normAutofit fontScale="90000"/>
          </a:bodyPr>
          <a:lstStyle/>
          <a:p>
            <a:pPr algn="ctr"/>
            <a:r>
              <a:rPr lang="ru-RU" dirty="0">
                <a:latin typeface=""/>
              </a:rPr>
              <a:t>Новое в отражении событий после отчетной даты в учете и отчетности </a:t>
            </a:r>
            <a:endParaRPr lang="ru-RU" dirty="0"/>
          </a:p>
        </p:txBody>
      </p:sp>
      <p:sp>
        <p:nvSpPr>
          <p:cNvPr id="4" name="Прямоугольник 3"/>
          <p:cNvSpPr/>
          <p:nvPr/>
        </p:nvSpPr>
        <p:spPr>
          <a:xfrm>
            <a:off x="899592" y="1700808"/>
            <a:ext cx="7416824" cy="923330"/>
          </a:xfrm>
          <a:prstGeom prst="rect">
            <a:avLst/>
          </a:prstGeom>
        </p:spPr>
        <p:txBody>
          <a:bodyPr wrap="square">
            <a:spAutoFit/>
          </a:bodyPr>
          <a:lstStyle/>
          <a:p>
            <a:pPr algn="just"/>
            <a:r>
              <a:rPr lang="ru-RU" dirty="0" smtClean="0">
                <a:latin typeface="Calibri"/>
              </a:rPr>
              <a:t>Порядок </a:t>
            </a:r>
            <a:r>
              <a:rPr lang="ru-RU" dirty="0">
                <a:latin typeface="Calibri"/>
              </a:rPr>
              <a:t>отражения в учете событий после отчетной даты утверждается </a:t>
            </a:r>
            <a:r>
              <a:rPr lang="ru-RU" dirty="0" smtClean="0">
                <a:latin typeface="Calibri"/>
              </a:rPr>
              <a:t>учетной </a:t>
            </a:r>
            <a:r>
              <a:rPr lang="ru-RU" dirty="0">
                <a:latin typeface="Calibri"/>
              </a:rPr>
              <a:t>политикой учреждения (</a:t>
            </a:r>
            <a:r>
              <a:rPr lang="ru-RU" dirty="0">
                <a:solidFill>
                  <a:srgbClr val="0000FF"/>
                </a:solidFill>
                <a:latin typeface="Calibri"/>
                <a:hlinkClick r:id="rId3"/>
              </a:rPr>
              <a:t>п. 6 Инструкции N 157н</a:t>
            </a:r>
            <a:r>
              <a:rPr lang="ru-RU" dirty="0" smtClean="0">
                <a:solidFill>
                  <a:srgbClr val="0000FF"/>
                </a:solidFill>
                <a:latin typeface="Calibri"/>
                <a:hlinkClick r:id="rId3"/>
              </a:rPr>
              <a:t>).</a:t>
            </a:r>
          </a:p>
          <a:p>
            <a:pPr algn="just"/>
            <a:endParaRPr lang="ru-RU" dirty="0">
              <a:solidFill>
                <a:srgbClr val="0000FF"/>
              </a:solidFill>
              <a:latin typeface="Calibri"/>
              <a:hlinkClick r:id="rId3"/>
            </a:endParaRPr>
          </a:p>
        </p:txBody>
      </p:sp>
    </p:spTree>
    <p:extLst>
      <p:ext uri="{BB962C8B-B14F-4D97-AF65-F5344CB8AC3E}">
        <p14:creationId xmlns:p14="http://schemas.microsoft.com/office/powerpoint/2010/main" val="34903558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6223" y="620688"/>
            <a:ext cx="8962010" cy="6048672"/>
          </a:xfrm>
          <a:prstGeom prst="rect">
            <a:avLst/>
          </a:prstGeom>
        </p:spPr>
      </p:pic>
    </p:spTree>
    <p:extLst>
      <p:ext uri="{BB962C8B-B14F-4D97-AF65-F5344CB8AC3E}">
        <p14:creationId xmlns:p14="http://schemas.microsoft.com/office/powerpoint/2010/main" val="3444319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20688"/>
            <a:ext cx="11691544" cy="564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idx="1"/>
          </p:nvPr>
        </p:nvSpPr>
        <p:spPr>
          <a:xfrm>
            <a:off x="395536" y="1412776"/>
            <a:ext cx="8424936" cy="5112568"/>
          </a:xfrm>
        </p:spPr>
        <p:txBody>
          <a:bodyPr/>
          <a:lstStyle/>
          <a:p>
            <a:endParaRPr lang="ru-RU" i="1" dirty="0"/>
          </a:p>
        </p:txBody>
      </p:sp>
      <p:sp>
        <p:nvSpPr>
          <p:cNvPr id="4" name="Заголовок 3"/>
          <p:cNvSpPr>
            <a:spLocks noGrp="1"/>
          </p:cNvSpPr>
          <p:nvPr>
            <p:ph type="title"/>
          </p:nvPr>
        </p:nvSpPr>
        <p:spPr>
          <a:xfrm>
            <a:off x="683568" y="0"/>
            <a:ext cx="7969214" cy="63408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ru-RU" sz="1400" dirty="0" smtClean="0"/>
              <a:t>ФЕДЕРАЛЬНЫЙ СТАНДАРТ «События после отчетной даты»</a:t>
            </a:r>
            <a:endParaRPr lang="ru-RU" sz="1400" dirty="0"/>
          </a:p>
        </p:txBody>
      </p:sp>
    </p:spTree>
    <p:extLst>
      <p:ext uri="{BB962C8B-B14F-4D97-AF65-F5344CB8AC3E}">
        <p14:creationId xmlns:p14="http://schemas.microsoft.com/office/powerpoint/2010/main" val="1191333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892480" cy="8956298"/>
          </a:xfrm>
          <a:prstGeom prst="rect">
            <a:avLst/>
          </a:prstGeom>
        </p:spPr>
        <p:txBody>
          <a:bodyPr wrap="square">
            <a:spAutoFit/>
          </a:bodyPr>
          <a:lstStyle/>
          <a:p>
            <a:pPr algn="r"/>
            <a:r>
              <a:rPr lang="ru-RU" b="1" dirty="0">
                <a:latin typeface="Calibri"/>
              </a:rPr>
              <a:t>Приложение </a:t>
            </a:r>
            <a:r>
              <a:rPr lang="en-US" b="1" dirty="0">
                <a:latin typeface="Calibri"/>
              </a:rPr>
              <a:t>N 20</a:t>
            </a:r>
          </a:p>
          <a:p>
            <a:pPr algn="r"/>
            <a:r>
              <a:rPr lang="ru-RU" b="1" dirty="0">
                <a:latin typeface="Calibri"/>
              </a:rPr>
              <a:t>к Учетной политике ГБУЗ</a:t>
            </a:r>
          </a:p>
          <a:p>
            <a:pPr algn="r"/>
            <a:r>
              <a:rPr lang="ru-RU" b="1" dirty="0">
                <a:latin typeface="Calibri"/>
              </a:rPr>
              <a:t>"Поликлиника </a:t>
            </a:r>
            <a:r>
              <a:rPr lang="en-US" b="1" dirty="0">
                <a:latin typeface="Calibri"/>
              </a:rPr>
              <a:t>N 16"</a:t>
            </a:r>
          </a:p>
          <a:p>
            <a:pPr algn="r"/>
            <a:r>
              <a:rPr lang="ru-RU" b="1" dirty="0">
                <a:latin typeface="Calibri"/>
              </a:rPr>
              <a:t>для целей бухгалтерского учета</a:t>
            </a:r>
          </a:p>
          <a:p>
            <a:pPr algn="ctr"/>
            <a:r>
              <a:rPr lang="ru-RU" b="1" dirty="0">
                <a:latin typeface="Calibri"/>
              </a:rPr>
              <a:t>Порядок отражения в учете</a:t>
            </a:r>
          </a:p>
          <a:p>
            <a:pPr algn="ctr"/>
            <a:r>
              <a:rPr lang="ru-RU" b="1" dirty="0">
                <a:latin typeface="Calibri"/>
              </a:rPr>
              <a:t>и отчетности событий после отчетной даты</a:t>
            </a:r>
          </a:p>
          <a:p>
            <a:pPr algn="just"/>
            <a:endParaRPr lang="ru-RU" b="1" dirty="0">
              <a:latin typeface="Calibri"/>
            </a:endParaRPr>
          </a:p>
          <a:p>
            <a:pPr algn="ctr"/>
            <a:r>
              <a:rPr lang="ru-RU" b="1" dirty="0">
                <a:latin typeface="Calibri"/>
              </a:rPr>
              <a:t>1. Общие положения</a:t>
            </a:r>
          </a:p>
          <a:p>
            <a:pPr algn="just"/>
            <a:endParaRPr lang="ru-RU" b="1" dirty="0">
              <a:latin typeface="Calibri"/>
            </a:endParaRPr>
          </a:p>
          <a:p>
            <a:pPr algn="just"/>
            <a:r>
              <a:rPr lang="ru-RU" b="1" dirty="0">
                <a:latin typeface="Calibri"/>
              </a:rPr>
              <a:t>1.1. Настоящий Порядок устанавливает правила отражения в бухгалтерском учете и отчетности учреждения событий после отчетной даты.</a:t>
            </a:r>
          </a:p>
          <a:p>
            <a:pPr algn="just"/>
            <a:endParaRPr lang="ru-RU" b="1" dirty="0">
              <a:latin typeface="Calibri"/>
            </a:endParaRPr>
          </a:p>
          <a:p>
            <a:pPr algn="ctr"/>
            <a:r>
              <a:rPr lang="ru-RU" b="1" dirty="0">
                <a:latin typeface="Calibri"/>
              </a:rPr>
              <a:t>2. Понятие события после отчетной даты</a:t>
            </a:r>
          </a:p>
          <a:p>
            <a:pPr algn="just"/>
            <a:endParaRPr lang="ru-RU" b="1" dirty="0">
              <a:latin typeface="Calibri"/>
            </a:endParaRPr>
          </a:p>
          <a:p>
            <a:pPr algn="just"/>
            <a:r>
              <a:rPr lang="ru-RU" b="1" dirty="0">
                <a:latin typeface="Calibri"/>
              </a:rPr>
              <a:t>2.1. Событием после отчетной даты признается существенный факт хозяйственной жизни, который оказал или может оказать влияние на финансовое состояние, движение денежных средств или результаты деятельности учреждения и имел место в период между отчетной датой и датой подписания бухгалтерской (финансовой) отчетности за отчетный год.</a:t>
            </a:r>
          </a:p>
          <a:p>
            <a:pPr algn="just"/>
            <a:r>
              <a:rPr lang="ru-RU" b="1" dirty="0">
                <a:latin typeface="Calibri"/>
              </a:rPr>
              <a:t>2.2. Датой подписания отчетности считается фактическая дата ее подписания руководителем учреждения.</a:t>
            </a:r>
          </a:p>
          <a:p>
            <a:pPr algn="just"/>
            <a:r>
              <a:rPr lang="ru-RU" b="1" dirty="0">
                <a:latin typeface="Calibri"/>
              </a:rPr>
              <a:t>2.3. Событие после отчетной даты (факт хозяйственной жизни) признается существенным, если без знания о нем пользователями отчетности невозможна достоверная оценка финансового состояния, движения денежных средств или результатов деятельности учреждения.</a:t>
            </a:r>
          </a:p>
          <a:p>
            <a:pPr algn="just"/>
            <a:r>
              <a:rPr lang="ru-RU" b="1" dirty="0">
                <a:latin typeface="Calibri"/>
              </a:rPr>
              <a:t>Существенность события после отчетной даты учреждение определяет самостоятельно, исходя из установленных требований к отчетности.</a:t>
            </a:r>
          </a:p>
          <a:p>
            <a:pPr algn="just"/>
            <a:r>
              <a:rPr lang="ru-RU" b="1" dirty="0">
                <a:latin typeface="Calibri"/>
              </a:rPr>
              <a:t>2.4. К событиям после отчетной даты относятся:</a:t>
            </a:r>
          </a:p>
          <a:p>
            <a:pPr algn="just"/>
            <a:r>
              <a:rPr lang="ru-RU" b="1" dirty="0">
                <a:latin typeface="Calibri"/>
              </a:rPr>
              <a:t>- события, подтверждающие существовавшие на отчетную дату хозяйственные условия, в которых учреждение вело свою деятельность;</a:t>
            </a:r>
          </a:p>
          <a:p>
            <a:pPr algn="just"/>
            <a:r>
              <a:rPr lang="ru-RU" b="1" dirty="0">
                <a:latin typeface="Calibri"/>
              </a:rPr>
              <a:t>- события, свидетельствующие о возникших после отчетной даты хозяйственных условиях, в которых учреждение ведет свою деятельность.</a:t>
            </a:r>
          </a:p>
        </p:txBody>
      </p:sp>
    </p:spTree>
    <p:extLst>
      <p:ext uri="{BB962C8B-B14F-4D97-AF65-F5344CB8AC3E}">
        <p14:creationId xmlns:p14="http://schemas.microsoft.com/office/powerpoint/2010/main" val="15651870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12968" cy="5940088"/>
          </a:xfrm>
          <a:prstGeom prst="rect">
            <a:avLst/>
          </a:prstGeom>
        </p:spPr>
        <p:txBody>
          <a:bodyPr wrap="square">
            <a:spAutoFit/>
          </a:bodyPr>
          <a:lstStyle/>
          <a:p>
            <a:r>
              <a:rPr lang="ru-RU" sz="2000" b="1" dirty="0"/>
              <a:t>События, подтверждающие существовавшие на отчетную дату хозяйственные условия, в которых учреждение вело свою деятельность:</a:t>
            </a:r>
          </a:p>
          <a:p>
            <a:r>
              <a:rPr lang="ru-RU" sz="2000" b="1" dirty="0"/>
              <a:t>- изменение кадастровой стоимости земельного участка;</a:t>
            </a:r>
          </a:p>
          <a:p>
            <a:r>
              <a:rPr lang="ru-RU" sz="2000" b="1" dirty="0"/>
              <a:t>- возникновение права на недвижимое имущество после регистрации;</a:t>
            </a:r>
          </a:p>
          <a:p>
            <a:r>
              <a:rPr lang="ru-RU" sz="2000" b="1" dirty="0"/>
              <a:t>- оценка активов, результаты которой свидетельствуют об устойчивом снижении (увеличении) их стоимости;</a:t>
            </a:r>
          </a:p>
          <a:p>
            <a:r>
              <a:rPr lang="ru-RU" sz="2000" b="1" dirty="0"/>
              <a:t>- объявление в установленном порядке банкротом юридического лица, являющегося дебитором (кредитором) учреждения;</a:t>
            </a:r>
          </a:p>
          <a:p>
            <a:r>
              <a:rPr lang="ru-RU" sz="2000" b="1" dirty="0"/>
              <a:t>- признание в установленном порядке неплатежеспособным физического лица, являющегося дебитором учреждения, или его гибель (смерть);</a:t>
            </a:r>
          </a:p>
          <a:p>
            <a:r>
              <a:rPr lang="ru-RU" sz="2000" b="1" dirty="0"/>
              <a:t>- признание в установленном порядке факта гибели (смерти) физического лица, перед которым учреждение имеет непогашенную кредиторскую задолженность;</a:t>
            </a:r>
          </a:p>
          <a:p>
            <a:r>
              <a:rPr lang="ru-RU" sz="2000" b="1" dirty="0"/>
              <a:t>- получение от страховой организации материалов по уточнению размеров страхового возмещения, по которому по состоянию на отчетную дату велись переговоры;</a:t>
            </a:r>
          </a:p>
        </p:txBody>
      </p:sp>
    </p:spTree>
    <p:extLst>
      <p:ext uri="{BB962C8B-B14F-4D97-AF65-F5344CB8AC3E}">
        <p14:creationId xmlns:p14="http://schemas.microsoft.com/office/powerpoint/2010/main" val="342632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b="1" dirty="0" smtClean="0">
                <a:solidFill>
                  <a:srgbClr val="000000"/>
                </a:solidFill>
                <a:latin typeface="Times New Roman"/>
              </a:rPr>
              <a:t>Административная </a:t>
            </a:r>
            <a:r>
              <a:rPr lang="ru-RU" sz="2700" b="1" dirty="0">
                <a:solidFill>
                  <a:srgbClr val="000000"/>
                </a:solidFill>
                <a:latin typeface="Times New Roman"/>
              </a:rPr>
              <a:t>ответственность за нарушение бюджетного законодательства</a:t>
            </a:r>
            <a:endParaRPr lang="ru-RU" dirty="0"/>
          </a:p>
        </p:txBody>
      </p:sp>
      <p:sp>
        <p:nvSpPr>
          <p:cNvPr id="4" name="Объект 3"/>
          <p:cNvSpPr>
            <a:spLocks noGrp="1"/>
          </p:cNvSpPr>
          <p:nvPr>
            <p:ph sz="quarter" idx="14"/>
          </p:nvPr>
        </p:nvSpPr>
        <p:spPr/>
        <p:txBody>
          <a:bodyPr>
            <a:normAutofit fontScale="55000" lnSpcReduction="20000"/>
          </a:bodyPr>
          <a:lstStyle/>
          <a:p>
            <a:pPr algn="just"/>
            <a:r>
              <a:rPr lang="ru-RU" dirty="0">
                <a:latin typeface="Calibri"/>
              </a:rPr>
              <a:t>Статья 15.15.7. Нарушение порядка составления, утверждения и ведения бюджетных смет</a:t>
            </a:r>
          </a:p>
          <a:p>
            <a:pPr algn="just"/>
            <a:endParaRPr lang="ru-RU" dirty="0">
              <a:latin typeface="Calibri"/>
            </a:endParaRPr>
          </a:p>
          <a:p>
            <a:pPr algn="just"/>
            <a:endParaRPr lang="ru-RU" dirty="0">
              <a:latin typeface="Calibri"/>
            </a:endParaRPr>
          </a:p>
          <a:p>
            <a:pPr algn="just"/>
            <a:r>
              <a:rPr lang="ru-RU" dirty="0">
                <a:latin typeface="Calibri"/>
              </a:rPr>
              <a:t>Нарушение казенным учреждением </a:t>
            </a:r>
            <a:r>
              <a:rPr lang="ru-RU" dirty="0">
                <a:solidFill>
                  <a:srgbClr val="0000FF"/>
                </a:solidFill>
                <a:latin typeface="Calibri"/>
                <a:hlinkClick r:id="rId2"/>
              </a:rPr>
              <a:t>порядка составления, утверждения и ведения бюджетных смет или порядка бюджетного учета казенным учреждением показателей бюджетных ассигнований, лимитов бюджетных обязательств, а также принятых бюджетных и денежных обязательств -</a:t>
            </a:r>
          </a:p>
          <a:p>
            <a:pPr algn="just"/>
            <a:r>
              <a:rPr lang="ru-RU" dirty="0">
                <a:latin typeface="Calibri"/>
              </a:rPr>
              <a:t>(в ред. Федерального </a:t>
            </a:r>
            <a:r>
              <a:rPr lang="ru-RU" dirty="0">
                <a:solidFill>
                  <a:srgbClr val="0000FF"/>
                </a:solidFill>
                <a:latin typeface="Calibri"/>
                <a:hlinkClick r:id="rId3"/>
              </a:rPr>
              <a:t>закона от 07.06.2017 N 118-ФЗ)</a:t>
            </a:r>
          </a:p>
          <a:p>
            <a:pPr algn="just"/>
            <a:r>
              <a:rPr lang="ru-RU" b="1" dirty="0">
                <a:latin typeface="Calibri"/>
              </a:rPr>
              <a:t>влечет наложение административного штрафа на должностных лиц в размере от десяти тысяч до тридцати тысяч рублей.</a:t>
            </a:r>
          </a:p>
          <a:p>
            <a:endParaRPr lang="ru-RU" dirty="0"/>
          </a:p>
        </p:txBody>
      </p:sp>
      <p:pic>
        <p:nvPicPr>
          <p:cNvPr id="4098" name="Picture 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83732" y="2679700"/>
            <a:ext cx="3807785"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8753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424936" cy="6555641"/>
          </a:xfrm>
          <a:prstGeom prst="rect">
            <a:avLst/>
          </a:prstGeom>
        </p:spPr>
        <p:txBody>
          <a:bodyPr wrap="square">
            <a:spAutoFit/>
          </a:bodyPr>
          <a:lstStyle/>
          <a:p>
            <a:pPr algn="just"/>
            <a:r>
              <a:rPr lang="ru-RU" sz="2800" b="1" dirty="0" smtClean="0">
                <a:latin typeface="Calibri"/>
              </a:rPr>
              <a:t>События</a:t>
            </a:r>
            <a:r>
              <a:rPr lang="ru-RU" sz="2800" b="1" dirty="0">
                <a:latin typeface="Calibri"/>
              </a:rPr>
              <a:t>, свидетельствующие о возникших после отчетной даты хозяйственных условиях, в которых учреждение ведет свою деятельность:</a:t>
            </a:r>
          </a:p>
          <a:p>
            <a:pPr algn="just"/>
            <a:r>
              <a:rPr lang="ru-RU" sz="2800" b="1" dirty="0">
                <a:latin typeface="Calibri"/>
              </a:rPr>
              <a:t>- погашение учреждением кредиторской задолженности, числящейся на конец отчетного года;</a:t>
            </a:r>
          </a:p>
          <a:p>
            <a:pPr algn="just"/>
            <a:r>
              <a:rPr lang="ru-RU" sz="2800" b="1" dirty="0">
                <a:latin typeface="Calibri"/>
              </a:rPr>
              <a:t>- погашение (в том числе частичное погашение) дебитором задолженности перед учреждением, числящейся на конец отчетного года;</a:t>
            </a:r>
          </a:p>
          <a:p>
            <a:pPr algn="just"/>
            <a:r>
              <a:rPr lang="ru-RU" sz="2800" b="1" dirty="0">
                <a:latin typeface="Calibri"/>
              </a:rPr>
              <a:t>- принятие решения о реорганизации учреждения;</a:t>
            </a:r>
          </a:p>
          <a:p>
            <a:pPr algn="just"/>
            <a:r>
              <a:rPr lang="ru-RU" sz="2800" b="1" dirty="0">
                <a:latin typeface="Calibri"/>
              </a:rPr>
              <a:t>- реконструкция или планируемая реконструкция;</a:t>
            </a:r>
          </a:p>
          <a:p>
            <a:pPr algn="just"/>
            <a:r>
              <a:rPr lang="ru-RU" sz="2800" b="1" dirty="0">
                <a:latin typeface="Calibri"/>
              </a:rPr>
              <a:t>- пожар, авария, стихийное бедствие или другая чрезвычайная ситуация, в результате которой уничтожена значительная часть активов учреждения</a:t>
            </a:r>
            <a:r>
              <a:rPr lang="ru-RU" b="1" dirty="0">
                <a:latin typeface="Calibri"/>
              </a:rPr>
              <a:t>.</a:t>
            </a:r>
          </a:p>
        </p:txBody>
      </p:sp>
    </p:spTree>
    <p:extLst>
      <p:ext uri="{BB962C8B-B14F-4D97-AF65-F5344CB8AC3E}">
        <p14:creationId xmlns:p14="http://schemas.microsoft.com/office/powerpoint/2010/main" val="31580093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algn="just"/>
            <a:r>
              <a:rPr lang="ru-RU" sz="2800" b="1" i="1" dirty="0">
                <a:latin typeface="Calibri"/>
              </a:rPr>
              <a:t>Правила документооборота.</a:t>
            </a:r>
            <a:r>
              <a:rPr lang="ru-RU" sz="2800" i="1" dirty="0">
                <a:latin typeface="Calibri"/>
              </a:rPr>
              <a:t> В </a:t>
            </a:r>
            <a:r>
              <a:rPr lang="ru-RU" sz="2800" i="1" dirty="0">
                <a:solidFill>
                  <a:srgbClr val="0000FF"/>
                </a:solidFill>
                <a:latin typeface="Calibri"/>
                <a:hlinkClick r:id="rId2"/>
              </a:rPr>
              <a:t>п. 9 Инструкции N 157н внесены дополнения, устанавливающие, что правила ведения документооборота, в том числе порядок и сроки передачи первичных (сводных) учетных документов, должны соответствовать утвержденному графику ведения документооборота для отражения в бухгалтерском учете. Технология обработки (представления (обмена)) учетной информации при условии ведения бухгалтерского учета и (или) составления на его основе отчетности по договору (соглашению) иным учреждением, организацией (централизованной бухгалтерией) определяется в порядке, предусмотренном договором (соглашением). То есть в договоре об оказании бухгалтерских услуг (соглашении о передаче полномочий по ведению учета), помимо всего прочего, следует прописать правила документооборота и технологию обработки учетной информации.</a:t>
            </a:r>
          </a:p>
          <a:p>
            <a:endParaRPr lang="ru-RU" dirty="0"/>
          </a:p>
        </p:txBody>
      </p:sp>
      <p:sp>
        <p:nvSpPr>
          <p:cNvPr id="3" name="Заголовок 2"/>
          <p:cNvSpPr>
            <a:spLocks noGrp="1"/>
          </p:cNvSpPr>
          <p:nvPr>
            <p:ph type="title"/>
          </p:nvPr>
        </p:nvSpPr>
        <p:spPr/>
        <p:txBody>
          <a:bodyPr>
            <a:normAutofit/>
          </a:bodyPr>
          <a:lstStyle/>
          <a:p>
            <a:pPr algn="ctr"/>
            <a:r>
              <a:rPr lang="ru-RU" sz="1000" dirty="0" smtClean="0"/>
              <a:t>МИНИСТЕРСТВО </a:t>
            </a:r>
            <a:r>
              <a:rPr lang="ru-RU" sz="1000" dirty="0"/>
              <a:t>ФИНАНСОВ РОССИЙСКОЙ ФЕДЕРАЦИИ ПРИКАЗ от 16 ноября 2016 г. N 209н О ВНЕСЕНИИ ИЗМЕНЕНИЙ В НЕКОТОРЫЕ ПРИКАЗЫ МИНИСТЕРСТВА ФИНАНСОВ РОССИЙСКОЙ ФЕДЕРАЦИИ В ЦЕЛЯХ СОВЕРШЕНСТВОВАНИЯ БЮДЖЕТНОГО (БУХГАЛТЕРСКОГО) УЧЕТА И ОТЧЕТНОСТИ </a:t>
            </a:r>
          </a:p>
        </p:txBody>
      </p:sp>
    </p:spTree>
    <p:extLst>
      <p:ext uri="{BB962C8B-B14F-4D97-AF65-F5344CB8AC3E}">
        <p14:creationId xmlns:p14="http://schemas.microsoft.com/office/powerpoint/2010/main" val="20510454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algn="just"/>
            <a:r>
              <a:rPr lang="ru-RU" sz="2800" dirty="0">
                <a:latin typeface="Calibri"/>
              </a:rPr>
              <a:t>В соответствии со </a:t>
            </a:r>
            <a:r>
              <a:rPr lang="ru-RU" sz="2800" dirty="0">
                <a:solidFill>
                  <a:srgbClr val="0000FF"/>
                </a:solidFill>
                <a:latin typeface="Calibri"/>
                <a:hlinkClick r:id="rId2"/>
              </a:rPr>
              <a:t>статьей 13.19 Кодекса Российской Федерации об административных правонарушениях от 30.12.2001 N 195-ФЗ, а также </a:t>
            </a:r>
            <a:r>
              <a:rPr lang="ru-RU" sz="2800" dirty="0">
                <a:solidFill>
                  <a:srgbClr val="0000FF"/>
                </a:solidFill>
                <a:latin typeface="Calibri"/>
                <a:hlinkClick r:id="rId3"/>
              </a:rPr>
              <a:t>статьей 3 Закона Российской Федерации от 13.05.1992 N 2761-1 "Об ответственности за нарушение порядка представления государственной статистической отчетности" должностные лица, ответственные за представление статистической информации, необходимой для проведения государственных статистических наблюдений, несут административную ответственность за ее непредставление, нарушение сроков представления сведений и искажение отчетных данных.</a:t>
            </a:r>
          </a:p>
          <a:p>
            <a:endParaRPr lang="ru-RU" dirty="0"/>
          </a:p>
        </p:txBody>
      </p:sp>
      <p:sp>
        <p:nvSpPr>
          <p:cNvPr id="3" name="Заголовок 2"/>
          <p:cNvSpPr>
            <a:spLocks noGrp="1"/>
          </p:cNvSpPr>
          <p:nvPr>
            <p:ph type="title"/>
          </p:nvPr>
        </p:nvSpPr>
        <p:spPr/>
        <p:txBody>
          <a:bodyPr>
            <a:normAutofit fontScale="90000"/>
          </a:bodyPr>
          <a:lstStyle/>
          <a:p>
            <a:r>
              <a:rPr lang="ru-RU" dirty="0" smtClean="0"/>
              <a:t>СТАТИСТИЧЕСКАЯ ОТЧЕТНОСТЬ </a:t>
            </a:r>
            <a:endParaRPr lang="ru-RU" dirty="0"/>
          </a:p>
        </p:txBody>
      </p:sp>
    </p:spTree>
    <p:extLst>
      <p:ext uri="{BB962C8B-B14F-4D97-AF65-F5344CB8AC3E}">
        <p14:creationId xmlns:p14="http://schemas.microsoft.com/office/powerpoint/2010/main" val="35589945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pPr algn="just"/>
            <a:r>
              <a:rPr lang="ru-RU" sz="2800" dirty="0">
                <a:latin typeface="Calibri"/>
              </a:rPr>
              <a:t>Статья 13.19. </a:t>
            </a:r>
            <a:r>
              <a:rPr lang="ru-RU" sz="2800" dirty="0" err="1">
                <a:latin typeface="Calibri"/>
              </a:rPr>
              <a:t>Непредоставление</a:t>
            </a:r>
            <a:r>
              <a:rPr lang="ru-RU" sz="2800" dirty="0">
                <a:latin typeface="Calibri"/>
              </a:rPr>
              <a:t> первичных статистических данных</a:t>
            </a:r>
          </a:p>
          <a:p>
            <a:pPr algn="just"/>
            <a:endParaRPr lang="ru-RU" sz="2800" dirty="0">
              <a:latin typeface="Calibri"/>
            </a:endParaRPr>
          </a:p>
          <a:p>
            <a:pPr algn="just"/>
            <a:r>
              <a:rPr lang="ru-RU" sz="2800" dirty="0">
                <a:latin typeface="Calibri"/>
              </a:rPr>
              <a:t>(в ред. Федерального </a:t>
            </a:r>
            <a:r>
              <a:rPr lang="ru-RU" sz="2800" dirty="0">
                <a:solidFill>
                  <a:srgbClr val="0000FF"/>
                </a:solidFill>
                <a:latin typeface="Calibri"/>
                <a:hlinkClick r:id="rId2"/>
              </a:rPr>
              <a:t>закона от 30.12.2015 N 442-ФЗ)</a:t>
            </a:r>
          </a:p>
          <a:p>
            <a:pPr algn="just"/>
            <a:endParaRPr lang="ru-RU" sz="2800" dirty="0">
              <a:latin typeface="Calibri"/>
            </a:endParaRPr>
          </a:p>
          <a:p>
            <a:pPr algn="just"/>
            <a:r>
              <a:rPr lang="ru-RU" sz="2800" dirty="0">
                <a:latin typeface="Calibri"/>
              </a:rPr>
              <a:t>1. </a:t>
            </a:r>
            <a:r>
              <a:rPr lang="ru-RU" sz="2800" dirty="0" err="1">
                <a:solidFill>
                  <a:srgbClr val="0000FF"/>
                </a:solidFill>
                <a:latin typeface="Calibri"/>
                <a:hlinkClick r:id="rId3"/>
              </a:rPr>
              <a:t>Непредоставление</a:t>
            </a:r>
            <a:r>
              <a:rPr lang="ru-RU" sz="2800" dirty="0">
                <a:solidFill>
                  <a:srgbClr val="0000FF"/>
                </a:solidFill>
                <a:latin typeface="Calibri"/>
                <a:hlinkClick r:id="rId3"/>
              </a:rPr>
              <a:t> респондентами субъектам официального статистического учета первичных статистических данных в установленном порядке или несвоевременное предоставление этих данных либо предоставление недостоверных первичных статистических данных -</a:t>
            </a:r>
          </a:p>
          <a:p>
            <a:pPr algn="just"/>
            <a:r>
              <a:rPr lang="ru-RU" sz="2800" dirty="0">
                <a:latin typeface="Calibri"/>
              </a:rPr>
              <a:t>влечет наложение административного штрафа на должностных лиц в размере от десяти тысяч до двадцати тысяч рублей; на юридических лиц - от двадцати тысяч до семидесяти тысяч рублей.</a:t>
            </a:r>
          </a:p>
          <a:p>
            <a:pPr algn="just"/>
            <a:r>
              <a:rPr lang="ru-RU" sz="2800" dirty="0">
                <a:latin typeface="Calibri"/>
              </a:rPr>
              <a:t>2. Повторное совершение административного правонарушения, предусмотренного </a:t>
            </a:r>
            <a:r>
              <a:rPr lang="ru-RU" sz="2800" dirty="0">
                <a:solidFill>
                  <a:srgbClr val="0000FF"/>
                </a:solidFill>
                <a:latin typeface="Calibri"/>
                <a:hlinkClick r:id=""/>
              </a:rPr>
              <a:t>частью 1 настоящей статьи, -</a:t>
            </a:r>
          </a:p>
          <a:p>
            <a:pPr algn="just"/>
            <a:r>
              <a:rPr lang="ru-RU" sz="2800" dirty="0">
                <a:latin typeface="Calibri"/>
              </a:rPr>
              <a:t>влечет наложение административного штрафа на должностных лиц в размере от тридцати тысяч до пятидесяти тысяч рублей; на юридических лиц - от ста тысяч до ста пятидесяти тысяч рублей.</a:t>
            </a:r>
          </a:p>
          <a:p>
            <a:endParaRPr lang="ru-RU" dirty="0"/>
          </a:p>
        </p:txBody>
      </p:sp>
      <p:sp>
        <p:nvSpPr>
          <p:cNvPr id="3" name="Заголовок 2"/>
          <p:cNvSpPr>
            <a:spLocks noGrp="1"/>
          </p:cNvSpPr>
          <p:nvPr>
            <p:ph type="title"/>
          </p:nvPr>
        </p:nvSpPr>
        <p:spPr/>
        <p:txBody>
          <a:bodyPr>
            <a:normAutofit/>
          </a:bodyPr>
          <a:lstStyle/>
          <a:p>
            <a:r>
              <a:rPr lang="ru-RU" sz="1600" b="0" dirty="0">
                <a:latin typeface="Calibri"/>
              </a:rPr>
              <a:t>"Кодекс Российской Федерации об административных правонарушениях" от 30.12.2001 N 195-ФЗ</a:t>
            </a:r>
          </a:p>
        </p:txBody>
      </p:sp>
    </p:spTree>
    <p:extLst>
      <p:ext uri="{BB962C8B-B14F-4D97-AF65-F5344CB8AC3E}">
        <p14:creationId xmlns:p14="http://schemas.microsoft.com/office/powerpoint/2010/main" val="34106295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ru-RU" b="1" dirty="0"/>
              <a:t>Перечень респондентов, в отношении которых проводятся федеральные статистические наблюдения</a:t>
            </a:r>
            <a:r>
              <a:rPr lang="ru-RU" dirty="0"/>
              <a:t> </a:t>
            </a:r>
          </a:p>
          <a:p>
            <a:pPr algn="ctr"/>
            <a:r>
              <a:rPr lang="ru-RU" dirty="0"/>
              <a:t>УВАЖАЕМЫЕ </a:t>
            </a:r>
            <a:r>
              <a:rPr lang="ru-RU" dirty="0" smtClean="0"/>
              <a:t>РУКОВОДИТЕЛИ И ГЛАВНЫЕ БУХГАЛТЕРА!</a:t>
            </a:r>
            <a:endParaRPr lang="ru-RU" dirty="0"/>
          </a:p>
          <a:p>
            <a:r>
              <a:rPr lang="ru-RU" dirty="0"/>
              <a:t>В соответствии с постановлением Правительства Российской Федерации от 22.04.2015 № 381 Росстат размещает в информационно-телекоммуникационной сети "Интернет" перечень респондентов, в отношении которых в отчетном году проводятся федеральные статистические наблюдения. </a:t>
            </a:r>
          </a:p>
          <a:p>
            <a:r>
              <a:rPr lang="ru-RU" dirty="0"/>
              <a:t>Для получения перечня форм федерального статистического наблюдения, подлежащих представлению организациями (респондентами), необходимо обратиться к информационно-поисковой системе по адресу: </a:t>
            </a:r>
            <a:r>
              <a:rPr lang="ru-RU" b="1" dirty="0">
                <a:hlinkClick r:id="rId2"/>
              </a:rPr>
              <a:t>http://statreg.gks.ru</a:t>
            </a:r>
            <a:endParaRPr lang="ru-RU" dirty="0"/>
          </a:p>
          <a:p>
            <a:r>
              <a:rPr lang="ru-RU" dirty="0"/>
              <a:t>После указания кода по Общероссийскому классификатору предприятий и организаций (ОКПО) или ОГРН и ввода защитного кода</a:t>
            </a:r>
            <a:br>
              <a:rPr lang="ru-RU" dirty="0"/>
            </a:br>
            <a:r>
              <a:rPr lang="ru-RU" dirty="0"/>
              <a:t>по кнопке </a:t>
            </a:r>
            <a:r>
              <a:rPr lang="ru-RU" b="1" dirty="0"/>
              <a:t>«Перечень форм»</a:t>
            </a:r>
            <a:r>
              <a:rPr lang="ru-RU" dirty="0"/>
              <a:t> формируется перечень форм федерального статистического наблюдения, подлежащих представлению </a:t>
            </a:r>
          </a:p>
          <a:p>
            <a:endParaRPr lang="ru-RU" dirty="0"/>
          </a:p>
        </p:txBody>
      </p:sp>
      <p:sp>
        <p:nvSpPr>
          <p:cNvPr id="3" name="Заголовок 2"/>
          <p:cNvSpPr>
            <a:spLocks noGrp="1"/>
          </p:cNvSpPr>
          <p:nvPr>
            <p:ph type="title"/>
          </p:nvPr>
        </p:nvSpPr>
        <p:spPr/>
        <p:txBody>
          <a:bodyPr/>
          <a:lstStyle/>
          <a:p>
            <a:r>
              <a:rPr lang="ru-RU" dirty="0" smtClean="0"/>
              <a:t>ВНИМАНИЕ!</a:t>
            </a:r>
            <a:endParaRPr lang="ru-RU" dirty="0"/>
          </a:p>
        </p:txBody>
      </p:sp>
    </p:spTree>
    <p:extLst>
      <p:ext uri="{BB962C8B-B14F-4D97-AF65-F5344CB8AC3E}">
        <p14:creationId xmlns:p14="http://schemas.microsoft.com/office/powerpoint/2010/main" val="40048557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ШТРАФНЫЕ САНКЦИИ</a:t>
            </a:r>
            <a:endParaRPr lang="ru-RU" dirty="0"/>
          </a:p>
        </p:txBody>
      </p:sp>
      <p:sp>
        <p:nvSpPr>
          <p:cNvPr id="5" name="Текст 4"/>
          <p:cNvSpPr>
            <a:spLocks noGrp="1"/>
          </p:cNvSpPr>
          <p:nvPr>
            <p:ph type="body" idx="1"/>
          </p:nvPr>
        </p:nvSpPr>
        <p:spPr/>
        <p:txBody>
          <a:bodyPr/>
          <a:lstStyle/>
          <a:p>
            <a:endParaRPr lang="ru-RU" dirty="0"/>
          </a:p>
        </p:txBody>
      </p:sp>
      <p:sp>
        <p:nvSpPr>
          <p:cNvPr id="6" name="Объект 5"/>
          <p:cNvSpPr>
            <a:spLocks noGrp="1"/>
          </p:cNvSpPr>
          <p:nvPr>
            <p:ph sz="half" idx="2"/>
          </p:nvPr>
        </p:nvSpPr>
        <p:spPr/>
        <p:txBody>
          <a:bodyPr/>
          <a:lstStyle/>
          <a:p>
            <a:endParaRPr lang="ru-RU" dirty="0"/>
          </a:p>
        </p:txBody>
      </p:sp>
      <p:sp>
        <p:nvSpPr>
          <p:cNvPr id="7" name="Текст 6"/>
          <p:cNvSpPr>
            <a:spLocks noGrp="1"/>
          </p:cNvSpPr>
          <p:nvPr>
            <p:ph type="body" sz="quarter" idx="3"/>
          </p:nvPr>
        </p:nvSpPr>
        <p:spPr/>
        <p:txBody>
          <a:bodyPr/>
          <a:lstStyle/>
          <a:p>
            <a:endParaRPr lang="ru-RU"/>
          </a:p>
        </p:txBody>
      </p:sp>
      <p:sp>
        <p:nvSpPr>
          <p:cNvPr id="8" name="Объект 7"/>
          <p:cNvSpPr>
            <a:spLocks noGrp="1"/>
          </p:cNvSpPr>
          <p:nvPr>
            <p:ph sz="quarter" idx="4"/>
          </p:nvPr>
        </p:nvSpPr>
        <p:spPr/>
        <p:txBody>
          <a:bodyPr/>
          <a:lstStyle/>
          <a:p>
            <a:r>
              <a:rPr lang="ru-RU" u="sng" dirty="0">
                <a:solidFill>
                  <a:srgbClr val="0000FF"/>
                </a:solidFill>
                <a:latin typeface="Times New Roman"/>
                <a:ea typeface="Times New Roman"/>
                <a:hlinkClick r:id="rId2"/>
              </a:rPr>
              <a:t>Письмо Росстата от 17 февраля 2017 № 04-04-4/29-СМИ.</a:t>
            </a:r>
            <a:r>
              <a:rPr lang="ru-RU" dirty="0">
                <a:latin typeface="Times New Roman"/>
                <a:ea typeface="Times New Roman"/>
              </a:rPr>
              <a:t> Росстат подсказал способ, как избежать штрафа за </a:t>
            </a:r>
            <a:r>
              <a:rPr lang="ru-RU" dirty="0" err="1">
                <a:latin typeface="Times New Roman"/>
                <a:ea typeface="Times New Roman"/>
              </a:rPr>
              <a:t>статотчетность</a:t>
            </a:r>
            <a:r>
              <a:rPr lang="ru-RU" dirty="0">
                <a:latin typeface="Times New Roman"/>
                <a:ea typeface="Times New Roman"/>
              </a:rPr>
              <a:t>.</a:t>
            </a:r>
          </a:p>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484784"/>
            <a:ext cx="445423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0961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052736"/>
            <a:ext cx="8363272" cy="4810539"/>
          </a:xfrm>
        </p:spPr>
        <p:txBody>
          <a:bodyPr>
            <a:normAutofit fontScale="70000" lnSpcReduction="20000"/>
          </a:bodyPr>
          <a:lstStyle/>
          <a:p>
            <a:r>
              <a:rPr lang="ru-RU" dirty="0"/>
              <a:t>Таким образом, например, если работнику доход в виде премии по итогам работы за 2016 год на основании приказа выплачен 02.02.2017, то данная операция отражается в расчете по форме 6-НДФЛ за первый квартал 2017 года следующим образом.</a:t>
            </a:r>
            <a:br>
              <a:rPr lang="ru-RU" dirty="0"/>
            </a:br>
            <a:r>
              <a:rPr lang="ru-RU" dirty="0"/>
              <a:t/>
            </a:r>
            <a:br>
              <a:rPr lang="ru-RU" dirty="0"/>
            </a:br>
            <a:r>
              <a:rPr lang="ru-RU" dirty="0"/>
              <a:t>Раздел 1:</a:t>
            </a:r>
            <a:br>
              <a:rPr lang="ru-RU" dirty="0"/>
            </a:br>
            <a:r>
              <a:rPr lang="ru-RU" dirty="0"/>
              <a:t/>
            </a:r>
            <a:br>
              <a:rPr lang="ru-RU" dirty="0"/>
            </a:br>
            <a:r>
              <a:rPr lang="ru-RU" dirty="0"/>
              <a:t>по строкам 020, 040, 070 - соответствующие суммовые показатели;</a:t>
            </a:r>
            <a:br>
              <a:rPr lang="ru-RU" dirty="0"/>
            </a:br>
            <a:r>
              <a:rPr lang="ru-RU" dirty="0"/>
              <a:t/>
            </a:r>
            <a:br>
              <a:rPr lang="ru-RU" dirty="0"/>
            </a:br>
            <a:r>
              <a:rPr lang="ru-RU" dirty="0"/>
              <a:t>по строке 060 - количество физических лиц, получивших доход.</a:t>
            </a:r>
            <a:br>
              <a:rPr lang="ru-RU" dirty="0"/>
            </a:br>
            <a:r>
              <a:rPr lang="ru-RU" dirty="0"/>
              <a:t/>
            </a:r>
            <a:br>
              <a:rPr lang="ru-RU" dirty="0"/>
            </a:br>
            <a:r>
              <a:rPr lang="ru-RU" dirty="0"/>
              <a:t>Раздел 2:</a:t>
            </a:r>
            <a:br>
              <a:rPr lang="ru-RU" dirty="0"/>
            </a:br>
            <a:r>
              <a:rPr lang="ru-RU" dirty="0"/>
              <a:t/>
            </a:r>
            <a:br>
              <a:rPr lang="ru-RU" dirty="0"/>
            </a:br>
            <a:r>
              <a:rPr lang="ru-RU" dirty="0"/>
              <a:t>по строке 100 указывается 31.01.2017;</a:t>
            </a:r>
            <a:br>
              <a:rPr lang="ru-RU" dirty="0"/>
            </a:br>
            <a:r>
              <a:rPr lang="ru-RU" dirty="0"/>
              <a:t/>
            </a:r>
            <a:br>
              <a:rPr lang="ru-RU" dirty="0"/>
            </a:br>
            <a:r>
              <a:rPr lang="ru-RU" dirty="0"/>
              <a:t>по строке 110 - 02.02.2017;</a:t>
            </a:r>
            <a:br>
              <a:rPr lang="ru-RU" dirty="0"/>
            </a:br>
            <a:r>
              <a:rPr lang="ru-RU" dirty="0"/>
              <a:t/>
            </a:r>
            <a:br>
              <a:rPr lang="ru-RU" dirty="0"/>
            </a:br>
            <a:r>
              <a:rPr lang="ru-RU" dirty="0"/>
              <a:t>по строке 120 - 03.02.2017;</a:t>
            </a:r>
            <a:br>
              <a:rPr lang="ru-RU" dirty="0"/>
            </a:br>
            <a:r>
              <a:rPr lang="ru-RU" dirty="0"/>
              <a:t/>
            </a:r>
            <a:br>
              <a:rPr lang="ru-RU" dirty="0"/>
            </a:br>
            <a:r>
              <a:rPr lang="ru-RU" dirty="0"/>
              <a:t>по строкам 130, 140 - соответствующие суммовые показатели.</a:t>
            </a:r>
            <a:br>
              <a:rPr lang="ru-RU" dirty="0"/>
            </a:br>
            <a:r>
              <a:rPr lang="ru-RU" dirty="0"/>
              <a:t/>
            </a:r>
            <a:br>
              <a:rPr lang="ru-RU" dirty="0"/>
            </a:br>
            <a:endParaRPr lang="ru-RU" dirty="0"/>
          </a:p>
          <a:p>
            <a:endParaRPr lang="ru-RU" dirty="0"/>
          </a:p>
        </p:txBody>
      </p:sp>
      <p:sp>
        <p:nvSpPr>
          <p:cNvPr id="2" name="Заголовок 1"/>
          <p:cNvSpPr>
            <a:spLocks noGrp="1"/>
          </p:cNvSpPr>
          <p:nvPr>
            <p:ph type="title"/>
          </p:nvPr>
        </p:nvSpPr>
        <p:spPr>
          <a:xfrm>
            <a:off x="467544" y="274638"/>
            <a:ext cx="8219256" cy="1498178"/>
          </a:xfrm>
        </p:spPr>
        <p:txBody>
          <a:bodyPr>
            <a:normAutofit fontScale="90000"/>
          </a:bodyPr>
          <a:lstStyle/>
          <a:p>
            <a:r>
              <a:rPr lang="ru-RU" sz="1800" dirty="0">
                <a:effectLst/>
              </a:rPr>
              <a:t>Письмо ФНС России от 24.01.2017 № БС-4-11/1139@О заполнении расчета 6-НДФЛ при выплате работнику премии по итогам работы за месяц.</a:t>
            </a:r>
            <a:r>
              <a:rPr lang="ru-RU" dirty="0">
                <a:effectLst/>
              </a:rPr>
              <a:t/>
            </a:r>
            <a:br>
              <a:rPr lang="ru-RU" dirty="0">
                <a:effectLst/>
              </a:rPr>
            </a:br>
            <a:r>
              <a:rPr lang="ru-RU" dirty="0">
                <a:effectLst/>
              </a:rPr>
              <a:t/>
            </a:r>
            <a:br>
              <a:rPr lang="ru-RU" dirty="0">
                <a:effectLst/>
              </a:rPr>
            </a:br>
            <a:endParaRPr lang="ru-RU" dirty="0"/>
          </a:p>
        </p:txBody>
      </p:sp>
    </p:spTree>
    <p:extLst>
      <p:ext uri="{BB962C8B-B14F-4D97-AF65-F5344CB8AC3E}">
        <p14:creationId xmlns:p14="http://schemas.microsoft.com/office/powerpoint/2010/main" val="1847066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2132856"/>
            <a:ext cx="8075240" cy="3874435"/>
          </a:xfrm>
        </p:spPr>
        <p:txBody>
          <a:bodyPr>
            <a:normAutofit fontScale="62500" lnSpcReduction="20000"/>
          </a:bodyPr>
          <a:lstStyle/>
          <a:p>
            <a:pPr algn="just"/>
            <a:r>
              <a:rPr lang="ru-RU" sz="2800" dirty="0">
                <a:latin typeface="Times New Roman"/>
              </a:rPr>
              <a:t>В ноябре 2016 г. ФНС изменила некоторые коды доходов и вычетов, которые используются при заполнении справки </a:t>
            </a:r>
            <a:r>
              <a:rPr lang="ru-RU" sz="2800" dirty="0">
                <a:solidFill>
                  <a:srgbClr val="0000FF"/>
                </a:solidFill>
                <a:latin typeface="Times New Roman"/>
                <a:hlinkClick r:id="rId2"/>
              </a:rPr>
              <a:t>2-НДФЛ. В частности, поправки таковы </a:t>
            </a:r>
            <a:r>
              <a:rPr lang="ru-RU" sz="2800" dirty="0" smtClean="0">
                <a:solidFill>
                  <a:srgbClr val="0000FF"/>
                </a:solidFill>
                <a:latin typeface="Times New Roman"/>
                <a:hlinkClick r:id="rId3"/>
              </a:rPr>
              <a:t>:</a:t>
            </a:r>
            <a:endParaRPr lang="ru-RU" sz="2800" dirty="0">
              <a:solidFill>
                <a:srgbClr val="0000FF"/>
              </a:solidFill>
              <a:latin typeface="Times New Roman"/>
              <a:hlinkClick r:id="rId3"/>
            </a:endParaRPr>
          </a:p>
          <a:p>
            <a:pPr algn="just"/>
            <a:r>
              <a:rPr lang="ru-RU" sz="2800" dirty="0">
                <a:latin typeface="Times New Roman"/>
              </a:rPr>
              <a:t>- по вычетам на детей исключены коды </a:t>
            </a:r>
            <a:r>
              <a:rPr lang="ru-RU" sz="2800" dirty="0">
                <a:solidFill>
                  <a:srgbClr val="0000FF"/>
                </a:solidFill>
                <a:latin typeface="Times New Roman"/>
                <a:hlinkClick r:id="rId4"/>
              </a:rPr>
              <a:t>114 - </a:t>
            </a:r>
            <a:r>
              <a:rPr lang="ru-RU" sz="2800" dirty="0">
                <a:solidFill>
                  <a:srgbClr val="0000FF"/>
                </a:solidFill>
                <a:latin typeface="Times New Roman"/>
                <a:hlinkClick r:id="rId5"/>
              </a:rPr>
              <a:t>125, вместо них введены коды </a:t>
            </a:r>
            <a:r>
              <a:rPr lang="ru-RU" sz="2800" dirty="0">
                <a:solidFill>
                  <a:srgbClr val="0000FF"/>
                </a:solidFill>
                <a:latin typeface="Times New Roman"/>
                <a:hlinkClick r:id="rId6"/>
              </a:rPr>
              <a:t>126 - </a:t>
            </a:r>
            <a:r>
              <a:rPr lang="ru-RU" sz="2800" dirty="0">
                <a:solidFill>
                  <a:srgbClr val="0000FF"/>
                </a:solidFill>
                <a:latin typeface="Times New Roman"/>
                <a:hlinkClick r:id="rId7"/>
              </a:rPr>
              <a:t>149;</a:t>
            </a:r>
          </a:p>
          <a:p>
            <a:pPr algn="just"/>
            <a:r>
              <a:rPr lang="ru-RU" sz="2800" dirty="0">
                <a:latin typeface="Times New Roman"/>
              </a:rPr>
              <a:t>- по доходам появились отдельные коды:</a:t>
            </a:r>
          </a:p>
          <a:p>
            <a:pPr algn="just"/>
            <a:r>
              <a:rPr lang="ru-RU" sz="2800" dirty="0">
                <a:solidFill>
                  <a:srgbClr val="0000FF"/>
                </a:solidFill>
                <a:latin typeface="Times New Roman"/>
                <a:hlinkClick r:id="rId8"/>
              </a:rPr>
              <a:t>2002 - для премий, выплачиваемых за производственные результаты не за счет прибыли;</a:t>
            </a:r>
          </a:p>
          <a:p>
            <a:pPr algn="just"/>
            <a:r>
              <a:rPr lang="ru-RU" sz="2800" dirty="0">
                <a:solidFill>
                  <a:srgbClr val="0000FF"/>
                </a:solidFill>
                <a:latin typeface="Times New Roman"/>
                <a:hlinkClick r:id="rId9"/>
              </a:rPr>
              <a:t>2003 - для премий, выплачиваемых из прибыли.</a:t>
            </a:r>
          </a:p>
          <a:p>
            <a:pPr algn="just"/>
            <a:r>
              <a:rPr lang="ru-RU" sz="2800" dirty="0">
                <a:latin typeface="Times New Roman"/>
              </a:rPr>
              <a:t>Новые коды нужно указывать при заполнении справок </a:t>
            </a:r>
            <a:r>
              <a:rPr lang="ru-RU" sz="2800" dirty="0">
                <a:solidFill>
                  <a:srgbClr val="0000FF"/>
                </a:solidFill>
                <a:latin typeface="Times New Roman"/>
                <a:hlinkClick r:id="rId2"/>
              </a:rPr>
              <a:t>2-НДФЛ уже за 2016 г.</a:t>
            </a:r>
          </a:p>
          <a:p>
            <a:pPr algn="just"/>
            <a:r>
              <a:rPr lang="ru-RU" sz="2800" dirty="0">
                <a:latin typeface="Times New Roman"/>
              </a:rPr>
              <a:t>Приказ ФНС России от 22.11.2016 N ММВ-7-11/633@</a:t>
            </a:r>
          </a:p>
          <a:p>
            <a:pPr algn="just"/>
            <a:r>
              <a:rPr lang="ru-RU" sz="2800" dirty="0">
                <a:latin typeface="Times New Roman"/>
              </a:rPr>
              <a:t>"О внесении изменений и дополнений в приложения к приказу ФНС России от 10.09.2015 N ММВ-7-11/387@ "Об утверждении кодов видов доходов и вычетов"</a:t>
            </a:r>
          </a:p>
          <a:p>
            <a:endParaRPr lang="ru-RU" dirty="0"/>
          </a:p>
        </p:txBody>
      </p:sp>
      <p:sp>
        <p:nvSpPr>
          <p:cNvPr id="3" name="Заголовок 2"/>
          <p:cNvSpPr>
            <a:spLocks noGrp="1"/>
          </p:cNvSpPr>
          <p:nvPr>
            <p:ph type="title"/>
          </p:nvPr>
        </p:nvSpPr>
        <p:spPr/>
        <p:txBody>
          <a:bodyPr>
            <a:normAutofit fontScale="90000"/>
          </a:bodyPr>
          <a:lstStyle/>
          <a:p>
            <a:r>
              <a:rPr lang="ru-RU" dirty="0">
                <a:latin typeface=""/>
              </a:rPr>
              <a:t>НОВЫЕ КОДЫ ДОХОДОВ И ВЫЧЕТОВ В СПРАВКАХ </a:t>
            </a:r>
            <a:r>
              <a:rPr lang="ru-RU" dirty="0">
                <a:solidFill>
                  <a:srgbClr val="0000FF"/>
                </a:solidFill>
                <a:latin typeface=""/>
                <a:hlinkClick r:id="rId10"/>
              </a:rPr>
              <a:t>2-НДФЛ ЗА 2016 ГОД </a:t>
            </a:r>
            <a:endParaRPr lang="ru-RU" dirty="0"/>
          </a:p>
        </p:txBody>
      </p:sp>
    </p:spTree>
    <p:extLst>
      <p:ext uri="{BB962C8B-B14F-4D97-AF65-F5344CB8AC3E}">
        <p14:creationId xmlns:p14="http://schemas.microsoft.com/office/powerpoint/2010/main" val="3731554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pPr algn="just"/>
            <a:r>
              <a:rPr lang="ru-RU" sz="2800" dirty="0">
                <a:latin typeface="Times New Roman"/>
              </a:rPr>
              <a:t>Если до 31.12.2016 вы не смогли удержать НДФЛ из доходов физлица, то не позднее 01.03.2017 подайте в ИФНС справку 2-НДФЛ с признаком "2" и укажите в ней </a:t>
            </a:r>
            <a:r>
              <a:rPr lang="ru-RU" sz="2800" dirty="0" smtClean="0">
                <a:solidFill>
                  <a:srgbClr val="0000FF"/>
                </a:solidFill>
                <a:latin typeface="Times New Roman"/>
                <a:hlinkClick r:id="rId2"/>
              </a:rPr>
              <a:t>:</a:t>
            </a:r>
            <a:endParaRPr lang="ru-RU" sz="2800" dirty="0">
              <a:solidFill>
                <a:srgbClr val="0000FF"/>
              </a:solidFill>
              <a:latin typeface="Times New Roman"/>
              <a:hlinkClick r:id="rId2"/>
            </a:endParaRPr>
          </a:p>
          <a:p>
            <a:pPr algn="just"/>
            <a:r>
              <a:rPr lang="ru-RU" sz="2800" dirty="0">
                <a:latin typeface="Times New Roman"/>
              </a:rPr>
              <a:t>- в </a:t>
            </a:r>
            <a:r>
              <a:rPr lang="ru-RU" sz="2800" dirty="0">
                <a:solidFill>
                  <a:srgbClr val="0000FF"/>
                </a:solidFill>
                <a:latin typeface="Times New Roman"/>
                <a:hlinkClick r:id="rId3"/>
              </a:rPr>
              <a:t>разд. 3 - только сумму дохода, с которой не удержали НДФЛ;</a:t>
            </a:r>
          </a:p>
          <a:p>
            <a:pPr algn="just"/>
            <a:r>
              <a:rPr lang="ru-RU" sz="2800" dirty="0">
                <a:latin typeface="Times New Roman"/>
              </a:rPr>
              <a:t>- в </a:t>
            </a:r>
            <a:r>
              <a:rPr lang="ru-RU" sz="2800" dirty="0">
                <a:solidFill>
                  <a:srgbClr val="0000FF"/>
                </a:solidFill>
                <a:latin typeface="Times New Roman"/>
                <a:hlinkClick r:id="rId4"/>
              </a:rPr>
              <a:t>разд. 5 - исчисленную, но не удержанную сумму налога.</a:t>
            </a:r>
          </a:p>
          <a:p>
            <a:pPr algn="just"/>
            <a:r>
              <a:rPr lang="ru-RU" sz="2800" dirty="0">
                <a:latin typeface="Times New Roman"/>
              </a:rPr>
              <a:t>Эту же справку не забудьте направить и самому </a:t>
            </a:r>
            <a:r>
              <a:rPr lang="ru-RU" sz="2800" dirty="0" smtClean="0">
                <a:latin typeface="Times New Roman"/>
              </a:rPr>
              <a:t>физлицу. В срок до 3 апреля 2017 года на общих основаниях на этого же работника сдать справку 2-НДФЛ с признаком «1»</a:t>
            </a:r>
            <a:endParaRPr lang="ru-RU" sz="2800" dirty="0">
              <a:latin typeface="Times New Roman"/>
            </a:endParaRP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Если не удержан НДФЛ с работника</a:t>
            </a:r>
            <a:endParaRPr lang="ru-RU" dirty="0"/>
          </a:p>
        </p:txBody>
      </p:sp>
    </p:spTree>
    <p:extLst>
      <p:ext uri="{BB962C8B-B14F-4D97-AF65-F5344CB8AC3E}">
        <p14:creationId xmlns:p14="http://schemas.microsoft.com/office/powerpoint/2010/main" val="2692785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36712"/>
            <a:ext cx="8352928" cy="3693319"/>
          </a:xfrm>
          <a:prstGeom prst="rect">
            <a:avLst/>
          </a:prstGeom>
        </p:spPr>
        <p:txBody>
          <a:bodyPr wrap="square">
            <a:spAutoFit/>
          </a:bodyPr>
          <a:lstStyle/>
          <a:p>
            <a:pPr algn="ctr"/>
            <a:r>
              <a:rPr lang="ru-RU" b="1" dirty="0" smtClean="0">
                <a:latin typeface="Calibri"/>
              </a:rPr>
              <a:t>Расчет </a:t>
            </a:r>
            <a:r>
              <a:rPr lang="ru-RU" b="1" dirty="0">
                <a:latin typeface="Calibri"/>
              </a:rPr>
              <a:t>по начисленным и уплаченным страховым взносам на обязательное социальное страхование от несчастных случаев на производстве и профессиональных заболеваний, а также по расходам на выплату страхового обеспечения (форма 4 - ФСС РФ)</a:t>
            </a:r>
          </a:p>
          <a:p>
            <a:pPr algn="just"/>
            <a:endParaRPr lang="ru-RU" dirty="0">
              <a:latin typeface="Calibri"/>
            </a:endParaRPr>
          </a:p>
          <a:p>
            <a:pPr algn="just"/>
            <a:r>
              <a:rPr lang="ru-RU" b="1" dirty="0">
                <a:latin typeface="Calibri"/>
              </a:rPr>
              <a:t>Применяется</a:t>
            </a:r>
            <a:r>
              <a:rPr lang="ru-RU" dirty="0">
                <a:latin typeface="Calibri"/>
              </a:rPr>
              <a:t> - с отчетности за I квартал 2017 года</a:t>
            </a:r>
          </a:p>
          <a:p>
            <a:pPr algn="just"/>
            <a:r>
              <a:rPr lang="ru-RU" b="1" dirty="0">
                <a:latin typeface="Calibri"/>
              </a:rPr>
              <a:t>Утверждена -</a:t>
            </a:r>
            <a:r>
              <a:rPr lang="ru-RU" dirty="0">
                <a:latin typeface="Calibri"/>
              </a:rPr>
              <a:t> </a:t>
            </a:r>
            <a:r>
              <a:rPr lang="ru-RU" dirty="0">
                <a:solidFill>
                  <a:srgbClr val="0000FF"/>
                </a:solidFill>
                <a:latin typeface="Calibri"/>
                <a:hlinkClick r:id="rId2"/>
              </a:rPr>
              <a:t>Приказом ФСС РФ от 26.09.2016 N 381</a:t>
            </a:r>
          </a:p>
          <a:p>
            <a:pPr algn="just"/>
            <a:r>
              <a:rPr lang="ru-RU" b="1" dirty="0">
                <a:latin typeface="Calibri"/>
              </a:rPr>
              <a:t>Срок подачи</a:t>
            </a:r>
            <a:r>
              <a:rPr lang="ru-RU" dirty="0">
                <a:latin typeface="Calibri"/>
              </a:rPr>
              <a:t> - ежеквартально, на бумажном носителе не позднее </a:t>
            </a:r>
            <a:r>
              <a:rPr lang="ru-RU" dirty="0">
                <a:solidFill>
                  <a:srgbClr val="0000FF"/>
                </a:solidFill>
                <a:latin typeface="Calibri"/>
                <a:hlinkClick r:id="rId3"/>
              </a:rPr>
              <a:t>20-го числа календарного месяца, а в форме электронного документа - не позднее </a:t>
            </a:r>
            <a:r>
              <a:rPr lang="ru-RU" dirty="0">
                <a:solidFill>
                  <a:srgbClr val="0000FF"/>
                </a:solidFill>
                <a:latin typeface="Calibri"/>
                <a:hlinkClick r:id="rId4"/>
              </a:rPr>
              <a:t>25-го числа календарного месяца, следующего за отчетным периодом</a:t>
            </a:r>
          </a:p>
          <a:p>
            <a:pPr algn="just"/>
            <a:endParaRPr lang="ru-RU" dirty="0">
              <a:latin typeface="Calibri"/>
            </a:endParaRPr>
          </a:p>
          <a:p>
            <a:pPr algn="just"/>
            <a:r>
              <a:rPr lang="ru-RU" i="1" dirty="0">
                <a:latin typeface="Calibri"/>
              </a:rPr>
              <a:t>!!! Обязанность представлять форму 4 - ФСС в электронном виде возлагается на страхователей со среднесписочной численностью </a:t>
            </a:r>
            <a:r>
              <a:rPr lang="ru-RU" i="1" dirty="0">
                <a:solidFill>
                  <a:srgbClr val="0000FF"/>
                </a:solidFill>
                <a:latin typeface="Calibri"/>
                <a:hlinkClick r:id="rId5"/>
              </a:rPr>
              <a:t>более 25 человек</a:t>
            </a:r>
            <a:endParaRPr lang="ru-RU" dirty="0">
              <a:solidFill>
                <a:srgbClr val="0000FF"/>
              </a:solidFill>
              <a:latin typeface="Calibri"/>
              <a:hlinkClick r:id="rId5"/>
            </a:endParaRPr>
          </a:p>
        </p:txBody>
      </p:sp>
    </p:spTree>
    <p:extLst>
      <p:ext uri="{BB962C8B-B14F-4D97-AF65-F5344CB8AC3E}">
        <p14:creationId xmlns:p14="http://schemas.microsoft.com/office/powerpoint/2010/main" val="63170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348880"/>
            <a:ext cx="8147248" cy="3658411"/>
          </a:xfrm>
        </p:spPr>
        <p:txBody>
          <a:bodyPr>
            <a:normAutofit fontScale="55000" lnSpcReduction="20000"/>
          </a:bodyPr>
          <a:lstStyle/>
          <a:p>
            <a:pPr indent="342900" algn="just"/>
            <a:r>
              <a:rPr lang="ru-RU" sz="2800" dirty="0">
                <a:latin typeface="Times New Roman"/>
                <a:ea typeface="Times New Roman"/>
              </a:rPr>
              <a:t>С 14 </a:t>
            </a:r>
            <a:r>
              <a:rPr lang="ru-RU" sz="2800" dirty="0" smtClean="0">
                <a:latin typeface="Times New Roman"/>
                <a:ea typeface="Times New Roman"/>
              </a:rPr>
              <a:t>ноября 2016 года </a:t>
            </a:r>
            <a:r>
              <a:rPr lang="ru-RU" sz="2800" dirty="0">
                <a:latin typeface="Times New Roman"/>
                <a:ea typeface="Times New Roman"/>
              </a:rPr>
              <a:t>действуют утвержденные Минфином изменения </a:t>
            </a:r>
            <a:r>
              <a:rPr lang="ru-RU" sz="2800" dirty="0">
                <a:solidFill>
                  <a:srgbClr val="0000FF"/>
                </a:solidFill>
                <a:latin typeface="Times New Roman"/>
                <a:ea typeface="Times New Roman"/>
                <a:hlinkClick r:id="rId2"/>
              </a:rPr>
              <a:t>общих требований</a:t>
            </a:r>
            <a:r>
              <a:rPr lang="ru-RU" sz="2800" dirty="0">
                <a:latin typeface="Times New Roman"/>
                <a:ea typeface="Times New Roman"/>
              </a:rPr>
              <a:t> к бюджетным сметам. Региональные и муниципальные казенные учреждения </a:t>
            </a:r>
            <a:r>
              <a:rPr lang="ru-RU" sz="2800" dirty="0">
                <a:solidFill>
                  <a:srgbClr val="0000FF"/>
                </a:solidFill>
                <a:latin typeface="Times New Roman"/>
                <a:ea typeface="Times New Roman"/>
                <a:hlinkClick r:id="rId3"/>
              </a:rPr>
              <a:t>должны применять</a:t>
            </a:r>
            <a:r>
              <a:rPr lang="ru-RU" sz="2800" dirty="0">
                <a:latin typeface="Times New Roman"/>
                <a:ea typeface="Times New Roman"/>
              </a:rPr>
              <a:t> эти требования начиная со сметы на 2018 год, а федеральные казенные учреждения - со сметы на 2017 год.</a:t>
            </a:r>
          </a:p>
          <a:p>
            <a:pPr indent="342900" algn="just"/>
            <a:r>
              <a:rPr lang="ru-RU" sz="2800" dirty="0">
                <a:latin typeface="Times New Roman"/>
                <a:ea typeface="Times New Roman"/>
              </a:rPr>
              <a:t>Остановимся на основных изменениях:</a:t>
            </a:r>
          </a:p>
          <a:p>
            <a:pPr indent="342900" algn="just"/>
            <a:r>
              <a:rPr lang="ru-RU" sz="2800" dirty="0">
                <a:latin typeface="Times New Roman"/>
                <a:ea typeface="Times New Roman"/>
              </a:rPr>
              <a:t>- учреждению необходимо </a:t>
            </a:r>
            <a:r>
              <a:rPr lang="ru-RU" sz="2800" dirty="0">
                <a:solidFill>
                  <a:srgbClr val="0000FF"/>
                </a:solidFill>
                <a:latin typeface="Times New Roman"/>
                <a:ea typeface="Times New Roman"/>
                <a:hlinkClick r:id="rId4"/>
              </a:rPr>
              <a:t>утвердить</a:t>
            </a:r>
            <a:r>
              <a:rPr lang="ru-RU" sz="2800" dirty="0">
                <a:latin typeface="Times New Roman"/>
                <a:ea typeface="Times New Roman"/>
              </a:rPr>
              <a:t> смету не позднее 10 рабочих дней со дня доведения ему лимитов бюджетных обязательств;</a:t>
            </a:r>
          </a:p>
          <a:p>
            <a:pPr indent="342900" algn="just"/>
            <a:r>
              <a:rPr lang="ru-RU" sz="2800" dirty="0">
                <a:latin typeface="Times New Roman"/>
                <a:ea typeface="Times New Roman"/>
              </a:rPr>
              <a:t>- утвержденную смету с обоснованиями (расчетами) плановых сметных показателей учреждение </a:t>
            </a:r>
            <a:r>
              <a:rPr lang="ru-RU" sz="2800" dirty="0">
                <a:solidFill>
                  <a:srgbClr val="0000FF"/>
                </a:solidFill>
                <a:latin typeface="Times New Roman"/>
                <a:ea typeface="Times New Roman"/>
                <a:hlinkClick r:id="rId5"/>
              </a:rPr>
              <a:t>должно направить</a:t>
            </a:r>
            <a:r>
              <a:rPr lang="ru-RU" sz="2800" dirty="0">
                <a:latin typeface="Times New Roman"/>
                <a:ea typeface="Times New Roman"/>
              </a:rPr>
              <a:t> главному распорядителю бюджетных средств. Аналогичное </a:t>
            </a:r>
            <a:r>
              <a:rPr lang="ru-RU" sz="2800" dirty="0">
                <a:solidFill>
                  <a:srgbClr val="0000FF"/>
                </a:solidFill>
                <a:latin typeface="Times New Roman"/>
                <a:ea typeface="Times New Roman"/>
                <a:hlinkClick r:id="rId6"/>
              </a:rPr>
              <a:t>правило</a:t>
            </a:r>
            <a:r>
              <a:rPr lang="ru-RU" sz="2800" dirty="0">
                <a:latin typeface="Times New Roman"/>
                <a:ea typeface="Times New Roman"/>
              </a:rPr>
              <a:t> действует, если учреждение вносит изменения в смету;</a:t>
            </a:r>
          </a:p>
          <a:p>
            <a:pPr indent="342900" algn="just"/>
            <a:r>
              <a:rPr lang="ru-RU" sz="2800" dirty="0">
                <a:latin typeface="Times New Roman"/>
                <a:ea typeface="Times New Roman"/>
              </a:rPr>
              <a:t>- главный распорядитель </a:t>
            </a:r>
            <a:r>
              <a:rPr lang="ru-RU" sz="2800" dirty="0">
                <a:solidFill>
                  <a:srgbClr val="0000FF"/>
                </a:solidFill>
                <a:latin typeface="Times New Roman"/>
                <a:ea typeface="Times New Roman"/>
                <a:hlinkClick r:id="rId7"/>
              </a:rPr>
              <a:t>не вправе</a:t>
            </a:r>
            <a:r>
              <a:rPr lang="ru-RU" sz="2800" dirty="0">
                <a:latin typeface="Times New Roman"/>
                <a:ea typeface="Times New Roman"/>
              </a:rPr>
              <a:t> дополнять форму сметы реквизитами, разделами и определять правила ее заполнения.</a:t>
            </a:r>
          </a:p>
          <a:p>
            <a:pPr algn="just"/>
            <a:r>
              <a:rPr lang="ru-RU" sz="2800" b="1" dirty="0">
                <a:latin typeface="Times New Roman"/>
              </a:rPr>
              <a:t>Приказ Минфина России от 30.09.2016 N 168н</a:t>
            </a:r>
          </a:p>
          <a:p>
            <a:pPr algn="just"/>
            <a:r>
              <a:rPr lang="ru-RU" sz="2800" b="1" dirty="0">
                <a:latin typeface="Times New Roman"/>
              </a:rPr>
              <a:t>"О внесении изменений в Общие требования к порядку составления, утверждения и ведения бюджетной сметы казенного учреждения, утвержденные приказом Министерства финансов Российской Федерации от 20 ноября 2007 г. N 112н</a:t>
            </a:r>
            <a:r>
              <a:rPr lang="ru-RU" sz="2800" dirty="0">
                <a:latin typeface="Times New Roman"/>
              </a:rPr>
              <a:t>"</a:t>
            </a:r>
          </a:p>
          <a:p>
            <a:endParaRPr lang="ru-RU" dirty="0"/>
          </a:p>
        </p:txBody>
      </p:sp>
      <p:sp>
        <p:nvSpPr>
          <p:cNvPr id="3" name="Заголовок 2"/>
          <p:cNvSpPr>
            <a:spLocks noGrp="1"/>
          </p:cNvSpPr>
          <p:nvPr>
            <p:ph type="title"/>
          </p:nvPr>
        </p:nvSpPr>
        <p:spPr>
          <a:xfrm>
            <a:off x="611560" y="274638"/>
            <a:ext cx="8075240" cy="1858218"/>
          </a:xfrm>
        </p:spPr>
        <p:txBody>
          <a:bodyPr>
            <a:normAutofit fontScale="90000"/>
          </a:bodyPr>
          <a:lstStyle/>
          <a:p>
            <a:pPr indent="342900" algn="just">
              <a:spcAft>
                <a:spcPts val="0"/>
              </a:spcAft>
            </a:pPr>
            <a:r>
              <a:rPr lang="ru-RU" sz="4400" b="1" dirty="0">
                <a:solidFill>
                  <a:schemeClr val="tx1"/>
                </a:solidFill>
                <a:effectLst/>
                <a:latin typeface="Times New Roman"/>
                <a:ea typeface="Times New Roman"/>
              </a:rPr>
              <a:t>Казенные учреждения будут составлять бюджетные сметы по обновленным правилам</a:t>
            </a:r>
            <a:r>
              <a:rPr lang="ru-RU" sz="4400" dirty="0">
                <a:effectLst/>
                <a:latin typeface="Times New Roman"/>
                <a:ea typeface="Times New Roman"/>
              </a:rPr>
              <a:t/>
            </a:r>
            <a:br>
              <a:rPr lang="ru-RU" sz="4400" dirty="0">
                <a:effectLst/>
                <a:latin typeface="Times New Roman"/>
                <a:ea typeface="Times New Roman"/>
              </a:rPr>
            </a:br>
            <a:endParaRPr lang="ru-RU" dirty="0"/>
          </a:p>
        </p:txBody>
      </p:sp>
    </p:spTree>
    <p:extLst>
      <p:ext uri="{BB962C8B-B14F-4D97-AF65-F5344CB8AC3E}">
        <p14:creationId xmlns:p14="http://schemas.microsoft.com/office/powerpoint/2010/main" val="20689893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70000" lnSpcReduction="20000"/>
          </a:bodyPr>
          <a:lstStyle/>
          <a:p>
            <a:pPr algn="just"/>
            <a:r>
              <a:rPr lang="ru-RU" sz="2800" dirty="0" smtClean="0">
                <a:latin typeface="Calibri"/>
              </a:rPr>
              <a:t>Начиная </a:t>
            </a:r>
            <a:r>
              <a:rPr lang="ru-RU" sz="2800" dirty="0">
                <a:latin typeface="Calibri"/>
              </a:rPr>
              <a:t>с отчетности за I квартал 2017 года, плательщики страховых взносов будут представлять в налоговые органы единый </a:t>
            </a:r>
            <a:r>
              <a:rPr lang="ru-RU" sz="2800" dirty="0">
                <a:solidFill>
                  <a:srgbClr val="0000FF"/>
                </a:solidFill>
                <a:latin typeface="Calibri"/>
                <a:hlinkClick r:id="rId2"/>
              </a:rPr>
              <a:t>расчет </a:t>
            </a:r>
            <a:r>
              <a:rPr lang="ru-RU" sz="2800" dirty="0" smtClean="0">
                <a:solidFill>
                  <a:srgbClr val="0000FF"/>
                </a:solidFill>
                <a:latin typeface="Calibri"/>
                <a:hlinkClick r:id="rId2"/>
              </a:rPr>
              <a:t>(утвержденный приказом </a:t>
            </a:r>
            <a:r>
              <a:rPr lang="ru-RU" sz="2800" dirty="0">
                <a:solidFill>
                  <a:srgbClr val="0000FF"/>
                </a:solidFill>
                <a:latin typeface="Calibri"/>
                <a:hlinkClick r:id="rId2"/>
              </a:rPr>
              <a:t>ФНС России от 10.10.2016 NММВ-7-11/551@) по страховым взносам, который включает в себя показатели четырех форм отчетности, которые ранее представлялись в ПФР и ФСС России (</a:t>
            </a:r>
            <a:r>
              <a:rPr lang="ru-RU" sz="2800" dirty="0">
                <a:solidFill>
                  <a:srgbClr val="0000FF"/>
                </a:solidFill>
                <a:latin typeface="Calibri"/>
                <a:hlinkClick r:id="rId3"/>
              </a:rPr>
              <a:t>РСВ-1 ПФР, </a:t>
            </a:r>
            <a:r>
              <a:rPr lang="ru-RU" sz="2800" dirty="0">
                <a:solidFill>
                  <a:srgbClr val="0000FF"/>
                </a:solidFill>
                <a:latin typeface="Calibri"/>
                <a:hlinkClick r:id="rId4"/>
              </a:rPr>
              <a:t>РСВ-2 ПФР, </a:t>
            </a:r>
            <a:r>
              <a:rPr lang="ru-RU" sz="2800" dirty="0">
                <a:solidFill>
                  <a:srgbClr val="0000FF"/>
                </a:solidFill>
                <a:latin typeface="Calibri"/>
                <a:hlinkClick r:id="rId5"/>
              </a:rPr>
              <a:t>РВ-3 ПФР, </a:t>
            </a:r>
            <a:r>
              <a:rPr lang="ru-RU" sz="2800" dirty="0">
                <a:solidFill>
                  <a:srgbClr val="0000FF"/>
                </a:solidFill>
                <a:latin typeface="Calibri"/>
                <a:hlinkClick r:id="rId6"/>
              </a:rPr>
              <a:t>4-ФСС).</a:t>
            </a:r>
          </a:p>
          <a:p>
            <a:pPr algn="just"/>
            <a:r>
              <a:rPr lang="ru-RU" sz="2800" dirty="0">
                <a:latin typeface="Calibri"/>
              </a:rPr>
              <a:t>Плательщики страховых взносов будут представлять расчет ежеквартально в срок до 30-го числа месяца, следующего за отчетным (расчетным) периодом. Таким образом, за I квартал 2017 года расчет необходимо сдать не позднее 2 мая 2017 года, так как 30 апреля в этом году совпадает с нерабочим (выходным) днем.</a:t>
            </a:r>
          </a:p>
          <a:p>
            <a:endParaRPr lang="ru-RU" dirty="0"/>
          </a:p>
        </p:txBody>
      </p:sp>
      <p:sp>
        <p:nvSpPr>
          <p:cNvPr id="5" name="Заголовок 4"/>
          <p:cNvSpPr>
            <a:spLocks noGrp="1"/>
          </p:cNvSpPr>
          <p:nvPr>
            <p:ph type="title"/>
          </p:nvPr>
        </p:nvSpPr>
        <p:spPr/>
        <p:txBody>
          <a:bodyPr/>
          <a:lstStyle/>
          <a:p>
            <a:r>
              <a:rPr lang="ru-RU" dirty="0" smtClean="0"/>
              <a:t>Расчет по страховым взносам </a:t>
            </a:r>
            <a:endParaRPr lang="ru-RU" dirty="0"/>
          </a:p>
        </p:txBody>
      </p:sp>
    </p:spTree>
    <p:extLst>
      <p:ext uri="{BB962C8B-B14F-4D97-AF65-F5344CB8AC3E}">
        <p14:creationId xmlns:p14="http://schemas.microsoft.com/office/powerpoint/2010/main" val="3025595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556792"/>
            <a:ext cx="8229600" cy="4525963"/>
          </a:xfrm>
        </p:spPr>
        <p:txBody>
          <a:bodyPr/>
          <a:lstStyle/>
          <a:p>
            <a:pPr algn="just"/>
            <a:r>
              <a:rPr lang="ru-RU" sz="2800" dirty="0" smtClean="0">
                <a:latin typeface="Calibri"/>
              </a:rPr>
              <a:t>- </a:t>
            </a:r>
            <a:r>
              <a:rPr lang="ru-RU" sz="2800" dirty="0" smtClean="0">
                <a:solidFill>
                  <a:srgbClr val="0000FF"/>
                </a:solidFill>
                <a:latin typeface="Calibri"/>
                <a:hlinkClick r:id="rId2"/>
              </a:rPr>
              <a:t>форма </a:t>
            </a:r>
            <a:r>
              <a:rPr lang="ru-RU" sz="2800" dirty="0">
                <a:solidFill>
                  <a:srgbClr val="0000FF"/>
                </a:solidFill>
                <a:latin typeface="Calibri"/>
                <a:hlinkClick r:id="rId2"/>
              </a:rPr>
              <a:t>СЗВ-М - не позднее 15-го числа месяца, следующего за отчетным;</a:t>
            </a:r>
          </a:p>
          <a:p>
            <a:pPr algn="just"/>
            <a:r>
              <a:rPr lang="ru-RU" sz="2800" dirty="0">
                <a:latin typeface="Calibri"/>
              </a:rPr>
              <a:t>- сведения о стаже работников - не позднее 1 марта года, следующего за отчетным, т.е. впервые эти сведения следует представить 01.03.2018. Форма, по которой представляются сведения о стаже работников пока не утверждена.</a:t>
            </a:r>
          </a:p>
          <a:p>
            <a:endParaRPr lang="ru-RU" dirty="0"/>
          </a:p>
        </p:txBody>
      </p:sp>
      <p:sp>
        <p:nvSpPr>
          <p:cNvPr id="3" name="Заголовок 2"/>
          <p:cNvSpPr>
            <a:spLocks noGrp="1"/>
          </p:cNvSpPr>
          <p:nvPr>
            <p:ph type="title"/>
          </p:nvPr>
        </p:nvSpPr>
        <p:spPr/>
        <p:txBody>
          <a:bodyPr/>
          <a:lstStyle/>
          <a:p>
            <a:pPr algn="ctr"/>
            <a:r>
              <a:rPr lang="ru-RU" dirty="0" smtClean="0"/>
              <a:t>Отчетность в ПФР</a:t>
            </a:r>
            <a:endParaRPr lang="ru-RU" dirty="0"/>
          </a:p>
        </p:txBody>
      </p:sp>
    </p:spTree>
    <p:extLst>
      <p:ext uri="{BB962C8B-B14F-4D97-AF65-F5344CB8AC3E}">
        <p14:creationId xmlns:p14="http://schemas.microsoft.com/office/powerpoint/2010/main" val="24600397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Вопросы при осуществлении учёта основных средств</a:t>
            </a:r>
            <a:endParaRPr lang="ru-RU" dirty="0"/>
          </a:p>
        </p:txBody>
      </p:sp>
      <p:sp>
        <p:nvSpPr>
          <p:cNvPr id="4" name="Текст 3"/>
          <p:cNvSpPr>
            <a:spLocks noGrp="1"/>
          </p:cNvSpPr>
          <p:nvPr>
            <p:ph type="body" idx="1"/>
          </p:nvPr>
        </p:nvSpPr>
        <p:spPr/>
        <p:txBody>
          <a:bodyPr/>
          <a:lstStyle/>
          <a:p>
            <a:endParaRPr lang="ru-RU" dirty="0"/>
          </a:p>
        </p:txBody>
      </p:sp>
      <p:sp>
        <p:nvSpPr>
          <p:cNvPr id="5" name="Объект 4"/>
          <p:cNvSpPr>
            <a:spLocks noGrp="1"/>
          </p:cNvSpPr>
          <p:nvPr>
            <p:ph sz="half" idx="2"/>
          </p:nvPr>
        </p:nvSpPr>
        <p:spPr/>
        <p:txBody>
          <a:bodyPr/>
          <a:lstStyle/>
          <a:p>
            <a:endParaRPr lang="ru-RU" dirty="0"/>
          </a:p>
        </p:txBody>
      </p:sp>
      <p:sp>
        <p:nvSpPr>
          <p:cNvPr id="6" name="Текст 5"/>
          <p:cNvSpPr>
            <a:spLocks noGrp="1"/>
          </p:cNvSpPr>
          <p:nvPr>
            <p:ph type="body" sz="quarter" idx="3"/>
          </p:nvPr>
        </p:nvSpPr>
        <p:spPr/>
        <p:txBody>
          <a:bodyPr/>
          <a:lstStyle/>
          <a:p>
            <a:endParaRPr lang="ru-RU"/>
          </a:p>
        </p:txBody>
      </p:sp>
      <p:sp>
        <p:nvSpPr>
          <p:cNvPr id="7" name="Объект 6"/>
          <p:cNvSpPr>
            <a:spLocks noGrp="1"/>
          </p:cNvSpPr>
          <p:nvPr>
            <p:ph sz="quarter" idx="4"/>
          </p:nvPr>
        </p:nvSpPr>
        <p:spPr/>
        <p:txBody>
          <a:bodyPr>
            <a:normAutofit fontScale="47500" lnSpcReduction="20000"/>
          </a:bodyPr>
          <a:lstStyle/>
          <a:p>
            <a:pPr algn="just"/>
            <a:r>
              <a:rPr lang="ru-RU" dirty="0">
                <a:latin typeface="Tahoma"/>
              </a:rPr>
              <a:t>Основными средствами, которые учитываются на </a:t>
            </a:r>
            <a:r>
              <a:rPr lang="ru-RU" dirty="0">
                <a:solidFill>
                  <a:srgbClr val="0000FF"/>
                </a:solidFill>
                <a:latin typeface="Tahoma"/>
                <a:hlinkClick r:id="rId2"/>
              </a:rPr>
              <a:t>счете 0 101 00 000 "Основные средства", являются материальные объекты имущества со сроком полезного использования свыше 12 месяцев, предназначенные для неоднократного или постоянного использования на праве оперативного управления и используемые в деятельности учреждения при выполнении работ, оказании услуг, для управленческих нужд. При этом не имеет значения стоимость данных объектов. Основные средства могут находиться в эксплуатации, в запасе, на консервации или быть сданы в аренду либо получены в лизинг (</a:t>
            </a:r>
            <a:r>
              <a:rPr lang="ru-RU" dirty="0" err="1">
                <a:solidFill>
                  <a:srgbClr val="0000FF"/>
                </a:solidFill>
                <a:latin typeface="Tahoma"/>
                <a:hlinkClick r:id="rId2"/>
              </a:rPr>
              <a:t>сублизинг</a:t>
            </a:r>
            <a:r>
              <a:rPr lang="ru-RU" dirty="0">
                <a:solidFill>
                  <a:srgbClr val="0000FF"/>
                </a:solidFill>
                <a:latin typeface="Tahoma"/>
                <a:hlinkClick r:id="rId2"/>
              </a:rPr>
              <a:t>) (</a:t>
            </a:r>
            <a:r>
              <a:rPr lang="ru-RU" dirty="0">
                <a:solidFill>
                  <a:srgbClr val="0000FF"/>
                </a:solidFill>
                <a:latin typeface="Tahoma"/>
                <a:hlinkClick r:id="rId3"/>
              </a:rPr>
              <a:t>п. 38 Инструкции N 157н).</a:t>
            </a:r>
          </a:p>
          <a:p>
            <a:pPr algn="just"/>
            <a:r>
              <a:rPr lang="ru-RU" dirty="0">
                <a:latin typeface="Tahoma"/>
              </a:rPr>
              <a:t>Материальные объекты имущества, составляющие библиотечный фонд учреждения, принимаются к учету в качестве основных средств независимо от срока их полезного использования (кроме периодических изданий) (</a:t>
            </a:r>
            <a:r>
              <a:rPr lang="ru-RU" dirty="0">
                <a:solidFill>
                  <a:srgbClr val="0000FF"/>
                </a:solidFill>
                <a:latin typeface="Tahoma"/>
                <a:hlinkClick r:id="rId4"/>
              </a:rPr>
              <a:t>п. 38 Инструкции N 157н).</a:t>
            </a:r>
          </a:p>
          <a:p>
            <a:endParaRPr lang="ru-RU"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10003"/>
            <a:ext cx="486446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4337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p:txBody>
          <a:bodyPr>
            <a:normAutofit fontScale="47500" lnSpcReduction="20000"/>
          </a:bodyPr>
          <a:lstStyle/>
          <a:p>
            <a:pPr algn="just"/>
            <a:endParaRPr lang="ru-RU" sz="2800" dirty="0">
              <a:latin typeface="Tahoma"/>
            </a:endParaRPr>
          </a:p>
          <a:p>
            <a:pPr algn="ctr"/>
            <a:r>
              <a:rPr lang="ru-RU" sz="2800" b="1" dirty="0">
                <a:latin typeface="Tahoma"/>
              </a:rPr>
              <a:t>МИНИСТЕРСТВО ФИНАНСОВ РОССИЙСКОЙ ФЕДЕРАЦИИ</a:t>
            </a:r>
          </a:p>
          <a:p>
            <a:pPr algn="ctr"/>
            <a:endParaRPr lang="ru-RU" sz="2800" b="1" dirty="0">
              <a:latin typeface="Tahoma"/>
            </a:endParaRPr>
          </a:p>
          <a:p>
            <a:pPr algn="ctr"/>
            <a:r>
              <a:rPr lang="ru-RU" sz="2800" b="1" dirty="0">
                <a:latin typeface="Tahoma"/>
              </a:rPr>
              <a:t>ПИСЬМО</a:t>
            </a:r>
          </a:p>
          <a:p>
            <a:pPr algn="ctr"/>
            <a:r>
              <a:rPr lang="ru-RU" sz="2800" b="1" dirty="0">
                <a:latin typeface="Tahoma"/>
              </a:rPr>
              <a:t>от 27 декабря 2016 г. N 02-07-08/78243</a:t>
            </a:r>
          </a:p>
          <a:p>
            <a:pPr algn="just"/>
            <a:r>
              <a:rPr lang="ru-RU" sz="2800" dirty="0">
                <a:latin typeface="Tahoma"/>
              </a:rPr>
              <a:t>В связи с введением с 1 января 2017 года нового Общероссийского </a:t>
            </a:r>
            <a:r>
              <a:rPr lang="ru-RU" sz="2800" dirty="0">
                <a:solidFill>
                  <a:srgbClr val="0000FF"/>
                </a:solidFill>
                <a:latin typeface="Tahoma"/>
                <a:hlinkClick r:id="rId2"/>
              </a:rPr>
              <a:t>классификатора основных фондов (ОКОФ), утвержденного </a:t>
            </a:r>
            <a:r>
              <a:rPr lang="ru-RU" sz="2800" dirty="0">
                <a:solidFill>
                  <a:srgbClr val="0000FF"/>
                </a:solidFill>
                <a:latin typeface="Tahoma"/>
                <a:hlinkClick r:id="rId3"/>
              </a:rPr>
              <a:t>приказом Федерального агентства по техническому регулированию и метрологии от 12 декабря 2014 г. N 2018-ст "О принятии и введении в действие общероссийского классификатора ОК 013-2014 (СНС)" (далее - </a:t>
            </a:r>
            <a:r>
              <a:rPr lang="ru-RU" sz="2800" dirty="0">
                <a:solidFill>
                  <a:srgbClr val="0000FF"/>
                </a:solidFill>
                <a:latin typeface="Tahoma"/>
                <a:hlinkClick r:id="rId4"/>
              </a:rPr>
              <a:t>ОКОФ ОК 013-2014 (СНС 2008)), Министерство финансов Российской Федерации сообщает.</a:t>
            </a:r>
          </a:p>
          <a:p>
            <a:pPr algn="just"/>
            <a:r>
              <a:rPr lang="ru-RU" sz="2800" dirty="0">
                <a:latin typeface="Tahoma"/>
              </a:rPr>
              <a:t>Объектами классификации в </a:t>
            </a:r>
            <a:r>
              <a:rPr lang="ru-RU" sz="2800" dirty="0">
                <a:solidFill>
                  <a:srgbClr val="0000FF"/>
                </a:solidFill>
                <a:latin typeface="Tahoma"/>
                <a:hlinkClick r:id="rId2"/>
              </a:rPr>
              <a:t>ОКОФ ОК 013-2014 (СНС 2008) являются основные фонды.</a:t>
            </a:r>
          </a:p>
          <a:p>
            <a:pPr algn="just"/>
            <a:r>
              <a:rPr lang="ru-RU" sz="2800" dirty="0">
                <a:latin typeface="Tahoma"/>
              </a:rPr>
              <a:t>В случае, если согласно классификатору </a:t>
            </a:r>
            <a:r>
              <a:rPr lang="ru-RU" sz="2800" dirty="0">
                <a:solidFill>
                  <a:srgbClr val="0000FF"/>
                </a:solidFill>
                <a:latin typeface="Tahoma"/>
                <a:hlinkClick r:id="rId2"/>
              </a:rPr>
              <a:t>ОКОФ ОК 013-2014 (СНС 2008) материальные ценности отнесены к основным фондам, но в соответствии с </a:t>
            </a:r>
            <a:r>
              <a:rPr lang="ru-RU" sz="2800" dirty="0">
                <a:solidFill>
                  <a:srgbClr val="0000FF"/>
                </a:solidFill>
                <a:latin typeface="Tahoma"/>
                <a:hlinkClick r:id="rId5"/>
              </a:rPr>
              <a:t>пунктом 99 Инструкции 157н указанные ценности относятся к материальным запасам (несмотря на то, что срок полезного использования данных объектов более 12 месяцев), такие объекты принимаются к учету согласно Инструкции 157н в составе материальных запасов.</a:t>
            </a:r>
          </a:p>
          <a:p>
            <a:endParaRPr lang="ru-RU" dirty="0"/>
          </a:p>
        </p:txBody>
      </p:sp>
      <p:sp>
        <p:nvSpPr>
          <p:cNvPr id="7" name="Заголовок 6"/>
          <p:cNvSpPr>
            <a:spLocks noGrp="1"/>
          </p:cNvSpPr>
          <p:nvPr>
            <p:ph type="title"/>
          </p:nvPr>
        </p:nvSpPr>
        <p:spPr>
          <a:xfrm>
            <a:off x="539552" y="260648"/>
            <a:ext cx="8229600" cy="1143000"/>
          </a:xfrm>
        </p:spPr>
        <p:txBody>
          <a:bodyPr>
            <a:normAutofit/>
          </a:bodyPr>
          <a:lstStyle/>
          <a:p>
            <a:pPr algn="ctr"/>
            <a:r>
              <a:rPr lang="ru-RU" sz="1800" b="0" dirty="0" smtClean="0">
                <a:latin typeface="Tahoma"/>
              </a:rPr>
              <a:t>НОВОЕ В УЧЕТЕ ОСНОВНЫХ СРЕДСТВ</a:t>
            </a:r>
            <a:r>
              <a:rPr lang="ru-RU" sz="1800" b="0" dirty="0">
                <a:latin typeface="Tahoma"/>
              </a:rPr>
              <a:t/>
            </a:r>
            <a:br>
              <a:rPr lang="ru-RU" sz="1800" b="0" dirty="0">
                <a:latin typeface="Tahoma"/>
              </a:rPr>
            </a:br>
            <a:endParaRPr lang="ru-RU" sz="1800" dirty="0"/>
          </a:p>
        </p:txBody>
      </p:sp>
    </p:spTree>
    <p:extLst>
      <p:ext uri="{BB962C8B-B14F-4D97-AF65-F5344CB8AC3E}">
        <p14:creationId xmlns:p14="http://schemas.microsoft.com/office/powerpoint/2010/main" val="3332208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pPr algn="just"/>
            <a:r>
              <a:rPr lang="ru-RU" sz="2800" dirty="0">
                <a:latin typeface="Tahoma"/>
              </a:rPr>
              <a:t>99. К материальным запасам относятся:</a:t>
            </a:r>
          </a:p>
          <a:p>
            <a:pPr algn="just"/>
            <a:r>
              <a:rPr lang="ru-RU" sz="2800" dirty="0">
                <a:latin typeface="Tahoma"/>
              </a:rPr>
              <a:t>предметы, используемые в деятельности учреждения в течение периода, не превышающего 12 месяцев, независимо от их стоимости;</a:t>
            </a:r>
          </a:p>
          <a:p>
            <a:pPr algn="just"/>
            <a:r>
              <a:rPr lang="ru-RU" sz="2800" dirty="0">
                <a:latin typeface="Tahoma"/>
              </a:rPr>
              <a:t>готовая продукция;</a:t>
            </a:r>
          </a:p>
          <a:p>
            <a:pPr algn="just"/>
            <a:r>
              <a:rPr lang="ru-RU" sz="2800" dirty="0">
                <a:latin typeface="Tahoma"/>
              </a:rPr>
              <a:t>товары для продажи;</a:t>
            </a:r>
          </a:p>
          <a:p>
            <a:pPr algn="just"/>
            <a:r>
              <a:rPr lang="ru-RU" sz="2800" dirty="0">
                <a:latin typeface="Tahoma"/>
              </a:rPr>
              <a:t>следующие материальные ценности независимо от их стоимости и срока службы:</a:t>
            </a:r>
          </a:p>
          <a:p>
            <a:pPr algn="just"/>
            <a:r>
              <a:rPr lang="ru-RU" sz="2800" dirty="0">
                <a:latin typeface="Tahoma"/>
              </a:rPr>
              <a:t>орудия лова (тралы, неводы, сети, мережи и прочие орудия лова);</a:t>
            </a:r>
          </a:p>
          <a:p>
            <a:pPr algn="just"/>
            <a:r>
              <a:rPr lang="ru-RU" sz="2800" dirty="0">
                <a:latin typeface="Tahoma"/>
              </a:rPr>
              <a:t>бензомоторные пилы, </a:t>
            </a:r>
            <a:r>
              <a:rPr lang="ru-RU" sz="2800" dirty="0" err="1">
                <a:latin typeface="Tahoma"/>
              </a:rPr>
              <a:t>сучкорезки</a:t>
            </a:r>
            <a:r>
              <a:rPr lang="ru-RU" sz="2800" dirty="0">
                <a:latin typeface="Tahoma"/>
              </a:rPr>
              <a:t>, сплавной трос, сезонные дороги, усы и временные ветки лесовозных дорог, временные здания в лесу сроком эксплуатации до двух лет (передвижные обогревательные домики, </a:t>
            </a:r>
            <a:r>
              <a:rPr lang="ru-RU" sz="2800" dirty="0" err="1">
                <a:latin typeface="Tahoma"/>
              </a:rPr>
              <a:t>котлопункты</a:t>
            </a:r>
            <a:r>
              <a:rPr lang="ru-RU" sz="2800" dirty="0">
                <a:latin typeface="Tahoma"/>
              </a:rPr>
              <a:t>, пилоточные мастерские, </a:t>
            </a:r>
            <a:r>
              <a:rPr lang="ru-RU" sz="2800" dirty="0" err="1">
                <a:latin typeface="Tahoma"/>
              </a:rPr>
              <a:t>бензозаправки</a:t>
            </a:r>
            <a:r>
              <a:rPr lang="ru-RU" sz="2800" dirty="0">
                <a:latin typeface="Tahoma"/>
              </a:rPr>
              <a:t> и прочее);</a:t>
            </a:r>
          </a:p>
          <a:p>
            <a:pPr algn="just"/>
            <a:r>
              <a:rPr lang="ru-RU" sz="2800" dirty="0">
                <a:latin typeface="Tahoma"/>
              </a:rPr>
              <a:t>лесные дороги, подлежащие рекультивации;</a:t>
            </a:r>
          </a:p>
          <a:p>
            <a:endParaRPr lang="ru-RU" dirty="0"/>
          </a:p>
        </p:txBody>
      </p:sp>
      <p:sp>
        <p:nvSpPr>
          <p:cNvPr id="3" name="Заголовок 2"/>
          <p:cNvSpPr>
            <a:spLocks noGrp="1"/>
          </p:cNvSpPr>
          <p:nvPr>
            <p:ph type="title"/>
          </p:nvPr>
        </p:nvSpPr>
        <p:spPr/>
        <p:txBody>
          <a:bodyPr/>
          <a:lstStyle/>
          <a:p>
            <a:pPr algn="ctr"/>
            <a:r>
              <a:rPr lang="ru-RU" dirty="0" smtClean="0"/>
              <a:t>ИНСТРУКЦИЯ №157н</a:t>
            </a:r>
            <a:endParaRPr lang="ru-RU" dirty="0"/>
          </a:p>
        </p:txBody>
      </p:sp>
    </p:spTree>
    <p:extLst>
      <p:ext uri="{BB962C8B-B14F-4D97-AF65-F5344CB8AC3E}">
        <p14:creationId xmlns:p14="http://schemas.microsoft.com/office/powerpoint/2010/main" val="12198315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txBox="1">
            <a:spLocks noChangeArrowheads="1"/>
          </p:cNvSpPr>
          <p:nvPr/>
        </p:nvSpPr>
        <p:spPr bwMode="auto">
          <a:xfrm>
            <a:off x="144463" y="1008063"/>
            <a:ext cx="9036050" cy="5661025"/>
          </a:xfrm>
          <a:prstGeom prst="rect">
            <a:avLst/>
          </a:prstGeom>
          <a:noFill/>
          <a:ln w="9525">
            <a:noFill/>
            <a:miter lim="800000"/>
            <a:headEnd/>
            <a:tailEnd/>
          </a:ln>
        </p:spPr>
        <p:txBody>
          <a:bodyPr anchor="ctr"/>
          <a:lstStyle/>
          <a:p>
            <a:pPr algn="ctr" eaLnBrk="0" hangingPunct="0">
              <a:lnSpc>
                <a:spcPct val="80000"/>
              </a:lnSpc>
              <a:spcBef>
                <a:spcPct val="0"/>
              </a:spcBef>
              <a:defRPr/>
            </a:pPr>
            <a:r>
              <a:rPr lang="ru-RU" sz="2700" kern="0">
                <a:solidFill>
                  <a:srgbClr val="514185"/>
                </a:solidFill>
                <a:latin typeface="Arial Narrow" pitchFamily="34" charset="0"/>
                <a:ea typeface="+mj-ea"/>
                <a:cs typeface="Times New Roman" pitchFamily="18" charset="0"/>
              </a:rPr>
              <a:t>  </a:t>
            </a:r>
          </a:p>
        </p:txBody>
      </p:sp>
      <p:sp>
        <p:nvSpPr>
          <p:cNvPr id="57" name="Rectangle 3"/>
          <p:cNvSpPr txBox="1">
            <a:spLocks noChangeArrowheads="1"/>
          </p:cNvSpPr>
          <p:nvPr/>
        </p:nvSpPr>
        <p:spPr bwMode="auto">
          <a:xfrm>
            <a:off x="468313" y="5805488"/>
            <a:ext cx="8675687" cy="431800"/>
          </a:xfrm>
          <a:prstGeom prst="rect">
            <a:avLst/>
          </a:prstGeom>
          <a:noFill/>
          <a:ln w="9525">
            <a:noFill/>
            <a:miter lim="800000"/>
            <a:headEnd/>
            <a:tailEnd/>
          </a:ln>
        </p:spPr>
        <p:txBody>
          <a:bodyPr/>
          <a:lstStyle/>
          <a:p>
            <a:pPr marL="342900" indent="-342900" algn="ctr" eaLnBrk="0" hangingPunct="0">
              <a:spcBef>
                <a:spcPct val="20000"/>
              </a:spcBef>
              <a:buFont typeface="Symbol" pitchFamily="18" charset="2"/>
              <a:buNone/>
              <a:defRPr/>
            </a:pPr>
            <a:endParaRPr lang="ru-RU" sz="3200" kern="0">
              <a:solidFill>
                <a:srgbClr val="000000"/>
              </a:solidFill>
              <a:latin typeface="Times New Roman"/>
              <a:cs typeface="+mn-cs"/>
            </a:endParaRPr>
          </a:p>
          <a:p>
            <a:pPr algn="just" eaLnBrk="0" hangingPunct="0">
              <a:lnSpc>
                <a:spcPct val="150000"/>
              </a:lnSpc>
              <a:spcBef>
                <a:spcPct val="20000"/>
              </a:spcBef>
              <a:buFont typeface="Symbol" pitchFamily="18" charset="2"/>
              <a:buNone/>
              <a:defRPr/>
            </a:pPr>
            <a:endParaRPr lang="ru-RU" sz="2400" kern="0" dirty="0">
              <a:solidFill>
                <a:srgbClr val="000000"/>
              </a:solidFill>
              <a:latin typeface="Times New Roman"/>
              <a:cs typeface="+mn-cs"/>
            </a:endParaRPr>
          </a:p>
        </p:txBody>
      </p:sp>
      <p:graphicFrame>
        <p:nvGraphicFramePr>
          <p:cNvPr id="40964" name="Объект 1"/>
          <p:cNvGraphicFramePr>
            <a:graphicFrameLocks noChangeAspect="1"/>
          </p:cNvGraphicFramePr>
          <p:nvPr/>
        </p:nvGraphicFramePr>
        <p:xfrm>
          <a:off x="217488" y="333375"/>
          <a:ext cx="8869362" cy="6308725"/>
        </p:xfrm>
        <a:graphic>
          <a:graphicData uri="http://schemas.openxmlformats.org/presentationml/2006/ole">
            <mc:AlternateContent xmlns:mc="http://schemas.openxmlformats.org/markup-compatibility/2006">
              <mc:Choice xmlns:v="urn:schemas-microsoft-com:vml" Requires="v">
                <p:oleObj spid="_x0000_s1113" name="Worksheet" r:id="rId3" imgW="9258300" imgH="6591390" progId="Excel.Sheet.8">
                  <p:embed/>
                </p:oleObj>
              </mc:Choice>
              <mc:Fallback>
                <p:oleObj name="Worksheet" r:id="rId3" imgW="9258300" imgH="659139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333375"/>
                        <a:ext cx="886936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52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r>
              <a:rPr lang="ru-RU" sz="1800" dirty="0">
                <a:latin typeface=""/>
              </a:rPr>
              <a:t>ПОЛОЖЕНИЕ О ПОРЯДКЕ ВЕДЕНИЯ РЕЕСТРА ГОСУДАРСТВЕННОЙ СОБСТВЕННОСТИ КАЛУЖСКОЙ ОБЛАСТИ </a:t>
            </a:r>
            <a:endParaRPr lang="ru-RU" sz="1800" dirty="0"/>
          </a:p>
        </p:txBody>
      </p:sp>
      <p:sp>
        <p:nvSpPr>
          <p:cNvPr id="9" name="Текст 8"/>
          <p:cNvSpPr>
            <a:spLocks noGrp="1"/>
          </p:cNvSpPr>
          <p:nvPr>
            <p:ph type="body" idx="1"/>
          </p:nvPr>
        </p:nvSpPr>
        <p:spPr/>
        <p:txBody>
          <a:bodyPr/>
          <a:lstStyle/>
          <a:p>
            <a:endParaRPr lang="ru-RU" dirty="0"/>
          </a:p>
        </p:txBody>
      </p:sp>
      <p:sp>
        <p:nvSpPr>
          <p:cNvPr id="10" name="Объект 9"/>
          <p:cNvSpPr>
            <a:spLocks noGrp="1"/>
          </p:cNvSpPr>
          <p:nvPr>
            <p:ph sz="half" idx="2"/>
          </p:nvPr>
        </p:nvSpPr>
        <p:spPr/>
        <p:txBody>
          <a:bodyPr/>
          <a:lstStyle/>
          <a:p>
            <a:endParaRPr lang="ru-RU" dirty="0"/>
          </a:p>
        </p:txBody>
      </p:sp>
      <p:sp>
        <p:nvSpPr>
          <p:cNvPr id="11" name="Текст 10"/>
          <p:cNvSpPr>
            <a:spLocks noGrp="1"/>
          </p:cNvSpPr>
          <p:nvPr>
            <p:ph type="body" sz="quarter" idx="3"/>
          </p:nvPr>
        </p:nvSpPr>
        <p:spPr>
          <a:xfrm>
            <a:off x="4716016" y="4941168"/>
            <a:ext cx="3969767" cy="1296144"/>
          </a:xfrm>
        </p:spPr>
        <p:txBody>
          <a:bodyPr>
            <a:normAutofit fontScale="62500" lnSpcReduction="20000"/>
          </a:bodyPr>
          <a:lstStyle/>
          <a:p>
            <a:r>
              <a:rPr lang="ru-RU" dirty="0">
                <a:latin typeface=""/>
              </a:rPr>
              <a:t>ПРАВИТЕЛЬСТВО КАЛУЖСКОЙ ОБЛАСТИ ПОСТАНОВЛЕНИЕ от 18 августа 2010 г. N 333 О РЕЕСТРЕ ГОСУДАРСТВЕННОЙ СОБСТВЕННОСТИ КАЛУЖСКОЙ ОБЛАСТИ </a:t>
            </a:r>
            <a:endParaRPr lang="ru-RU" dirty="0"/>
          </a:p>
          <a:p>
            <a:endParaRPr lang="ru-RU" dirty="0"/>
          </a:p>
        </p:txBody>
      </p:sp>
      <p:sp>
        <p:nvSpPr>
          <p:cNvPr id="12" name="Объект 11"/>
          <p:cNvSpPr>
            <a:spLocks noGrp="1"/>
          </p:cNvSpPr>
          <p:nvPr>
            <p:ph sz="quarter" idx="4"/>
          </p:nvPr>
        </p:nvSpPr>
        <p:spPr>
          <a:xfrm>
            <a:off x="4716016" y="1444295"/>
            <a:ext cx="3970784" cy="3424866"/>
          </a:xfrm>
        </p:spPr>
        <p:txBody>
          <a:bodyPr>
            <a:normAutofit fontScale="70000" lnSpcReduction="20000"/>
          </a:bodyPr>
          <a:lstStyle/>
          <a:p>
            <a:pPr algn="just"/>
            <a:r>
              <a:rPr lang="ru-RU" dirty="0">
                <a:latin typeface="Tahoma"/>
              </a:rPr>
              <a:t>6. К объектам учета относятся:</a:t>
            </a:r>
          </a:p>
          <a:p>
            <a:pPr algn="just"/>
            <a:r>
              <a:rPr lang="ru-RU" dirty="0">
                <a:latin typeface="Tahoma"/>
              </a:rPr>
              <a:t>а) недвижимое имущество;</a:t>
            </a:r>
          </a:p>
          <a:p>
            <a:pPr algn="just"/>
            <a:r>
              <a:rPr lang="ru-RU" dirty="0">
                <a:latin typeface="Tahoma"/>
              </a:rPr>
              <a:t>б) акции, доли (вклады) в уставных (складочных) капиталах хозяйственных обществ (товариществ);</a:t>
            </a:r>
          </a:p>
          <a:p>
            <a:pPr algn="just"/>
            <a:r>
              <a:rPr lang="ru-RU" dirty="0">
                <a:latin typeface="Tahoma"/>
              </a:rPr>
              <a:t>в) имущество, находящееся в казне Калужской области;</a:t>
            </a:r>
          </a:p>
          <a:p>
            <a:pPr algn="just"/>
            <a:r>
              <a:rPr lang="ru-RU" dirty="0">
                <a:latin typeface="Tahoma"/>
              </a:rPr>
              <a:t>г) транспортные средства, принадлежащие субъекту на соответствующем вещном праве;</a:t>
            </a:r>
          </a:p>
          <a:p>
            <a:pPr algn="just"/>
            <a:r>
              <a:rPr lang="ru-RU" dirty="0">
                <a:latin typeface="Tahoma"/>
              </a:rPr>
              <a:t>д) иное движимое имущество (за исключением транспортных средств), принадлежащее субъекту, первоначальная стоимость единицы которого превышает двести тысяч рублей.</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404209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2703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Благоустройство территорий</a:t>
            </a:r>
            <a:endParaRPr lang="ru-RU" dirty="0"/>
          </a:p>
        </p:txBody>
      </p:sp>
      <p:sp>
        <p:nvSpPr>
          <p:cNvPr id="3" name="Текст 2"/>
          <p:cNvSpPr>
            <a:spLocks noGrp="1"/>
          </p:cNvSpPr>
          <p:nvPr>
            <p:ph type="body" idx="1"/>
          </p:nvPr>
        </p:nvSpPr>
        <p:spPr/>
        <p:txBody>
          <a:bodyPr/>
          <a:lstStyle/>
          <a:p>
            <a:endParaRPr lang="ru-RU"/>
          </a:p>
        </p:txBody>
      </p:sp>
      <p:sp>
        <p:nvSpPr>
          <p:cNvPr id="5" name="Объект 4"/>
          <p:cNvSpPr>
            <a:spLocks noGrp="1"/>
          </p:cNvSpPr>
          <p:nvPr>
            <p:ph sz="half" idx="2"/>
          </p:nvPr>
        </p:nvSpPr>
        <p:spPr/>
        <p:txBody>
          <a:bodyPr/>
          <a:lstStyle/>
          <a:p>
            <a:r>
              <a:rPr lang="ru-RU" dirty="0" smtClean="0"/>
              <a:t>1) Устройство тротуаров, дорожек, площадок с различными видами покрытий</a:t>
            </a:r>
            <a:endParaRPr lang="ru-RU" dirty="0"/>
          </a:p>
        </p:txBody>
      </p:sp>
      <p:sp>
        <p:nvSpPr>
          <p:cNvPr id="4" name="Текст 3"/>
          <p:cNvSpPr>
            <a:spLocks noGrp="1"/>
          </p:cNvSpPr>
          <p:nvPr>
            <p:ph type="body" sz="quarter" idx="3"/>
          </p:nvPr>
        </p:nvSpPr>
        <p:spPr/>
        <p:txBody>
          <a:bodyPr>
            <a:normAutofit fontScale="85000" lnSpcReduction="20000"/>
          </a:bodyPr>
          <a:lstStyle/>
          <a:p>
            <a:r>
              <a:rPr lang="ru-RU" dirty="0" smtClean="0"/>
              <a:t>Гражданский кодекс РФ ст.1 (если ежегодно обновление) </a:t>
            </a:r>
            <a:endParaRPr lang="ru-RU" dirty="0"/>
          </a:p>
        </p:txBody>
      </p:sp>
      <p:sp>
        <p:nvSpPr>
          <p:cNvPr id="6" name="Объект 5"/>
          <p:cNvSpPr>
            <a:spLocks noGrp="1"/>
          </p:cNvSpPr>
          <p:nvPr>
            <p:ph sz="quarter" idx="4"/>
          </p:nvPr>
        </p:nvSpPr>
        <p:spPr/>
        <p:txBody>
          <a:bodyPr>
            <a:normAutofit lnSpcReduction="10000"/>
          </a:bodyPr>
          <a:lstStyle/>
          <a:p>
            <a:pPr algn="just"/>
            <a:r>
              <a:rPr lang="ru-RU" dirty="0" smtClean="0">
                <a:latin typeface="Times New Roman"/>
              </a:rPr>
              <a:t>Вариант 1 Работы </a:t>
            </a:r>
            <a:r>
              <a:rPr lang="ru-RU" dirty="0">
                <a:latin typeface="Times New Roman"/>
              </a:rPr>
              <a:t>по устройству тротуаров, дорожек, площадок с разными видами покрытий, асфальтированию и укладке тротуарной плитки могут быть отнесены к работам по текущему или капитальному </a:t>
            </a:r>
            <a:r>
              <a:rPr lang="ru-RU" dirty="0" smtClean="0">
                <a:latin typeface="Times New Roman"/>
              </a:rPr>
              <a:t>ремонту.</a:t>
            </a:r>
            <a:endParaRPr lang="ru-RU" dirty="0">
              <a:latin typeface="Times New Roman"/>
            </a:endParaRP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45024"/>
            <a:ext cx="3654326" cy="198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269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3050"/>
            <a:ext cx="8147248" cy="851694"/>
          </a:xfrm>
        </p:spPr>
        <p:txBody>
          <a:bodyPr/>
          <a:lstStyle/>
          <a:p>
            <a:r>
              <a:rPr lang="ru-RU" i="1" dirty="0" smtClean="0"/>
              <a:t>Благоустройс</a:t>
            </a:r>
            <a:r>
              <a:rPr lang="ru-RU" dirty="0" smtClean="0"/>
              <a:t>тво территорий</a:t>
            </a:r>
            <a:endParaRPr lang="ru-RU" dirty="0"/>
          </a:p>
        </p:txBody>
      </p:sp>
      <p:sp>
        <p:nvSpPr>
          <p:cNvPr id="3" name="Текст 2"/>
          <p:cNvSpPr>
            <a:spLocks noGrp="1"/>
          </p:cNvSpPr>
          <p:nvPr>
            <p:ph type="body" idx="1"/>
          </p:nvPr>
        </p:nvSpPr>
        <p:spPr/>
        <p:txBody>
          <a:bodyPr/>
          <a:lstStyle/>
          <a:p>
            <a:endParaRPr lang="ru-RU" dirty="0"/>
          </a:p>
        </p:txBody>
      </p:sp>
      <p:sp>
        <p:nvSpPr>
          <p:cNvPr id="5" name="Объект 4"/>
          <p:cNvSpPr>
            <a:spLocks noGrp="1"/>
          </p:cNvSpPr>
          <p:nvPr>
            <p:ph sz="half" idx="2"/>
          </p:nvPr>
        </p:nvSpPr>
        <p:spPr>
          <a:xfrm>
            <a:off x="611560" y="1484785"/>
            <a:ext cx="2808312" cy="2160239"/>
          </a:xfrm>
        </p:spPr>
        <p:txBody>
          <a:bodyPr>
            <a:normAutofit/>
          </a:bodyPr>
          <a:lstStyle/>
          <a:p>
            <a:r>
              <a:rPr lang="ru-RU" sz="2000" dirty="0" smtClean="0"/>
              <a:t>1) Устройство тротуаров, дорожек, площадок с различными видами покрытий</a:t>
            </a:r>
            <a:endParaRPr lang="ru-RU" sz="2000" dirty="0"/>
          </a:p>
        </p:txBody>
      </p:sp>
      <p:sp>
        <p:nvSpPr>
          <p:cNvPr id="4" name="Текст 3"/>
          <p:cNvSpPr>
            <a:spLocks noGrp="1"/>
          </p:cNvSpPr>
          <p:nvPr>
            <p:ph type="body" sz="quarter" idx="3"/>
          </p:nvPr>
        </p:nvSpPr>
        <p:spPr>
          <a:xfrm>
            <a:off x="4499992" y="5373216"/>
            <a:ext cx="4041775" cy="762000"/>
          </a:xfrm>
        </p:spPr>
        <p:txBody>
          <a:bodyPr>
            <a:normAutofit fontScale="62500" lnSpcReduction="20000"/>
          </a:bodyPr>
          <a:lstStyle/>
          <a:p>
            <a:r>
              <a:rPr lang="ru-RU" dirty="0">
                <a:latin typeface=""/>
              </a:rPr>
              <a:t>МИНИСТЕРСТВО ФИНАНСОВ РОССИЙСКОЙ ФЕДЕРАЦИИ ПИСЬМО от 21 января 2016 г. N 02-05-11/2535 </a:t>
            </a:r>
            <a:endParaRPr lang="ru-RU" dirty="0"/>
          </a:p>
        </p:txBody>
      </p:sp>
      <p:sp>
        <p:nvSpPr>
          <p:cNvPr id="6" name="Объект 5"/>
          <p:cNvSpPr>
            <a:spLocks noGrp="1"/>
          </p:cNvSpPr>
          <p:nvPr>
            <p:ph sz="quarter" idx="4"/>
          </p:nvPr>
        </p:nvSpPr>
        <p:spPr>
          <a:xfrm>
            <a:off x="3563888" y="1052736"/>
            <a:ext cx="5472608" cy="4333321"/>
          </a:xfrm>
        </p:spPr>
        <p:txBody>
          <a:bodyPr>
            <a:noAutofit/>
          </a:bodyPr>
          <a:lstStyle/>
          <a:p>
            <a:r>
              <a:rPr lang="ru-RU" sz="1200" dirty="0" smtClean="0">
                <a:latin typeface="Times New Roman" pitchFamily="18" charset="0"/>
                <a:cs typeface="Times New Roman" pitchFamily="18" charset="0"/>
              </a:rPr>
              <a:t>Вариант 2 </a:t>
            </a:r>
          </a:p>
          <a:p>
            <a:pPr algn="just"/>
            <a:r>
              <a:rPr lang="ru-RU" sz="1400" dirty="0">
                <a:latin typeface="Times New Roman"/>
              </a:rPr>
              <a:t>В силу </a:t>
            </a:r>
            <a:r>
              <a:rPr lang="ru-RU" sz="1400" dirty="0">
                <a:solidFill>
                  <a:srgbClr val="0000FF"/>
                </a:solidFill>
                <a:latin typeface="Times New Roman"/>
                <a:hlinkClick r:id="rId2"/>
              </a:rPr>
              <a:t>п. 45 Инструкции N 157н инвентарные объекты основных средств принимаются к учету согласно требованиям Общероссийского </a:t>
            </a:r>
            <a:r>
              <a:rPr lang="ru-RU" sz="1400" dirty="0">
                <a:solidFill>
                  <a:srgbClr val="0000FF"/>
                </a:solidFill>
                <a:latin typeface="Times New Roman"/>
                <a:hlinkClick r:id="rId3"/>
              </a:rPr>
              <a:t>классификатора основных </a:t>
            </a:r>
            <a:r>
              <a:rPr lang="ru-RU" sz="1400" dirty="0" smtClean="0">
                <a:solidFill>
                  <a:srgbClr val="0000FF"/>
                </a:solidFill>
                <a:latin typeface="Times New Roman"/>
                <a:hlinkClick r:id="rId3"/>
              </a:rPr>
              <a:t>фондов</a:t>
            </a:r>
            <a:r>
              <a:rPr lang="ru-RU" sz="1400" dirty="0" smtClean="0">
                <a:solidFill>
                  <a:srgbClr val="0000FF"/>
                </a:solidFill>
                <a:latin typeface="Times New Roman"/>
                <a:hlinkClick r:id="rId4"/>
              </a:rPr>
              <a:t>, </a:t>
            </a:r>
            <a:r>
              <a:rPr lang="ru-RU" sz="1400" dirty="0">
                <a:solidFill>
                  <a:srgbClr val="0000FF"/>
                </a:solidFill>
                <a:latin typeface="Times New Roman"/>
                <a:hlinkClick r:id="rId4"/>
              </a:rPr>
              <a:t>к группировке объектов основных фондов по подразделам. В соответствии с ОКОФ такие объекты (дорожки, площадки и т.п.) относятся к основным средствам, которые могут быть классифицированы как прочие сооружения, не включенные в другие группировки (код </a:t>
            </a:r>
            <a:r>
              <a:rPr lang="ru-RU" sz="1400" dirty="0">
                <a:solidFill>
                  <a:srgbClr val="0000FF"/>
                </a:solidFill>
                <a:latin typeface="Times New Roman"/>
                <a:hlinkClick r:id="rId5"/>
              </a:rPr>
              <a:t>12 0001090</a:t>
            </a:r>
            <a:r>
              <a:rPr lang="ru-RU" sz="1400" dirty="0" smtClean="0">
                <a:solidFill>
                  <a:srgbClr val="0000FF"/>
                </a:solidFill>
                <a:latin typeface="Times New Roman"/>
                <a:hlinkClick r:id="rId5"/>
              </a:rPr>
              <a:t>), с 01.01.2017</a:t>
            </a:r>
            <a:r>
              <a:rPr lang="ru-RU" sz="1400" dirty="0" smtClean="0">
                <a:solidFill>
                  <a:srgbClr val="0000FF"/>
                </a:solidFill>
                <a:latin typeface="Times New Roman"/>
              </a:rPr>
              <a:t> код </a:t>
            </a:r>
            <a:r>
              <a:rPr lang="ru-RU" sz="1400" dirty="0" smtClean="0">
                <a:latin typeface="Times New Roman"/>
              </a:rPr>
              <a:t>220.41.20.20.900 Сооружения </a:t>
            </a:r>
            <a:r>
              <a:rPr lang="ru-RU" sz="1400" dirty="0">
                <a:latin typeface="Times New Roman"/>
              </a:rPr>
              <a:t>прочие, не включенные в другие </a:t>
            </a:r>
            <a:r>
              <a:rPr lang="ru-RU" sz="1400" dirty="0" smtClean="0">
                <a:latin typeface="Times New Roman"/>
              </a:rPr>
              <a:t>группировки.</a:t>
            </a:r>
            <a:r>
              <a:rPr lang="ru-RU" sz="1400" dirty="0">
                <a:latin typeface="Times New Roman"/>
              </a:rPr>
              <a:t>	</a:t>
            </a:r>
            <a:r>
              <a:rPr lang="ru-RU" sz="1400" dirty="0" smtClean="0">
                <a:solidFill>
                  <a:srgbClr val="0000FF"/>
                </a:solidFill>
                <a:latin typeface="Times New Roman"/>
                <a:hlinkClick r:id="rId5"/>
              </a:rPr>
              <a:t> </a:t>
            </a:r>
            <a:endParaRPr lang="ru-RU" sz="1400" dirty="0">
              <a:solidFill>
                <a:srgbClr val="0000FF"/>
              </a:solidFill>
              <a:latin typeface="Times New Roman"/>
              <a:hlinkClick r:id="rId5"/>
            </a:endParaRPr>
          </a:p>
          <a:p>
            <a:pPr algn="just"/>
            <a:r>
              <a:rPr lang="ru-RU" sz="1400" dirty="0" smtClean="0">
                <a:latin typeface="Times New Roman"/>
              </a:rPr>
              <a:t>Вновь </a:t>
            </a:r>
            <a:r>
              <a:rPr lang="ru-RU" sz="1400" dirty="0">
                <a:latin typeface="Times New Roman"/>
              </a:rPr>
              <a:t>созданные объекты благоустройства - сооружения (дорожки, площадки и т.п.) учитываются субъектом учета в составе основных средств на счете 0 101 03 000 "Сооружения".</a:t>
            </a:r>
          </a:p>
          <a:p>
            <a:pPr algn="just"/>
            <a:endParaRPr lang="ru-RU" sz="1400" dirty="0">
              <a:latin typeface="Times New Roman" pitchFamily="18" charset="0"/>
              <a:cs typeface="Times New Roman" pitchFamily="18" charset="0"/>
            </a:endParaRPr>
          </a:p>
          <a:p>
            <a:pPr algn="just"/>
            <a:r>
              <a:rPr lang="ru-RU" sz="1400" dirty="0">
                <a:latin typeface="Times New Roman"/>
              </a:rPr>
              <a:t>Согласно </a:t>
            </a:r>
            <a:r>
              <a:rPr lang="ru-RU" sz="1400" dirty="0">
                <a:solidFill>
                  <a:srgbClr val="0000FF"/>
                </a:solidFill>
                <a:latin typeface="Times New Roman"/>
                <a:hlinkClick r:id="rId6"/>
              </a:rPr>
              <a:t>п. 34 Инструкции N 157н принятие к учету объектов основных средств </a:t>
            </a:r>
            <a:r>
              <a:rPr lang="ru-RU" sz="1400" dirty="0" smtClean="0">
                <a:solidFill>
                  <a:srgbClr val="0000FF"/>
                </a:solidFill>
                <a:latin typeface="Times New Roman"/>
                <a:hlinkClick r:id="rId6"/>
              </a:rPr>
              <a:t>осуществляется на </a:t>
            </a:r>
            <a:r>
              <a:rPr lang="ru-RU" sz="1400" dirty="0">
                <a:solidFill>
                  <a:srgbClr val="0000FF"/>
                </a:solidFill>
                <a:latin typeface="Times New Roman"/>
                <a:hlinkClick r:id="rId6"/>
              </a:rPr>
              <a:t>основании решения постоянно действующей комиссии по поступлению и выбытию активов, оформленного оправдательным документом </a:t>
            </a:r>
            <a:r>
              <a:rPr lang="ru-RU" sz="1400" dirty="0" smtClean="0">
                <a:solidFill>
                  <a:srgbClr val="0000FF"/>
                </a:solidFill>
                <a:latin typeface="Times New Roman"/>
                <a:hlinkClick r:id="rId6"/>
              </a:rPr>
              <a:t>- актом.</a:t>
            </a:r>
            <a:endParaRPr lang="ru-RU" sz="1400" dirty="0">
              <a:solidFill>
                <a:srgbClr val="0000FF"/>
              </a:solidFill>
              <a:latin typeface="Times New Roman"/>
              <a:hlinkClick r:id="rId6"/>
            </a:endParaRPr>
          </a:p>
          <a:p>
            <a:endParaRPr lang="ru-RU" sz="1400"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3717032"/>
            <a:ext cx="2592288" cy="140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073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БЛАГОУСТРОЙСТВО ТЕРРИТОРИЙ</a:t>
            </a:r>
            <a:endParaRPr lang="ru-RU" dirty="0"/>
          </a:p>
        </p:txBody>
      </p:sp>
      <p:sp>
        <p:nvSpPr>
          <p:cNvPr id="3" name="Текст 2"/>
          <p:cNvSpPr>
            <a:spLocks noGrp="1"/>
          </p:cNvSpPr>
          <p:nvPr>
            <p:ph type="body" idx="1"/>
          </p:nvPr>
        </p:nvSpPr>
        <p:spPr/>
        <p:txBody>
          <a:bodyPr/>
          <a:lstStyle/>
          <a:p>
            <a:endParaRPr lang="ru-RU" dirty="0"/>
          </a:p>
        </p:txBody>
      </p:sp>
      <p:sp>
        <p:nvSpPr>
          <p:cNvPr id="5" name="Объект 4"/>
          <p:cNvSpPr>
            <a:spLocks noGrp="1"/>
          </p:cNvSpPr>
          <p:nvPr>
            <p:ph sz="half" idx="2"/>
          </p:nvPr>
        </p:nvSpPr>
        <p:spPr/>
        <p:txBody>
          <a:bodyPr/>
          <a:lstStyle/>
          <a:p>
            <a:endParaRPr lang="ru-RU" dirty="0"/>
          </a:p>
        </p:txBody>
      </p:sp>
      <p:sp>
        <p:nvSpPr>
          <p:cNvPr id="4" name="Текст 3"/>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a:xfrm>
            <a:off x="4645025" y="2060848"/>
            <a:ext cx="3822192" cy="4065315"/>
          </a:xfrm>
        </p:spPr>
        <p:txBody>
          <a:bodyPr>
            <a:normAutofit fontScale="62500" lnSpcReduction="20000"/>
          </a:bodyPr>
          <a:lstStyle/>
          <a:p>
            <a:pPr algn="just"/>
            <a:r>
              <a:rPr lang="ru-RU" dirty="0">
                <a:latin typeface="Times New Roman"/>
              </a:rPr>
              <a:t>С учетом вышеизложенного в зависимости от экономического содержания договоров, заключаемых со специализированными организациями, оплата работ по озеленению в соответствии с Указаниями N 65н отражается по виду расходов </a:t>
            </a:r>
            <a:r>
              <a:rPr lang="ru-RU" dirty="0">
                <a:solidFill>
                  <a:srgbClr val="0000FF"/>
                </a:solidFill>
                <a:latin typeface="Times New Roman"/>
                <a:hlinkClick r:id="rId2"/>
              </a:rPr>
              <a:t>244 "Прочая закупка товаров, работ, услуг для обеспечения государственных (муниципальных) нужд" с применением:</a:t>
            </a:r>
          </a:p>
          <a:p>
            <a:pPr algn="just"/>
            <a:r>
              <a:rPr lang="ru-RU" dirty="0">
                <a:latin typeface="Times New Roman"/>
              </a:rPr>
              <a:t>- </a:t>
            </a:r>
            <a:r>
              <a:rPr lang="ru-RU" dirty="0">
                <a:solidFill>
                  <a:srgbClr val="0000FF"/>
                </a:solidFill>
                <a:latin typeface="Times New Roman"/>
                <a:hlinkClick r:id="rId3"/>
              </a:rPr>
              <a:t>статьи 340 "Увеличение стоимости материальных запасов" КОСГУ при приобретении посадочного материала, в том числе саженцев многолетних насаждений;</a:t>
            </a:r>
          </a:p>
          <a:p>
            <a:pPr algn="just"/>
            <a:r>
              <a:rPr lang="ru-RU" dirty="0">
                <a:latin typeface="Times New Roman"/>
              </a:rPr>
              <a:t>- </a:t>
            </a:r>
            <a:r>
              <a:rPr lang="ru-RU" dirty="0">
                <a:solidFill>
                  <a:srgbClr val="0000FF"/>
                </a:solidFill>
                <a:latin typeface="Times New Roman"/>
                <a:hlinkClick r:id="rId4"/>
              </a:rPr>
              <a:t>подстатьи 225 "Работы, услуги по содержанию имущества" КОСГУ при заключении договоров на оказание услуг, связанных с уходом и содержанием многолетних насаждений (например, формирование крон, предупреждение появления вредителей, защита от вредителей и солнечной радиации);</a:t>
            </a:r>
          </a:p>
          <a:p>
            <a:pPr algn="just"/>
            <a:r>
              <a:rPr lang="ru-RU" dirty="0">
                <a:latin typeface="Times New Roman"/>
              </a:rPr>
              <a:t>- </a:t>
            </a:r>
            <a:r>
              <a:rPr lang="ru-RU" dirty="0">
                <a:solidFill>
                  <a:srgbClr val="0000FF"/>
                </a:solidFill>
                <a:latin typeface="Times New Roman"/>
                <a:hlinkClick r:id="rId5"/>
              </a:rPr>
              <a:t>подстатьи 226 "Прочие работы, услуги" КОСГУ при заключении договоров на оказание комплекса услуг по благоустройству территории, включая работы по озеленению.</a:t>
            </a:r>
          </a:p>
          <a:p>
            <a:endParaRPr lang="ru-RU"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412776"/>
            <a:ext cx="463410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6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688"/>
            <a:ext cx="9255126"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6226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ЧТО ПЕРВИЧНО ОКОФ ИЛИ ПРИКАЗ 157н</a:t>
            </a:r>
            <a:endParaRPr lang="ru-RU" dirty="0"/>
          </a:p>
        </p:txBody>
      </p:sp>
      <p:sp>
        <p:nvSpPr>
          <p:cNvPr id="3" name="Текст 2"/>
          <p:cNvSpPr>
            <a:spLocks noGrp="1"/>
          </p:cNvSpPr>
          <p:nvPr>
            <p:ph type="body" idx="1"/>
          </p:nvPr>
        </p:nvSpPr>
        <p:spPr/>
        <p:txBody>
          <a:bodyPr/>
          <a:lstStyle/>
          <a:p>
            <a:endParaRPr lang="ru-RU" dirty="0"/>
          </a:p>
        </p:txBody>
      </p:sp>
      <p:sp>
        <p:nvSpPr>
          <p:cNvPr id="5" name="Объект 4"/>
          <p:cNvSpPr>
            <a:spLocks noGrp="1"/>
          </p:cNvSpPr>
          <p:nvPr>
            <p:ph sz="half" idx="2"/>
          </p:nvPr>
        </p:nvSpPr>
        <p:spPr/>
        <p:txBody>
          <a:bodyPr>
            <a:normAutofit fontScale="47500" lnSpcReduction="20000"/>
          </a:bodyPr>
          <a:lstStyle/>
          <a:p>
            <a:r>
              <a:rPr lang="ru-RU" b="1" dirty="0" smtClean="0"/>
              <a:t>МИНИСТЕРСТВО </a:t>
            </a:r>
            <a:r>
              <a:rPr lang="ru-RU" b="1" dirty="0"/>
              <a:t>ПРОМЫШЛЕННОСТИ И ТОРГОВЛИ РОССИЙСКОЙ ФЕДЕРАЦИИ</a:t>
            </a:r>
          </a:p>
          <a:p>
            <a:endParaRPr lang="ru-RU" b="1" dirty="0"/>
          </a:p>
          <a:p>
            <a:r>
              <a:rPr lang="ru-RU" b="1" dirty="0"/>
              <a:t>ФЕДЕРАЛЬНОЕ АГЕНТСТВО ПО ТЕХНИЧЕСКОМУ РЕГУЛИРОВАНИЮ</a:t>
            </a:r>
          </a:p>
          <a:p>
            <a:r>
              <a:rPr lang="ru-RU" b="1" dirty="0"/>
              <a:t>И МЕТРОЛОГИИ</a:t>
            </a:r>
          </a:p>
          <a:p>
            <a:endParaRPr lang="ru-RU" b="1" dirty="0"/>
          </a:p>
          <a:p>
            <a:r>
              <a:rPr lang="ru-RU" b="1" dirty="0"/>
              <a:t>ПРИКАЗ</a:t>
            </a:r>
          </a:p>
          <a:p>
            <a:r>
              <a:rPr lang="ru-RU" b="1" dirty="0"/>
              <a:t>от 12 декабря 2014 г. N 2018-ст</a:t>
            </a:r>
          </a:p>
          <a:p>
            <a:endParaRPr lang="ru-RU" b="1" dirty="0"/>
          </a:p>
          <a:p>
            <a:r>
              <a:rPr lang="ru-RU" b="1" dirty="0"/>
              <a:t>О ПРИНЯТИИ И ВВЕДЕНИИ В ДЕЙСТВИЕ</a:t>
            </a:r>
          </a:p>
          <a:p>
            <a:r>
              <a:rPr lang="ru-RU" b="1" dirty="0"/>
              <a:t>ОБЩЕРОССИЙСКОГО КЛАССИФИКАТОРА ОСНОВНЫХ ФОНДОВ</a:t>
            </a:r>
          </a:p>
          <a:p>
            <a:r>
              <a:rPr lang="ru-RU" b="1" dirty="0"/>
              <a:t>(ОКОФ) ОК 013-2014 (СНС 2008)</a:t>
            </a:r>
          </a:p>
          <a:p>
            <a:r>
              <a:rPr lang="ru-RU" dirty="0"/>
              <a:t>. Принять Общероссийский </a:t>
            </a:r>
            <a:r>
              <a:rPr lang="ru-RU" dirty="0">
                <a:hlinkClick r:id="rId2"/>
              </a:rPr>
              <a:t>классификатор основных фондов (ОКОФ) ОК 013-2014 (СНС 2008) с датой введения в действие 1 января 2017 года.</a:t>
            </a:r>
          </a:p>
        </p:txBody>
      </p:sp>
      <p:sp>
        <p:nvSpPr>
          <p:cNvPr id="4" name="Текст 3"/>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92500" lnSpcReduction="20000"/>
          </a:bodyPr>
          <a:lstStyle/>
          <a:p>
            <a:pPr algn="just"/>
            <a:r>
              <a:rPr lang="ru-RU" dirty="0">
                <a:latin typeface="Times New Roman"/>
              </a:rPr>
              <a:t>ОКОФ применяется для целей бюджетного (бухгалтерского) учета организациями государственного сектора в случаях, предусмотренных федеральными стандартами, если иное не установлено уполномоченными органами государственного регулирования бухгалтерского учета.</a:t>
            </a:r>
          </a:p>
          <a:p>
            <a:endParaRPr lang="ru-RU" dirty="0"/>
          </a:p>
        </p:txBody>
      </p:sp>
    </p:spTree>
    <p:extLst>
      <p:ext uri="{BB962C8B-B14F-4D97-AF65-F5344CB8AC3E}">
        <p14:creationId xmlns:p14="http://schemas.microsoft.com/office/powerpoint/2010/main" val="41393138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212976"/>
            <a:ext cx="7775442" cy="21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title"/>
          </p:nvPr>
        </p:nvSpPr>
        <p:spPr>
          <a:xfrm>
            <a:off x="323528" y="274638"/>
            <a:ext cx="8363272" cy="2434282"/>
          </a:xfrm>
        </p:spPr>
        <p:style>
          <a:lnRef idx="1">
            <a:schemeClr val="accent2"/>
          </a:lnRef>
          <a:fillRef idx="2">
            <a:schemeClr val="accent2"/>
          </a:fillRef>
          <a:effectRef idx="1">
            <a:schemeClr val="accent2"/>
          </a:effectRef>
          <a:fontRef idx="minor">
            <a:schemeClr val="dk1"/>
          </a:fontRef>
        </p:style>
        <p:txBody>
          <a:bodyPr>
            <a:noAutofit/>
          </a:bodyPr>
          <a:lstStyle/>
          <a:p>
            <a:pPr algn="ctr">
              <a:spcAft>
                <a:spcPts val="0"/>
              </a:spcAft>
            </a:pPr>
            <a:r>
              <a:rPr lang="ru-RU" sz="1600" dirty="0">
                <a:effectLst/>
                <a:latin typeface="Calibri"/>
                <a:ea typeface="Times New Roman"/>
                <a:cs typeface="Calibri"/>
              </a:rPr>
              <a:t>МИНИСТЕРСТВО ТРАНСПОРТА РОССИЙСКОЙ ФЕДЕРАЦИИ</a:t>
            </a:r>
            <a:br>
              <a:rPr lang="ru-RU" sz="1600" dirty="0">
                <a:effectLst/>
                <a:latin typeface="Calibri"/>
                <a:ea typeface="Times New Roman"/>
                <a:cs typeface="Calibri"/>
              </a:rPr>
            </a:br>
            <a:r>
              <a:rPr lang="ru-RU" sz="1600" dirty="0">
                <a:effectLst/>
                <a:latin typeface="Calibri"/>
                <a:ea typeface="Times New Roman"/>
                <a:cs typeface="Calibri"/>
              </a:rPr>
              <a:t> </a:t>
            </a:r>
            <a:br>
              <a:rPr lang="ru-RU" sz="1600" dirty="0">
                <a:effectLst/>
                <a:latin typeface="Calibri"/>
                <a:ea typeface="Times New Roman"/>
                <a:cs typeface="Calibri"/>
              </a:rPr>
            </a:br>
            <a:r>
              <a:rPr lang="ru-RU" sz="1600" dirty="0">
                <a:effectLst/>
                <a:latin typeface="Calibri"/>
                <a:ea typeface="Times New Roman"/>
                <a:cs typeface="Calibri"/>
              </a:rPr>
              <a:t>ПРИКАЗ</a:t>
            </a:r>
            <a:br>
              <a:rPr lang="ru-RU" sz="1600" dirty="0">
                <a:effectLst/>
                <a:latin typeface="Calibri"/>
                <a:ea typeface="Times New Roman"/>
                <a:cs typeface="Calibri"/>
              </a:rPr>
            </a:br>
            <a:r>
              <a:rPr lang="ru-RU" sz="1600" dirty="0">
                <a:effectLst/>
                <a:latin typeface="Calibri"/>
                <a:ea typeface="Times New Roman"/>
                <a:cs typeface="Calibri"/>
              </a:rPr>
              <a:t>от 18 сентября 2008 г. N 152</a:t>
            </a:r>
            <a:br>
              <a:rPr lang="ru-RU" sz="1600" dirty="0">
                <a:effectLst/>
                <a:latin typeface="Calibri"/>
                <a:ea typeface="Times New Roman"/>
                <a:cs typeface="Calibri"/>
              </a:rPr>
            </a:br>
            <a:r>
              <a:rPr lang="ru-RU" sz="1600" dirty="0">
                <a:effectLst/>
                <a:latin typeface="Calibri"/>
                <a:ea typeface="Times New Roman"/>
                <a:cs typeface="Calibri"/>
              </a:rPr>
              <a:t> </a:t>
            </a:r>
            <a:br>
              <a:rPr lang="ru-RU" sz="1600" dirty="0">
                <a:effectLst/>
                <a:latin typeface="Calibri"/>
                <a:ea typeface="Times New Roman"/>
                <a:cs typeface="Calibri"/>
              </a:rPr>
            </a:br>
            <a:r>
              <a:rPr lang="ru-RU" sz="1600" dirty="0">
                <a:effectLst/>
                <a:latin typeface="Calibri"/>
                <a:ea typeface="Times New Roman"/>
                <a:cs typeface="Calibri"/>
              </a:rPr>
              <a:t>ОБ УТВЕРЖДЕНИИ ОБЯЗАТЕЛЬНЫХ РЕКВИЗИТОВ И ПОРЯДКА</a:t>
            </a:r>
            <a:br>
              <a:rPr lang="ru-RU" sz="1600" dirty="0">
                <a:effectLst/>
                <a:latin typeface="Calibri"/>
                <a:ea typeface="Times New Roman"/>
                <a:cs typeface="Calibri"/>
              </a:rPr>
            </a:br>
            <a:r>
              <a:rPr lang="ru-RU" sz="1600" dirty="0">
                <a:effectLst/>
                <a:latin typeface="Calibri"/>
                <a:ea typeface="Times New Roman"/>
                <a:cs typeface="Calibri"/>
              </a:rPr>
              <a:t>ЗАПОЛНЕНИЯ ПУТЕВЫХ ЛИСТОВ</a:t>
            </a:r>
            <a:br>
              <a:rPr lang="ru-RU" sz="1600" dirty="0">
                <a:effectLst/>
                <a:latin typeface="Calibri"/>
                <a:ea typeface="Times New Roman"/>
                <a:cs typeface="Calibri"/>
              </a:rPr>
            </a:br>
            <a:endParaRPr lang="ru-RU" sz="1600" dirty="0"/>
          </a:p>
        </p:txBody>
      </p:sp>
    </p:spTree>
    <p:extLst>
      <p:ext uri="{BB962C8B-B14F-4D97-AF65-F5344CB8AC3E}">
        <p14:creationId xmlns:p14="http://schemas.microsoft.com/office/powerpoint/2010/main" val="3605459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r>
              <a:rPr lang="ru-RU" sz="2800" dirty="0">
                <a:latin typeface="Times New Roman"/>
                <a:ea typeface="Times New Roman"/>
              </a:rPr>
              <a:t>1. Название – путевой лист.</a:t>
            </a:r>
            <a:br>
              <a:rPr lang="ru-RU" sz="2800" dirty="0">
                <a:latin typeface="Times New Roman"/>
                <a:ea typeface="Times New Roman"/>
              </a:rPr>
            </a:br>
            <a:r>
              <a:rPr lang="ru-RU" sz="2800" dirty="0">
                <a:latin typeface="Times New Roman"/>
                <a:ea typeface="Times New Roman"/>
              </a:rPr>
              <a:t>2. Номер.</a:t>
            </a:r>
            <a:br>
              <a:rPr lang="ru-RU" sz="2800" dirty="0">
                <a:latin typeface="Times New Roman"/>
                <a:ea typeface="Times New Roman"/>
              </a:rPr>
            </a:br>
            <a:r>
              <a:rPr lang="ru-RU" sz="2800" dirty="0">
                <a:latin typeface="Times New Roman"/>
                <a:ea typeface="Times New Roman"/>
              </a:rPr>
              <a:t>3. Срок действия.</a:t>
            </a:r>
            <a:br>
              <a:rPr lang="ru-RU" sz="2800" dirty="0">
                <a:latin typeface="Times New Roman"/>
                <a:ea typeface="Times New Roman"/>
              </a:rPr>
            </a:br>
            <a:r>
              <a:rPr lang="ru-RU" sz="2800" dirty="0">
                <a:latin typeface="Times New Roman"/>
                <a:ea typeface="Times New Roman"/>
              </a:rPr>
              <a:t>4. Сведения о собственнике машины.</a:t>
            </a:r>
            <a:br>
              <a:rPr lang="ru-RU" sz="2800" dirty="0">
                <a:latin typeface="Times New Roman"/>
                <a:ea typeface="Times New Roman"/>
              </a:rPr>
            </a:br>
            <a:r>
              <a:rPr lang="ru-RU" sz="2800" dirty="0">
                <a:latin typeface="Times New Roman"/>
                <a:ea typeface="Times New Roman"/>
              </a:rPr>
              <a:t>5. Тип и модель машины.</a:t>
            </a:r>
            <a:br>
              <a:rPr lang="ru-RU" sz="2800" dirty="0">
                <a:latin typeface="Times New Roman"/>
                <a:ea typeface="Times New Roman"/>
              </a:rPr>
            </a:br>
            <a:r>
              <a:rPr lang="ru-RU" sz="2800" dirty="0">
                <a:latin typeface="Times New Roman"/>
                <a:ea typeface="Times New Roman"/>
              </a:rPr>
              <a:t>6. Государственный регистрационный знак машины.</a:t>
            </a:r>
            <a:br>
              <a:rPr lang="ru-RU" sz="2800" dirty="0">
                <a:latin typeface="Times New Roman"/>
                <a:ea typeface="Times New Roman"/>
              </a:rPr>
            </a:br>
            <a:r>
              <a:rPr lang="ru-RU" sz="2800" dirty="0">
                <a:latin typeface="Times New Roman"/>
                <a:ea typeface="Times New Roman"/>
              </a:rPr>
              <a:t>7. Показания одометра при выезде из гаража и при заезде в гараж.</a:t>
            </a:r>
            <a:br>
              <a:rPr lang="ru-RU" sz="2800" dirty="0">
                <a:latin typeface="Times New Roman"/>
                <a:ea typeface="Times New Roman"/>
              </a:rPr>
            </a:br>
            <a:r>
              <a:rPr lang="ru-RU" sz="2800" dirty="0">
                <a:latin typeface="Times New Roman"/>
                <a:ea typeface="Times New Roman"/>
              </a:rPr>
              <a:t>8. Дата и время выезда из гаража и заезда в гараж.</a:t>
            </a:r>
            <a:br>
              <a:rPr lang="ru-RU" sz="2800" dirty="0">
                <a:latin typeface="Times New Roman"/>
                <a:ea typeface="Times New Roman"/>
              </a:rPr>
            </a:br>
            <a:r>
              <a:rPr lang="ru-RU" sz="2800" dirty="0">
                <a:latin typeface="Times New Roman"/>
                <a:ea typeface="Times New Roman"/>
              </a:rPr>
              <a:t>9. Подпись и Ф. И. О. работника, который ставит в листе показания одометра, дату и время.</a:t>
            </a:r>
            <a:br>
              <a:rPr lang="ru-RU" sz="2800" dirty="0">
                <a:latin typeface="Times New Roman"/>
                <a:ea typeface="Times New Roman"/>
              </a:rPr>
            </a:br>
            <a:r>
              <a:rPr lang="ru-RU" sz="2800" dirty="0">
                <a:latin typeface="Times New Roman"/>
                <a:ea typeface="Times New Roman"/>
              </a:rPr>
              <a:t>10. Ф. И. О. водителя.</a:t>
            </a:r>
            <a:br>
              <a:rPr lang="ru-RU" sz="2800" dirty="0">
                <a:latin typeface="Times New Roman"/>
                <a:ea typeface="Times New Roman"/>
              </a:rPr>
            </a:br>
            <a:r>
              <a:rPr lang="ru-RU" sz="2800" dirty="0">
                <a:latin typeface="Times New Roman"/>
                <a:ea typeface="Times New Roman"/>
              </a:rPr>
              <a:t>11. Дата и время </a:t>
            </a:r>
            <a:r>
              <a:rPr lang="ru-RU" sz="2800" dirty="0" err="1">
                <a:latin typeface="Times New Roman"/>
                <a:ea typeface="Times New Roman"/>
              </a:rPr>
              <a:t>предрейсового</a:t>
            </a:r>
            <a:r>
              <a:rPr lang="ru-RU" sz="2800" dirty="0">
                <a:latin typeface="Times New Roman"/>
                <a:ea typeface="Times New Roman"/>
              </a:rPr>
              <a:t> и </a:t>
            </a:r>
            <a:r>
              <a:rPr lang="ru-RU" sz="2800" dirty="0" err="1">
                <a:latin typeface="Times New Roman"/>
                <a:ea typeface="Times New Roman"/>
              </a:rPr>
              <a:t>послерейсового</a:t>
            </a:r>
            <a:r>
              <a:rPr lang="ru-RU" sz="2800" dirty="0">
                <a:latin typeface="Times New Roman"/>
                <a:ea typeface="Times New Roman"/>
              </a:rPr>
              <a:t> медосмотра водителя.</a:t>
            </a:r>
            <a:br>
              <a:rPr lang="ru-RU" sz="2800" dirty="0">
                <a:latin typeface="Times New Roman"/>
                <a:ea typeface="Times New Roman"/>
              </a:rPr>
            </a:br>
            <a:r>
              <a:rPr lang="ru-RU" sz="2800" dirty="0">
                <a:latin typeface="Times New Roman"/>
                <a:ea typeface="Times New Roman"/>
              </a:rPr>
              <a:t>12. Штамп, подпись и Ф. И. О. медицинского работника, который проводит медосмотр.</a:t>
            </a:r>
            <a:br>
              <a:rPr lang="ru-RU" sz="2800" dirty="0">
                <a:latin typeface="Times New Roman"/>
                <a:ea typeface="Times New Roman"/>
              </a:rPr>
            </a:br>
            <a:r>
              <a:rPr lang="ru-RU" sz="2800" dirty="0">
                <a:latin typeface="Times New Roman"/>
                <a:ea typeface="Times New Roman"/>
              </a:rPr>
              <a:t>13. Отметка о </a:t>
            </a:r>
            <a:r>
              <a:rPr lang="ru-RU" sz="2800" dirty="0" err="1">
                <a:latin typeface="Times New Roman"/>
                <a:ea typeface="Times New Roman"/>
              </a:rPr>
              <a:t>предрейсовом</a:t>
            </a:r>
            <a:r>
              <a:rPr lang="ru-RU" sz="2800" dirty="0">
                <a:latin typeface="Times New Roman"/>
                <a:ea typeface="Times New Roman"/>
              </a:rPr>
              <a:t> осмотре технического состояния машины с датой и временем.</a:t>
            </a:r>
            <a:br>
              <a:rPr lang="ru-RU" sz="2800" dirty="0">
                <a:latin typeface="Times New Roman"/>
                <a:ea typeface="Times New Roman"/>
              </a:rPr>
            </a:br>
            <a:r>
              <a:rPr lang="ru-RU" sz="2800" dirty="0">
                <a:latin typeface="Times New Roman"/>
                <a:ea typeface="Times New Roman"/>
              </a:rPr>
              <a:t>14. Подпись и Ф. И. О. контролера технического состояния машины</a:t>
            </a:r>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14 обязательных реквизита в путевом листе</a:t>
            </a:r>
            <a:endParaRPr lang="ru-RU" dirty="0"/>
          </a:p>
        </p:txBody>
      </p:sp>
    </p:spTree>
    <p:extLst>
      <p:ext uri="{BB962C8B-B14F-4D97-AF65-F5344CB8AC3E}">
        <p14:creationId xmlns:p14="http://schemas.microsoft.com/office/powerpoint/2010/main" val="3522923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7300192"/>
            <a:ext cx="4572000" cy="6001643"/>
          </a:xfrm>
          <a:prstGeom prst="rect">
            <a:avLst/>
          </a:prstGeom>
        </p:spPr>
        <p:txBody>
          <a:bodyPr>
            <a:spAutoFit/>
          </a:bodyPr>
          <a:lstStyle/>
          <a:p>
            <a:r>
              <a:rPr lang="ru-RU" sz="1200" dirty="0" smtClean="0"/>
              <a:t>853 Уплата иных платежей</a:t>
            </a:r>
          </a:p>
          <a:p>
            <a:r>
              <a:rPr lang="ru-RU" sz="1200" dirty="0" smtClean="0"/>
              <a:t>По данному элементу отражаются расходы по уплате иных платежей, не отнесенных к другим подгруппам и элементам группы видов расходов 800 "Иные бюджетные ассигнования", в том числе:</a:t>
            </a:r>
          </a:p>
          <a:p>
            <a:r>
              <a:rPr lang="ru-RU" sz="1200" dirty="0" smtClean="0"/>
              <a:t>(в ред. </a:t>
            </a:r>
            <a:r>
              <a:rPr lang="ru-RU" sz="1200" dirty="0" smtClean="0">
                <a:hlinkClick r:id="rId2"/>
              </a:rPr>
              <a:t>Приказа Минфина России от 07.12.2016 N 230н)</a:t>
            </a:r>
          </a:p>
          <a:p>
            <a:r>
              <a:rPr lang="ru-RU" sz="1200" dirty="0" smtClean="0"/>
              <a:t>штрафов (в том числе административных), пеней (в том числе за несвоевременную уплату налогов и сборов);</a:t>
            </a:r>
          </a:p>
          <a:p>
            <a:r>
              <a:rPr lang="ru-RU" sz="1200" dirty="0" smtClean="0"/>
              <a:t>административных платежей и сборов, включая: исполнительский сбор денежной компенсации, предусмотренной </a:t>
            </a:r>
            <a:r>
              <a:rPr lang="ru-RU" sz="1200" dirty="0" smtClean="0">
                <a:hlinkClick r:id="rId3"/>
              </a:rPr>
              <a:t>статьей 236 Трудового кодекса Российской Федерации, выплачиваемой учреждениями-работодателями, в том числе на основании судебных решений;</a:t>
            </a:r>
          </a:p>
          <a:p>
            <a:r>
              <a:rPr lang="ru-RU" sz="1200" dirty="0" smtClean="0"/>
              <a:t>платы за негативное воздействие на окружающую среду; платежей:</a:t>
            </a:r>
          </a:p>
          <a:p>
            <a:r>
              <a:rPr lang="ru-RU" sz="1200" dirty="0" smtClean="0"/>
              <a:t>- в форме паевых, членских и иных взносов (за исключением взносов в международные организации);</a:t>
            </a:r>
          </a:p>
          <a:p>
            <a:r>
              <a:rPr lang="ru-RU" sz="1200" dirty="0" smtClean="0"/>
              <a:t>- в форме взносов в некоммерческие организации, а также взносов в уставный капитал хозяйственных обществ или складочный капитал хозяйственных партнерств бюджетными учреждениями, выступающими в качестве их учредителя (участника);</a:t>
            </a:r>
          </a:p>
          <a:p>
            <a:r>
              <a:rPr lang="ru-RU" sz="1200" dirty="0" smtClean="0"/>
              <a:t>- в целях внесения получателями бюджетных средств денежных средств в качестве обеспечения заявок при проведении конкурсов и аукционов на поставку товаров, работ, услуг для государственных (муниципальных) нужд, в случаях, предусмотренных Федеральным </a:t>
            </a:r>
            <a:r>
              <a:rPr lang="ru-RU" sz="1200" dirty="0" smtClean="0">
                <a:hlinkClick r:id="rId4"/>
              </a:rPr>
              <a:t>законом от 5 апреля 2013 года N 44-ФЗ "О контрактной системе в сфере закупок товаров, работ, услуг для обеспечения государственных и муниципальных нужд";</a:t>
            </a:r>
            <a:endParaRPr lang="ru-RU" sz="1200" dirty="0">
              <a:hlinkClick r:id="rId4"/>
            </a:endParaRPr>
          </a:p>
        </p:txBody>
      </p:sp>
      <p:sp>
        <p:nvSpPr>
          <p:cNvPr id="3" name="Прямоугольник 2"/>
          <p:cNvSpPr/>
          <p:nvPr/>
        </p:nvSpPr>
        <p:spPr>
          <a:xfrm>
            <a:off x="2987824" y="404664"/>
            <a:ext cx="5400600" cy="5386090"/>
          </a:xfrm>
          <a:prstGeom prst="rect">
            <a:avLst/>
          </a:prstGeom>
        </p:spPr>
        <p:txBody>
          <a:bodyPr wrap="square">
            <a:spAutoFit/>
          </a:bodyPr>
          <a:lstStyle/>
          <a:p>
            <a:pPr lvl="0"/>
            <a:r>
              <a:rPr lang="ru-RU" sz="2000" dirty="0">
                <a:solidFill>
                  <a:prstClr val="black"/>
                </a:solidFill>
              </a:rPr>
              <a:t>853 Уплата иных платежей</a:t>
            </a:r>
          </a:p>
          <a:p>
            <a:pPr lvl="0"/>
            <a:r>
              <a:rPr lang="ru-RU" sz="1200" dirty="0">
                <a:solidFill>
                  <a:prstClr val="black"/>
                </a:solidFill>
              </a:rPr>
              <a:t>По данному элементу отражаются расходы по уплате иных платежей, не отнесенных к другим подгруппам и элементам группы видов расходов 800 "Иные бюджетные ассигнования", в том числе:</a:t>
            </a:r>
          </a:p>
          <a:p>
            <a:pPr lvl="0"/>
            <a:r>
              <a:rPr lang="ru-RU" sz="1200" dirty="0">
                <a:solidFill>
                  <a:prstClr val="black"/>
                </a:solidFill>
              </a:rPr>
              <a:t>(в ред. </a:t>
            </a:r>
            <a:r>
              <a:rPr lang="ru-RU" sz="1200" dirty="0">
                <a:solidFill>
                  <a:prstClr val="black"/>
                </a:solidFill>
                <a:hlinkClick r:id="rId2"/>
              </a:rPr>
              <a:t>Приказа Минфина России от 07.12.2016 N 230н)</a:t>
            </a:r>
          </a:p>
          <a:p>
            <a:pPr lvl="0"/>
            <a:r>
              <a:rPr lang="ru-RU" sz="1200" dirty="0" smtClean="0">
                <a:solidFill>
                  <a:prstClr val="black"/>
                </a:solidFill>
              </a:rPr>
              <a:t>- штрафов </a:t>
            </a:r>
            <a:r>
              <a:rPr lang="ru-RU" sz="1200" dirty="0">
                <a:solidFill>
                  <a:prstClr val="black"/>
                </a:solidFill>
              </a:rPr>
              <a:t>(в том числе административных), пеней (в том числе за несвоевременную уплату налогов и сборов);</a:t>
            </a:r>
          </a:p>
          <a:p>
            <a:pPr lvl="0"/>
            <a:r>
              <a:rPr lang="ru-RU" sz="1200" dirty="0" smtClean="0">
                <a:solidFill>
                  <a:prstClr val="black"/>
                </a:solidFill>
              </a:rPr>
              <a:t>- административных </a:t>
            </a:r>
            <a:r>
              <a:rPr lang="ru-RU" sz="1200" dirty="0">
                <a:solidFill>
                  <a:prstClr val="black"/>
                </a:solidFill>
              </a:rPr>
              <a:t>платежей и сборов, включая: исполнительский сбор денежной компенсации, предусмотренной </a:t>
            </a:r>
            <a:r>
              <a:rPr lang="ru-RU" sz="1200" dirty="0">
                <a:solidFill>
                  <a:prstClr val="black"/>
                </a:solidFill>
                <a:hlinkClick r:id="rId3"/>
              </a:rPr>
              <a:t>статьей 236 Трудового кодекса Российской Федерации, выплачиваемой учреждениями-работодателями, в том числе на основании судебных решений;</a:t>
            </a:r>
          </a:p>
          <a:p>
            <a:pPr lvl="0"/>
            <a:r>
              <a:rPr lang="ru-RU" sz="1200" dirty="0" smtClean="0">
                <a:solidFill>
                  <a:prstClr val="black"/>
                </a:solidFill>
              </a:rPr>
              <a:t>- платы </a:t>
            </a:r>
            <a:r>
              <a:rPr lang="ru-RU" sz="1200" dirty="0">
                <a:solidFill>
                  <a:prstClr val="black"/>
                </a:solidFill>
              </a:rPr>
              <a:t>за негативное воздействие на окружающую среду; платежей:</a:t>
            </a:r>
          </a:p>
          <a:p>
            <a:pPr lvl="0"/>
            <a:r>
              <a:rPr lang="ru-RU" sz="1200" dirty="0">
                <a:solidFill>
                  <a:prstClr val="black"/>
                </a:solidFill>
              </a:rPr>
              <a:t>- в форме паевых, членских и иных взносов (за исключением взносов в международные организации);</a:t>
            </a:r>
          </a:p>
          <a:p>
            <a:pPr lvl="0"/>
            <a:r>
              <a:rPr lang="ru-RU" sz="1200" dirty="0">
                <a:solidFill>
                  <a:prstClr val="black"/>
                </a:solidFill>
              </a:rPr>
              <a:t>- в форме взносов в некоммерческие организации, а также взносов в уставный капитал хозяйственных обществ или складочный капитал хозяйственных партнерств бюджетными учреждениями, выступающими в качестве их учредителя (участника);</a:t>
            </a:r>
          </a:p>
          <a:p>
            <a:pPr lvl="0"/>
            <a:r>
              <a:rPr lang="ru-RU" sz="1200" dirty="0">
                <a:solidFill>
                  <a:prstClr val="black"/>
                </a:solidFill>
              </a:rPr>
              <a:t>- в целях внесения получателями бюджетных средств денежных средств в качестве обеспечения заявок при проведении конкурсов и аукционов на поставку товаров, работ, услуг для государственных (муниципальных) нужд, в случаях, предусмотренных Федеральным </a:t>
            </a:r>
            <a:r>
              <a:rPr lang="ru-RU" sz="1200" dirty="0">
                <a:solidFill>
                  <a:prstClr val="black"/>
                </a:solidFill>
                <a:hlinkClick r:id="rId4"/>
              </a:rPr>
              <a:t>законом от 5 апреля 2013 года N 44-ФЗ "О контрактной системе в сфере закупок товаров, работ, услуг для обеспечения государственных и муниципальных нужд";</a:t>
            </a:r>
            <a:endParaRPr lang="ru-RU"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0808"/>
            <a:ext cx="2697832" cy="232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2818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7357"/>
            <a:ext cx="8424936" cy="7052246"/>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5530839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r>
              <a:rPr lang="ru-RU" b="1" dirty="0" smtClean="0"/>
              <a:t>Счет предназначен для обобщения информации о состоянии и движении сумм, зарезервированных в целях равномерного включения расходов на финансовый результат учреждения, а также по обязательствам, неопределенным по величине и (или) времени исполнения.</a:t>
            </a:r>
          </a:p>
          <a:p>
            <a:r>
              <a:rPr lang="ru-RU" sz="1200" b="1" dirty="0" smtClean="0"/>
              <a:t>-предстоящая оплата отпусков за фактически отработанное время или компенсаций за неиспользованный отпуск, в т.ч. включая платежи на обязательное социальное страхование;</a:t>
            </a:r>
          </a:p>
          <a:p>
            <a:r>
              <a:rPr lang="ru-RU" sz="1200" b="1" dirty="0" smtClean="0"/>
              <a:t>- по обязательствам учреждения, возникающих по фактам хозяйственной деятельности (сделкам, операциям) по начислению которых существует на отчетную дату неопределенность по их размеру ввиду отсутствия первичных документов,</a:t>
            </a:r>
            <a:endParaRPr lang="ru-RU" sz="1200" b="1" dirty="0"/>
          </a:p>
        </p:txBody>
      </p:sp>
      <p:sp>
        <p:nvSpPr>
          <p:cNvPr id="3" name="Заголовок 2"/>
          <p:cNvSpPr>
            <a:spLocks noGrp="1"/>
          </p:cNvSpPr>
          <p:nvPr>
            <p:ph type="title"/>
          </p:nvPr>
        </p:nvSpPr>
        <p:spPr/>
        <p:txBody>
          <a:bodyPr>
            <a:normAutofit fontScale="90000"/>
          </a:bodyPr>
          <a:lstStyle/>
          <a:p>
            <a:pPr algn="ctr"/>
            <a:r>
              <a:rPr lang="ru-RU" dirty="0" smtClean="0"/>
              <a:t>Новый счет 401.60 «Резервы предстоящих расходов»</a:t>
            </a:r>
            <a:endParaRPr lang="ru-RU"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Резервы предстоящих расходов</a:t>
            </a:r>
            <a:endParaRPr lang="ru-RU" dirty="0"/>
          </a:p>
        </p:txBody>
      </p:sp>
      <p:sp>
        <p:nvSpPr>
          <p:cNvPr id="3" name="Текст 2"/>
          <p:cNvSpPr>
            <a:spLocks noGrp="1"/>
          </p:cNvSpPr>
          <p:nvPr>
            <p:ph type="body" idx="1"/>
          </p:nvPr>
        </p:nvSpPr>
        <p:spPr/>
        <p:txBody>
          <a:bodyPr/>
          <a:lstStyle/>
          <a:p>
            <a:endParaRPr lang="ru-RU" dirty="0"/>
          </a:p>
        </p:txBody>
      </p:sp>
      <p:pic>
        <p:nvPicPr>
          <p:cNvPr id="1638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97388" y="1678245"/>
            <a:ext cx="3986580" cy="260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4"/>
          <p:cNvSpPr>
            <a:spLocks noGrp="1"/>
          </p:cNvSpPr>
          <p:nvPr>
            <p:ph type="body" sz="quarter" idx="3"/>
          </p:nvPr>
        </p:nvSpPr>
        <p:spPr>
          <a:xfrm>
            <a:off x="4572000" y="3429000"/>
            <a:ext cx="4042793" cy="2880320"/>
          </a:xfrm>
        </p:spPr>
        <p:txBody>
          <a:bodyPr>
            <a:normAutofit fontScale="62500" lnSpcReduction="20000"/>
          </a:bodyPr>
          <a:lstStyle/>
          <a:p>
            <a:pPr algn="just"/>
            <a:r>
              <a:rPr lang="ru-RU" b="1" dirty="0">
                <a:latin typeface="Calibri"/>
              </a:rPr>
              <a:t>Вопрос:</a:t>
            </a:r>
            <a:r>
              <a:rPr lang="ru-RU" dirty="0">
                <a:latin typeface="Calibri"/>
              </a:rPr>
              <a:t> Об отражении в бухучете возмещения ущерба, невыясненных поступлений, компенсации затрат, переплаты зарплаты, возврата поступлений (расходов), оплаты предстоящих отпусков.</a:t>
            </a:r>
          </a:p>
          <a:p>
            <a:pPr algn="just"/>
            <a:endParaRPr lang="ru-RU" dirty="0">
              <a:latin typeface="Calibri"/>
            </a:endParaRPr>
          </a:p>
          <a:p>
            <a:pPr algn="just"/>
            <a:r>
              <a:rPr lang="ru-RU" b="1" dirty="0">
                <a:latin typeface="Calibri"/>
              </a:rPr>
              <a:t>Ответ:</a:t>
            </a:r>
            <a:endParaRPr lang="ru-RU" dirty="0">
              <a:latin typeface="Calibri"/>
            </a:endParaRPr>
          </a:p>
          <a:p>
            <a:pPr algn="ctr"/>
            <a:r>
              <a:rPr lang="ru-RU" b="1" dirty="0">
                <a:latin typeface="Calibri"/>
              </a:rPr>
              <a:t>МИНИСТЕРСТВО ФИНАНСОВ РОССИЙСКОЙ ФЕДЕРАЦИИ</a:t>
            </a:r>
          </a:p>
          <a:p>
            <a:pPr algn="ctr"/>
            <a:endParaRPr lang="ru-RU" b="1" dirty="0">
              <a:latin typeface="Calibri"/>
            </a:endParaRPr>
          </a:p>
          <a:p>
            <a:pPr algn="ctr"/>
            <a:r>
              <a:rPr lang="ru-RU" b="1" dirty="0">
                <a:latin typeface="Calibri"/>
              </a:rPr>
              <a:t>ПИСЬМО</a:t>
            </a:r>
          </a:p>
          <a:p>
            <a:pPr algn="ctr"/>
            <a:r>
              <a:rPr lang="ru-RU" b="1" dirty="0">
                <a:latin typeface="Calibri"/>
              </a:rPr>
              <a:t>от 9 ноября 2016 г. N 02-06-10/65506</a:t>
            </a:r>
          </a:p>
          <a:p>
            <a:endParaRPr lang="ru-RU" dirty="0"/>
          </a:p>
        </p:txBody>
      </p:sp>
      <p:sp>
        <p:nvSpPr>
          <p:cNvPr id="6" name="Объект 5"/>
          <p:cNvSpPr>
            <a:spLocks noGrp="1"/>
          </p:cNvSpPr>
          <p:nvPr>
            <p:ph sz="quarter" idx="4"/>
          </p:nvPr>
        </p:nvSpPr>
        <p:spPr/>
        <p:txBody>
          <a:bodyPr/>
          <a:lstStyle/>
          <a:p>
            <a:pPr fontAlgn="base">
              <a:lnSpc>
                <a:spcPts val="2700"/>
              </a:lnSpc>
              <a:spcAft>
                <a:spcPts val="1125"/>
              </a:spcAft>
            </a:pPr>
            <a:r>
              <a:rPr lang="ru-RU" b="1" kern="1800" dirty="0">
                <a:solidFill>
                  <a:srgbClr val="000000"/>
                </a:solidFill>
                <a:latin typeface="Arial"/>
                <a:ea typeface="Times New Roman"/>
                <a:cs typeface="Times New Roman"/>
              </a:rPr>
              <a:t>Минфин: учреждение должно создавать резерв предстоящих расходов на оплату отпусков сотрудников</a:t>
            </a:r>
            <a:endParaRPr lang="ru-RU" sz="1200" dirty="0">
              <a:effectLst/>
              <a:latin typeface="Calibri"/>
              <a:ea typeface="Calibri"/>
              <a:cs typeface="Times New Roman"/>
            </a:endParaRPr>
          </a:p>
        </p:txBody>
      </p:sp>
    </p:spTree>
    <p:extLst>
      <p:ext uri="{BB962C8B-B14F-4D97-AF65-F5344CB8AC3E}">
        <p14:creationId xmlns:p14="http://schemas.microsoft.com/office/powerpoint/2010/main" val="27093033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53363" y="791979"/>
            <a:ext cx="9090637" cy="4283666"/>
          </a:xfrm>
          <a:prstGeom prst="rect">
            <a:avLst/>
          </a:prstGeom>
          <a:gradFill rotWithShape="0">
            <a:gsLst>
              <a:gs pos="0">
                <a:schemeClr val="tx1"/>
              </a:gs>
              <a:gs pos="50000">
                <a:srgbClr val="FFFFFF"/>
              </a:gs>
              <a:gs pos="100000">
                <a:schemeClr val="tx1"/>
              </a:gs>
            </a:gsLst>
            <a:lin ang="5400000" scaled="1"/>
          </a:gradFill>
          <a:ln w="12700">
            <a:miter lim="800000"/>
            <a:headEnd type="none" w="sm" len="sm"/>
            <a:tailEnd type="none" w="sm" len="sm"/>
          </a:ln>
          <a:effectLst/>
          <a:scene3d>
            <a:camera prst="legacyPerspectiveTopRight"/>
            <a:lightRig rig="legacyFlat3" dir="b"/>
          </a:scene3d>
          <a:sp3d extrusionH="430200" prstMaterial="legacyMatte">
            <a:bevelT w="13500" h="13500" prst="angle"/>
            <a:bevelB w="13500" h="13500" prst="angle"/>
            <a:extrusionClr>
              <a:srgbClr val="9933FF"/>
            </a:extrusionClr>
          </a:sp3d>
        </p:spPr>
        <p:txBody>
          <a:bodyPr lIns="89994" tIns="17999" rIns="89994" bIns="17999">
            <a:spAutoFit/>
            <a:flatTx/>
          </a:bodyPr>
          <a:lstStyle/>
          <a:p>
            <a:pPr defTabSz="761958">
              <a:spcBef>
                <a:spcPct val="50000"/>
              </a:spcBef>
              <a:defRPr/>
            </a:pPr>
            <a:endParaRPr lang="ru-RU" sz="600" b="1" dirty="0">
              <a:solidFill>
                <a:schemeClr val="bg1">
                  <a:lumMod val="50000"/>
                </a:schemeClr>
              </a:solidFill>
            </a:endParaRPr>
          </a:p>
          <a:p>
            <a:pPr defTabSz="761958">
              <a:spcBef>
                <a:spcPct val="50000"/>
              </a:spcBef>
              <a:defRPr/>
            </a:pPr>
            <a:r>
              <a:rPr lang="ru-RU" b="1" dirty="0">
                <a:solidFill>
                  <a:srgbClr val="FF0000"/>
                </a:solidFill>
              </a:rPr>
              <a:t> </a:t>
            </a: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endParaRPr lang="ru-RU" b="1" dirty="0">
              <a:solidFill>
                <a:srgbClr val="FF0000"/>
              </a:solidFill>
            </a:endParaRPr>
          </a:p>
          <a:p>
            <a:pPr defTabSz="761958">
              <a:spcBef>
                <a:spcPct val="50000"/>
              </a:spcBef>
              <a:defRPr/>
            </a:pPr>
            <a:r>
              <a:rPr lang="ru-RU" b="1" dirty="0">
                <a:solidFill>
                  <a:srgbClr val="FF0000"/>
                </a:solidFill>
              </a:rPr>
              <a:t> </a:t>
            </a:r>
          </a:p>
        </p:txBody>
      </p:sp>
      <p:sp>
        <p:nvSpPr>
          <p:cNvPr id="3" name="AutoShape 79"/>
          <p:cNvSpPr>
            <a:spLocks noChangeArrowheads="1"/>
          </p:cNvSpPr>
          <p:nvPr/>
        </p:nvSpPr>
        <p:spPr bwMode="auto">
          <a:xfrm>
            <a:off x="111469" y="896646"/>
            <a:ext cx="8871257" cy="607200"/>
          </a:xfrm>
          <a:prstGeom prst="flowChartAlternateProcess">
            <a:avLst/>
          </a:prstGeom>
          <a:gradFill rotWithShape="1">
            <a:gsLst>
              <a:gs pos="0">
                <a:srgbClr val="FFFF66"/>
              </a:gs>
              <a:gs pos="100000">
                <a:schemeClr val="tx1"/>
              </a:gs>
            </a:gsLst>
            <a:lin ang="5400000" scaled="1"/>
          </a:gradFill>
          <a:ln w="12700">
            <a:solidFill>
              <a:srgbClr val="000099"/>
            </a:solidFill>
            <a:miter lim="800000"/>
            <a:headEnd type="none" w="sm" len="sm"/>
            <a:tailEnd type="none" w="sm" len="sm"/>
          </a:ln>
          <a:effectLst>
            <a:outerShdw dist="64758" dir="15521404" algn="ctr" rotWithShape="0">
              <a:srgbClr val="66FF99"/>
            </a:outerShdw>
          </a:effectLst>
        </p:spPr>
        <p:txBody>
          <a:bodyPr lIns="87384" tIns="45440" rIns="87384" bIns="45440">
            <a:spAutoFit/>
          </a:bodyPr>
          <a:lstStyle/>
          <a:p>
            <a:pPr algn="ctr" defTabSz="914820">
              <a:lnSpc>
                <a:spcPct val="80000"/>
              </a:lnSpc>
              <a:spcBef>
                <a:spcPct val="50000"/>
              </a:spcBef>
              <a:defRPr/>
            </a:pPr>
            <a:r>
              <a:rPr lang="ru-RU" b="1" dirty="0"/>
              <a:t>1. Начисление </a:t>
            </a:r>
            <a:r>
              <a:rPr lang="ru-RU" b="1" dirty="0" smtClean="0"/>
              <a:t>предстоящей оплаты отпусков за фактически отработанное время (в конце года) :</a:t>
            </a:r>
            <a:endParaRPr lang="ru-RU" b="1" dirty="0"/>
          </a:p>
        </p:txBody>
      </p:sp>
      <p:sp>
        <p:nvSpPr>
          <p:cNvPr id="33796" name="Line 100"/>
          <p:cNvSpPr>
            <a:spLocks noChangeShapeType="1"/>
          </p:cNvSpPr>
          <p:nvPr/>
        </p:nvSpPr>
        <p:spPr bwMode="auto">
          <a:xfrm flipV="1">
            <a:off x="3521941" y="2242195"/>
            <a:ext cx="1676775" cy="0"/>
          </a:xfrm>
          <a:prstGeom prst="line">
            <a:avLst/>
          </a:prstGeom>
          <a:noFill/>
          <a:ln w="31750">
            <a:solidFill>
              <a:srgbClr val="FF00FF"/>
            </a:solidFill>
            <a:round/>
            <a:headEnd type="triangle" w="sm" len="sm"/>
            <a:tailEnd type="stealth" w="sm" len="sm"/>
          </a:ln>
        </p:spPr>
        <p:txBody>
          <a:bodyPr lIns="66663" tIns="34665" rIns="66663" bIns="34665" anchor="ctr">
            <a:spAutoFit/>
          </a:bodyPr>
          <a:lstStyle/>
          <a:p>
            <a:endParaRPr lang="ru-RU"/>
          </a:p>
        </p:txBody>
      </p:sp>
      <p:sp>
        <p:nvSpPr>
          <p:cNvPr id="6" name="Rectangle 103"/>
          <p:cNvSpPr>
            <a:spLocks noChangeArrowheads="1"/>
          </p:cNvSpPr>
          <p:nvPr/>
        </p:nvSpPr>
        <p:spPr bwMode="auto">
          <a:xfrm>
            <a:off x="0" y="1821562"/>
            <a:ext cx="9144000"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lIns="66663" tIns="34665" rIns="66663" bIns="34665" anchor="ctr">
            <a:spAutoFit/>
          </a:bodyPr>
          <a:lstStyle/>
          <a:p>
            <a:pPr>
              <a:defRPr/>
            </a:pPr>
            <a:endParaRPr lang="ru-RU"/>
          </a:p>
        </p:txBody>
      </p:sp>
      <p:sp>
        <p:nvSpPr>
          <p:cNvPr id="33798" name="Text Box 104"/>
          <p:cNvSpPr txBox="1">
            <a:spLocks noChangeArrowheads="1"/>
          </p:cNvSpPr>
          <p:nvPr/>
        </p:nvSpPr>
        <p:spPr bwMode="auto">
          <a:xfrm>
            <a:off x="5520079" y="1840973"/>
            <a:ext cx="3193462"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000" b="1" dirty="0">
                <a:solidFill>
                  <a:schemeClr val="accent1"/>
                </a:solidFill>
              </a:rPr>
              <a:t>Кредит </a:t>
            </a:r>
            <a:r>
              <a:rPr lang="ru-RU" sz="2000" b="1" dirty="0" smtClean="0">
                <a:solidFill>
                  <a:schemeClr val="accent1"/>
                </a:solidFill>
              </a:rPr>
              <a:t> 401 60 211</a:t>
            </a:r>
            <a:endParaRPr lang="ru-RU" sz="2000" b="1" dirty="0">
              <a:solidFill>
                <a:schemeClr val="accent1"/>
              </a:solidFill>
              <a:latin typeface="Arial Cyr" charset="-52"/>
            </a:endParaRPr>
          </a:p>
        </p:txBody>
      </p:sp>
      <p:sp>
        <p:nvSpPr>
          <p:cNvPr id="34823" name="Text Box 106"/>
          <p:cNvSpPr txBox="1">
            <a:spLocks noChangeArrowheads="1"/>
          </p:cNvSpPr>
          <p:nvPr/>
        </p:nvSpPr>
        <p:spPr bwMode="auto">
          <a:xfrm>
            <a:off x="179512" y="1844824"/>
            <a:ext cx="2895817"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b="1" dirty="0">
                <a:solidFill>
                  <a:schemeClr val="bg1">
                    <a:lumMod val="75000"/>
                  </a:schemeClr>
                </a:solidFill>
              </a:rPr>
              <a:t>Дебет </a:t>
            </a:r>
            <a:r>
              <a:rPr lang="ru-RU" b="1" dirty="0" smtClean="0">
                <a:solidFill>
                  <a:schemeClr val="bg1">
                    <a:lumMod val="75000"/>
                  </a:schemeClr>
                </a:solidFill>
              </a:rPr>
              <a:t>401 20 211</a:t>
            </a:r>
            <a:endParaRPr lang="ru-RU" b="1" dirty="0">
              <a:solidFill>
                <a:schemeClr val="bg1">
                  <a:lumMod val="75000"/>
                </a:schemeClr>
              </a:solidFill>
              <a:latin typeface="Arial Cyr" charset="-52"/>
            </a:endParaRPr>
          </a:p>
        </p:txBody>
      </p:sp>
      <p:sp>
        <p:nvSpPr>
          <p:cNvPr id="9" name="AutoShape 79"/>
          <p:cNvSpPr>
            <a:spLocks noChangeArrowheads="1"/>
          </p:cNvSpPr>
          <p:nvPr/>
        </p:nvSpPr>
        <p:spPr bwMode="auto">
          <a:xfrm>
            <a:off x="75894" y="3481914"/>
            <a:ext cx="8871257" cy="346704"/>
          </a:xfrm>
          <a:prstGeom prst="flowChartAlternateProcess">
            <a:avLst/>
          </a:prstGeom>
          <a:gradFill rotWithShape="1">
            <a:gsLst>
              <a:gs pos="0">
                <a:srgbClr val="FFFF66"/>
              </a:gs>
              <a:gs pos="100000">
                <a:schemeClr val="tx1"/>
              </a:gs>
            </a:gsLst>
            <a:lin ang="5400000" scaled="1"/>
          </a:gradFill>
          <a:ln w="12700">
            <a:solidFill>
              <a:srgbClr val="000099"/>
            </a:solidFill>
            <a:miter lim="800000"/>
            <a:headEnd type="none" w="sm" len="sm"/>
            <a:tailEnd type="none" w="sm" len="sm"/>
          </a:ln>
          <a:effectLst>
            <a:outerShdw dist="64758" dir="15521404" algn="ctr" rotWithShape="0">
              <a:srgbClr val="66FF99"/>
            </a:outerShdw>
          </a:effectLst>
        </p:spPr>
        <p:txBody>
          <a:bodyPr lIns="87384" tIns="45440" rIns="87384" bIns="45440">
            <a:spAutoFit/>
          </a:bodyPr>
          <a:lstStyle/>
          <a:p>
            <a:pPr algn="ctr" defTabSz="914820">
              <a:lnSpc>
                <a:spcPct val="80000"/>
              </a:lnSpc>
              <a:spcBef>
                <a:spcPct val="50000"/>
              </a:spcBef>
              <a:defRPr/>
            </a:pPr>
            <a:r>
              <a:rPr lang="ru-RU" b="1" dirty="0"/>
              <a:t>2. Зачисление в доход текущего отчетного периода:</a:t>
            </a:r>
          </a:p>
        </p:txBody>
      </p:sp>
      <p:sp>
        <p:nvSpPr>
          <p:cNvPr id="33801" name="Line 100"/>
          <p:cNvSpPr>
            <a:spLocks noChangeShapeType="1"/>
          </p:cNvSpPr>
          <p:nvPr/>
        </p:nvSpPr>
        <p:spPr bwMode="auto">
          <a:xfrm flipV="1">
            <a:off x="3521941" y="4669301"/>
            <a:ext cx="1676775" cy="0"/>
          </a:xfrm>
          <a:prstGeom prst="line">
            <a:avLst/>
          </a:prstGeom>
          <a:noFill/>
          <a:ln w="31750">
            <a:solidFill>
              <a:srgbClr val="FF00FF"/>
            </a:solidFill>
            <a:round/>
            <a:headEnd type="triangle" w="sm" len="sm"/>
            <a:tailEnd type="stealth" w="sm" len="sm"/>
          </a:ln>
        </p:spPr>
        <p:txBody>
          <a:bodyPr lIns="66663" tIns="34665" rIns="66663" bIns="34665" anchor="ctr">
            <a:spAutoFit/>
          </a:bodyPr>
          <a:lstStyle/>
          <a:p>
            <a:endParaRPr lang="ru-RU"/>
          </a:p>
        </p:txBody>
      </p:sp>
      <p:sp>
        <p:nvSpPr>
          <p:cNvPr id="11" name="Rectangle 103"/>
          <p:cNvSpPr>
            <a:spLocks noChangeArrowheads="1"/>
          </p:cNvSpPr>
          <p:nvPr/>
        </p:nvSpPr>
        <p:spPr bwMode="auto">
          <a:xfrm>
            <a:off x="0" y="4248668"/>
            <a:ext cx="9144000"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lIns="66663" tIns="34665" rIns="66663" bIns="34665" anchor="ctr">
            <a:spAutoFit/>
          </a:bodyPr>
          <a:lstStyle/>
          <a:p>
            <a:pPr>
              <a:defRPr/>
            </a:pPr>
            <a:endParaRPr lang="ru-RU" dirty="0"/>
          </a:p>
        </p:txBody>
      </p:sp>
      <p:sp>
        <p:nvSpPr>
          <p:cNvPr id="33803" name="Text Box 104"/>
          <p:cNvSpPr txBox="1">
            <a:spLocks noChangeArrowheads="1"/>
          </p:cNvSpPr>
          <p:nvPr/>
        </p:nvSpPr>
        <p:spPr bwMode="auto">
          <a:xfrm>
            <a:off x="5574627" y="4268079"/>
            <a:ext cx="3193462"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000" b="1" dirty="0">
                <a:solidFill>
                  <a:schemeClr val="accent1"/>
                </a:solidFill>
              </a:rPr>
              <a:t>Кредит </a:t>
            </a:r>
            <a:r>
              <a:rPr lang="ru-RU" sz="2000" b="1" dirty="0" smtClean="0">
                <a:solidFill>
                  <a:schemeClr val="accent1"/>
                </a:solidFill>
              </a:rPr>
              <a:t> 302 11 730</a:t>
            </a:r>
            <a:endParaRPr lang="ru-RU" sz="2000" b="1" dirty="0">
              <a:solidFill>
                <a:schemeClr val="accent1"/>
              </a:solidFill>
              <a:latin typeface="Arial Cyr" charset="-52"/>
            </a:endParaRPr>
          </a:p>
        </p:txBody>
      </p:sp>
      <p:sp>
        <p:nvSpPr>
          <p:cNvPr id="34828" name="Text Box 106"/>
          <p:cNvSpPr txBox="1">
            <a:spLocks noChangeArrowheads="1"/>
          </p:cNvSpPr>
          <p:nvPr/>
        </p:nvSpPr>
        <p:spPr bwMode="auto">
          <a:xfrm>
            <a:off x="214638" y="4237842"/>
            <a:ext cx="2895817"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sz="2000" b="1" dirty="0">
                <a:solidFill>
                  <a:schemeClr val="bg1">
                    <a:lumMod val="75000"/>
                  </a:schemeClr>
                </a:solidFill>
              </a:rPr>
              <a:t>Дебет </a:t>
            </a:r>
            <a:r>
              <a:rPr lang="ru-RU" sz="2000" b="1" dirty="0" smtClean="0">
                <a:solidFill>
                  <a:schemeClr val="bg1">
                    <a:lumMod val="75000"/>
                  </a:schemeClr>
                </a:solidFill>
              </a:rPr>
              <a:t> </a:t>
            </a:r>
            <a:r>
              <a:rPr lang="ru-RU" sz="2000" b="1" dirty="0">
                <a:solidFill>
                  <a:schemeClr val="bg1">
                    <a:lumMod val="75000"/>
                  </a:schemeClr>
                </a:solidFill>
              </a:rPr>
              <a:t>401 </a:t>
            </a:r>
            <a:r>
              <a:rPr lang="ru-RU" sz="2000" b="1" dirty="0" smtClean="0">
                <a:solidFill>
                  <a:schemeClr val="bg1">
                    <a:lumMod val="75000"/>
                  </a:schemeClr>
                </a:solidFill>
              </a:rPr>
              <a:t>60 211</a:t>
            </a:r>
            <a:endParaRPr lang="ru-RU" sz="2000" b="1" dirty="0">
              <a:solidFill>
                <a:schemeClr val="bg1">
                  <a:lumMod val="75000"/>
                </a:schemeClr>
              </a:solidFill>
              <a:latin typeface="Arial Cyr" charset="-52"/>
            </a:endParaRPr>
          </a:p>
        </p:txBody>
      </p:sp>
      <p:sp>
        <p:nvSpPr>
          <p:cNvPr id="33805" name="Line 100"/>
          <p:cNvSpPr>
            <a:spLocks noChangeShapeType="1"/>
          </p:cNvSpPr>
          <p:nvPr/>
        </p:nvSpPr>
        <p:spPr bwMode="auto">
          <a:xfrm flipV="1">
            <a:off x="3575304" y="3105114"/>
            <a:ext cx="1676775" cy="0"/>
          </a:xfrm>
          <a:prstGeom prst="line">
            <a:avLst/>
          </a:prstGeom>
          <a:noFill/>
          <a:ln w="31750">
            <a:solidFill>
              <a:srgbClr val="FF00FF"/>
            </a:solidFill>
            <a:round/>
            <a:headEnd type="triangle" w="sm" len="sm"/>
            <a:tailEnd type="stealth" w="sm" len="sm"/>
          </a:ln>
        </p:spPr>
        <p:txBody>
          <a:bodyPr lIns="66663" tIns="34665" rIns="66663" bIns="34665" anchor="ctr">
            <a:spAutoFit/>
          </a:bodyPr>
          <a:lstStyle/>
          <a:p>
            <a:endParaRPr lang="ru-RU"/>
          </a:p>
        </p:txBody>
      </p:sp>
      <p:sp>
        <p:nvSpPr>
          <p:cNvPr id="14" name="Rectangle 103"/>
          <p:cNvSpPr>
            <a:spLocks noChangeArrowheads="1"/>
          </p:cNvSpPr>
          <p:nvPr/>
        </p:nvSpPr>
        <p:spPr bwMode="auto">
          <a:xfrm>
            <a:off x="53363" y="2684481"/>
            <a:ext cx="9143999"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lIns="66663" tIns="34665" rIns="66663" bIns="34665" anchor="ctr">
            <a:spAutoFit/>
          </a:bodyPr>
          <a:lstStyle/>
          <a:p>
            <a:pPr>
              <a:defRPr/>
            </a:pPr>
            <a:endParaRPr lang="ru-RU"/>
          </a:p>
        </p:txBody>
      </p:sp>
      <p:sp>
        <p:nvSpPr>
          <p:cNvPr id="33807" name="Text Box 104"/>
          <p:cNvSpPr txBox="1">
            <a:spLocks noChangeArrowheads="1"/>
          </p:cNvSpPr>
          <p:nvPr/>
        </p:nvSpPr>
        <p:spPr bwMode="auto">
          <a:xfrm>
            <a:off x="5627989" y="2703892"/>
            <a:ext cx="3193463"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000" b="1" dirty="0">
                <a:solidFill>
                  <a:schemeClr val="accent1"/>
                </a:solidFill>
              </a:rPr>
              <a:t>Кредит </a:t>
            </a:r>
            <a:r>
              <a:rPr lang="ru-RU" sz="2000" b="1" dirty="0" smtClean="0">
                <a:solidFill>
                  <a:schemeClr val="accent1"/>
                </a:solidFill>
              </a:rPr>
              <a:t> 401 60 213</a:t>
            </a:r>
            <a:endParaRPr lang="ru-RU" sz="2000" b="1" dirty="0">
              <a:solidFill>
                <a:schemeClr val="accent1"/>
              </a:solidFill>
              <a:latin typeface="Arial Cyr" charset="-52"/>
            </a:endParaRPr>
          </a:p>
        </p:txBody>
      </p:sp>
      <p:sp>
        <p:nvSpPr>
          <p:cNvPr id="34832" name="Text Box 106"/>
          <p:cNvSpPr txBox="1">
            <a:spLocks noChangeArrowheads="1"/>
          </p:cNvSpPr>
          <p:nvPr/>
        </p:nvSpPr>
        <p:spPr bwMode="auto">
          <a:xfrm>
            <a:off x="107912" y="2673655"/>
            <a:ext cx="2850755"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sz="2000" b="1" dirty="0">
                <a:solidFill>
                  <a:schemeClr val="bg1">
                    <a:lumMod val="75000"/>
                  </a:schemeClr>
                </a:solidFill>
              </a:rPr>
              <a:t>Дебет </a:t>
            </a:r>
            <a:r>
              <a:rPr lang="ru-RU" sz="2000" b="1" dirty="0" smtClean="0">
                <a:solidFill>
                  <a:schemeClr val="bg1">
                    <a:lumMod val="75000"/>
                  </a:schemeClr>
                </a:solidFill>
              </a:rPr>
              <a:t>401 20 213</a:t>
            </a:r>
            <a:endParaRPr lang="ru-RU" sz="2000" b="1" dirty="0">
              <a:solidFill>
                <a:schemeClr val="bg1">
                  <a:lumMod val="75000"/>
                </a:schemeClr>
              </a:solidFill>
              <a:latin typeface="Arial Cyr" charset="-52"/>
            </a:endParaRPr>
          </a:p>
        </p:txBody>
      </p:sp>
      <p:sp>
        <p:nvSpPr>
          <p:cNvPr id="33809" name="Text Box 104"/>
          <p:cNvSpPr txBox="1">
            <a:spLocks noChangeArrowheads="1"/>
          </p:cNvSpPr>
          <p:nvPr/>
        </p:nvSpPr>
        <p:spPr bwMode="auto">
          <a:xfrm>
            <a:off x="3119941" y="1827017"/>
            <a:ext cx="2205659" cy="357030"/>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400" b="1" dirty="0" smtClean="0">
                <a:solidFill>
                  <a:schemeClr val="accent1"/>
                </a:solidFill>
                <a:latin typeface="Arial Cyr" charset="-52"/>
              </a:rPr>
              <a:t>100  </a:t>
            </a:r>
            <a:r>
              <a:rPr lang="ru-RU" sz="2400" b="1" dirty="0">
                <a:solidFill>
                  <a:schemeClr val="accent1"/>
                </a:solidFill>
                <a:latin typeface="Arial Cyr" charset="-52"/>
              </a:rPr>
              <a:t>000</a:t>
            </a:r>
          </a:p>
        </p:txBody>
      </p:sp>
      <p:sp>
        <p:nvSpPr>
          <p:cNvPr id="33810" name="Text Box 104"/>
          <p:cNvSpPr txBox="1">
            <a:spLocks noChangeArrowheads="1"/>
          </p:cNvSpPr>
          <p:nvPr/>
        </p:nvSpPr>
        <p:spPr bwMode="auto">
          <a:xfrm>
            <a:off x="3119941" y="2650396"/>
            <a:ext cx="2205659" cy="355867"/>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400" b="1" dirty="0" smtClean="0">
                <a:solidFill>
                  <a:schemeClr val="accent1"/>
                </a:solidFill>
                <a:latin typeface="Arial Cyr" charset="-52"/>
              </a:rPr>
              <a:t>30 200</a:t>
            </a:r>
            <a:endParaRPr lang="ru-RU" sz="2400" b="1" dirty="0">
              <a:solidFill>
                <a:schemeClr val="accent1"/>
              </a:solidFill>
              <a:latin typeface="Arial Cyr" charset="-52"/>
            </a:endParaRPr>
          </a:p>
        </p:txBody>
      </p:sp>
      <p:sp>
        <p:nvSpPr>
          <p:cNvPr id="33811" name="Text Box 104"/>
          <p:cNvSpPr txBox="1">
            <a:spLocks noChangeArrowheads="1"/>
          </p:cNvSpPr>
          <p:nvPr/>
        </p:nvSpPr>
        <p:spPr bwMode="auto">
          <a:xfrm>
            <a:off x="3059832" y="4221088"/>
            <a:ext cx="2205659" cy="355867"/>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400" b="1" dirty="0" smtClean="0">
                <a:solidFill>
                  <a:schemeClr val="accent1"/>
                </a:solidFill>
                <a:latin typeface="Arial Cyr" charset="-52"/>
              </a:rPr>
              <a:t>100 000</a:t>
            </a:r>
            <a:endParaRPr lang="ru-RU" sz="2400" b="1" dirty="0">
              <a:solidFill>
                <a:schemeClr val="accent1"/>
              </a:solidFill>
              <a:latin typeface="Arial Cyr" charset="-52"/>
            </a:endParaRPr>
          </a:p>
        </p:txBody>
      </p:sp>
      <p:sp>
        <p:nvSpPr>
          <p:cNvPr id="33812" name="Rectangle 6"/>
          <p:cNvSpPr>
            <a:spLocks noChangeArrowheads="1"/>
          </p:cNvSpPr>
          <p:nvPr/>
        </p:nvSpPr>
        <p:spPr bwMode="auto">
          <a:xfrm>
            <a:off x="107912" y="79082"/>
            <a:ext cx="8929363" cy="553571"/>
          </a:xfrm>
          <a:prstGeom prst="rect">
            <a:avLst/>
          </a:prstGeom>
          <a:gradFill rotWithShape="0">
            <a:gsLst>
              <a:gs pos="0">
                <a:srgbClr val="FFFF00"/>
              </a:gs>
              <a:gs pos="100000">
                <a:srgbClr val="66FFFF"/>
              </a:gs>
            </a:gsLst>
            <a:path path="shape">
              <a:fillToRect l="50000" t="50000" r="50000" b="50000"/>
            </a:path>
          </a:gradFill>
          <a:ln w="9525">
            <a:miter lim="800000"/>
            <a:headEnd/>
            <a:tailEnd/>
          </a:ln>
          <a:scene3d>
            <a:camera prst="legacyPerspectiveTopRight"/>
            <a:lightRig rig="legacyFlat4" dir="b"/>
          </a:scene3d>
          <a:sp3d extrusionH="430200" prstMaterial="legacyMatte">
            <a:bevelT w="13500" h="13500" prst="angle"/>
            <a:bevelB w="13500" h="13500" prst="angle"/>
            <a:extrusionClr>
              <a:srgbClr val="00FF00"/>
            </a:extrusionClr>
          </a:sp3d>
        </p:spPr>
        <p:txBody>
          <a:bodyPr lIns="91434" tIns="45717" rIns="91434" bIns="45717" anchor="ctr">
            <a:flatTx/>
          </a:bodyPr>
          <a:lstStyle/>
          <a:p>
            <a:pPr algn="ctr" defTabSz="914820" eaLnBrk="0" hangingPunct="0"/>
            <a:r>
              <a:rPr lang="ru-RU" sz="2400" b="1" dirty="0">
                <a:solidFill>
                  <a:schemeClr val="bg1"/>
                </a:solidFill>
              </a:rPr>
              <a:t/>
            </a:r>
            <a:br>
              <a:rPr lang="ru-RU" sz="2400" b="1" dirty="0">
                <a:solidFill>
                  <a:schemeClr val="bg1"/>
                </a:solidFill>
              </a:rPr>
            </a:br>
            <a:r>
              <a:rPr lang="ru-RU" sz="2400" b="1" dirty="0">
                <a:solidFill>
                  <a:schemeClr val="bg1"/>
                </a:solidFill>
              </a:rPr>
              <a:t/>
            </a:r>
            <a:br>
              <a:rPr lang="ru-RU" sz="2400" b="1" dirty="0">
                <a:solidFill>
                  <a:schemeClr val="bg1"/>
                </a:solidFill>
              </a:rPr>
            </a:br>
            <a:r>
              <a:rPr lang="ru-RU" sz="2400" b="1" dirty="0" smtClean="0">
                <a:solidFill>
                  <a:srgbClr val="EB1D0D"/>
                </a:solidFill>
              </a:rPr>
              <a:t>401.60 «Резервы предстоящих расходов»</a:t>
            </a:r>
            <a:r>
              <a:rPr lang="ru-RU" sz="2400" b="1" dirty="0" smtClean="0">
                <a:solidFill>
                  <a:schemeClr val="bg1"/>
                </a:solidFill>
              </a:rPr>
              <a:t> </a:t>
            </a:r>
            <a:r>
              <a:rPr lang="ru-RU" sz="2400" b="1" dirty="0">
                <a:solidFill>
                  <a:schemeClr val="bg1"/>
                </a:solidFill>
              </a:rPr>
              <a:t/>
            </a:r>
            <a:br>
              <a:rPr lang="ru-RU" sz="2400" b="1" dirty="0">
                <a:solidFill>
                  <a:schemeClr val="bg1"/>
                </a:solidFill>
              </a:rPr>
            </a:br>
            <a:endParaRPr lang="ru-RU" sz="2400" b="1" dirty="0">
              <a:solidFill>
                <a:schemeClr val="bg1"/>
              </a:solidFill>
            </a:endParaRPr>
          </a:p>
        </p:txBody>
      </p:sp>
      <p:sp>
        <p:nvSpPr>
          <p:cNvPr id="21" name="Rectangle 103"/>
          <p:cNvSpPr>
            <a:spLocks noChangeArrowheads="1"/>
          </p:cNvSpPr>
          <p:nvPr/>
        </p:nvSpPr>
        <p:spPr bwMode="auto">
          <a:xfrm>
            <a:off x="0" y="5085184"/>
            <a:ext cx="9144000"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lIns="66663" tIns="34665" rIns="66663" bIns="34665" anchor="ctr">
            <a:spAutoFit/>
          </a:bodyPr>
          <a:lstStyle/>
          <a:p>
            <a:pPr>
              <a:defRPr/>
            </a:pPr>
            <a:endParaRPr lang="ru-RU" dirty="0"/>
          </a:p>
        </p:txBody>
      </p:sp>
      <p:sp>
        <p:nvSpPr>
          <p:cNvPr id="22" name="Text Box 106"/>
          <p:cNvSpPr txBox="1">
            <a:spLocks noChangeArrowheads="1"/>
          </p:cNvSpPr>
          <p:nvPr/>
        </p:nvSpPr>
        <p:spPr bwMode="auto">
          <a:xfrm>
            <a:off x="323528" y="5085184"/>
            <a:ext cx="2895817"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sz="2000" b="1" dirty="0">
                <a:solidFill>
                  <a:schemeClr val="bg1">
                    <a:lumMod val="75000"/>
                  </a:schemeClr>
                </a:solidFill>
              </a:rPr>
              <a:t>Дебет </a:t>
            </a:r>
            <a:r>
              <a:rPr lang="ru-RU" sz="2000" b="1" dirty="0" smtClean="0">
                <a:solidFill>
                  <a:schemeClr val="bg1">
                    <a:lumMod val="75000"/>
                  </a:schemeClr>
                </a:solidFill>
              </a:rPr>
              <a:t> </a:t>
            </a:r>
            <a:r>
              <a:rPr lang="ru-RU" sz="2000" b="1" dirty="0">
                <a:solidFill>
                  <a:schemeClr val="bg1">
                    <a:lumMod val="75000"/>
                  </a:schemeClr>
                </a:solidFill>
              </a:rPr>
              <a:t>401 </a:t>
            </a:r>
            <a:r>
              <a:rPr lang="ru-RU" sz="2000" b="1" dirty="0" smtClean="0">
                <a:solidFill>
                  <a:schemeClr val="bg1">
                    <a:lumMod val="75000"/>
                  </a:schemeClr>
                </a:solidFill>
              </a:rPr>
              <a:t>60 213</a:t>
            </a:r>
            <a:endParaRPr lang="ru-RU" sz="2000" b="1" dirty="0">
              <a:solidFill>
                <a:schemeClr val="bg1">
                  <a:lumMod val="75000"/>
                </a:schemeClr>
              </a:solidFill>
              <a:latin typeface="Arial Cyr" charset="-52"/>
            </a:endParaRPr>
          </a:p>
        </p:txBody>
      </p:sp>
      <p:sp>
        <p:nvSpPr>
          <p:cNvPr id="23" name="Text Box 104"/>
          <p:cNvSpPr txBox="1">
            <a:spLocks noChangeArrowheads="1"/>
          </p:cNvSpPr>
          <p:nvPr/>
        </p:nvSpPr>
        <p:spPr bwMode="auto">
          <a:xfrm>
            <a:off x="5652120" y="5085184"/>
            <a:ext cx="3193462" cy="306502"/>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2000" b="1" dirty="0">
                <a:solidFill>
                  <a:schemeClr val="accent1"/>
                </a:solidFill>
              </a:rPr>
              <a:t>Кредит </a:t>
            </a:r>
            <a:r>
              <a:rPr lang="ru-RU" sz="2000" b="1" dirty="0" smtClean="0">
                <a:solidFill>
                  <a:schemeClr val="accent1"/>
                </a:solidFill>
              </a:rPr>
              <a:t> 303 02 730</a:t>
            </a:r>
            <a:endParaRPr lang="ru-RU" sz="2000" b="1" dirty="0">
              <a:solidFill>
                <a:schemeClr val="accent1"/>
              </a:solidFill>
              <a:latin typeface="Arial Cyr" charset="-52"/>
            </a:endParaRPr>
          </a:p>
        </p:txBody>
      </p:sp>
      <p:sp>
        <p:nvSpPr>
          <p:cNvPr id="24" name="Text Box 104"/>
          <p:cNvSpPr txBox="1">
            <a:spLocks noChangeArrowheads="1"/>
          </p:cNvSpPr>
          <p:nvPr/>
        </p:nvSpPr>
        <p:spPr bwMode="auto">
          <a:xfrm>
            <a:off x="3275856" y="5085184"/>
            <a:ext cx="2214043" cy="351656"/>
          </a:xfrm>
          <a:prstGeom prst="rect">
            <a:avLst/>
          </a:prstGeom>
          <a:solidFill>
            <a:schemeClr val="tx2"/>
          </a:solidFill>
          <a:ln w="12700">
            <a:solidFill>
              <a:srgbClr val="FF00FF"/>
            </a:solidFill>
            <a:miter lim="800000"/>
            <a:headEnd type="none" w="sm" len="sm"/>
            <a:tailEnd type="none" w="sm" len="sm"/>
          </a:ln>
        </p:spPr>
        <p:txBody>
          <a:bodyPr wrap="square" lIns="17999" tIns="10799" rIns="17999" bIns="10799">
            <a:spAutoFit/>
          </a:bodyPr>
          <a:lstStyle/>
          <a:p>
            <a:pPr algn="ctr" defTabSz="761958">
              <a:lnSpc>
                <a:spcPct val="90000"/>
              </a:lnSpc>
              <a:spcBef>
                <a:spcPct val="50000"/>
              </a:spcBef>
            </a:pPr>
            <a:r>
              <a:rPr lang="ru-RU" sz="2400" b="1" dirty="0" smtClean="0">
                <a:solidFill>
                  <a:schemeClr val="accent1"/>
                </a:solidFill>
                <a:latin typeface="Arial Cyr" charset="-52"/>
              </a:rPr>
              <a:t>30 200</a:t>
            </a:r>
            <a:endParaRPr lang="ru-RU" sz="2400" b="1" dirty="0">
              <a:solidFill>
                <a:schemeClr val="accent1"/>
              </a:solidFill>
              <a:latin typeface="Arial Cyr" charset="-52"/>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auto">
          <a:xfrm>
            <a:off x="107504" y="4437112"/>
            <a:ext cx="8847540" cy="346704"/>
          </a:xfrm>
          <a:prstGeom prst="flowChartAlternateProcess">
            <a:avLst/>
          </a:prstGeom>
          <a:gradFill rotWithShape="1">
            <a:gsLst>
              <a:gs pos="0">
                <a:srgbClr val="FFFF66"/>
              </a:gs>
              <a:gs pos="100000">
                <a:schemeClr val="tx1"/>
              </a:gs>
            </a:gsLst>
            <a:lin ang="5400000" scaled="1"/>
          </a:gradFill>
          <a:ln w="12700">
            <a:solidFill>
              <a:srgbClr val="000099"/>
            </a:solidFill>
            <a:miter lim="800000"/>
            <a:headEnd type="none" w="sm" len="sm"/>
            <a:tailEnd type="none" w="sm" len="sm"/>
          </a:ln>
          <a:effectLst>
            <a:outerShdw dist="64758" dir="15521404" algn="ctr" rotWithShape="0">
              <a:srgbClr val="66FF99"/>
            </a:outerShdw>
          </a:effectLst>
        </p:spPr>
        <p:txBody>
          <a:bodyPr wrap="square" lIns="87384" tIns="45440" rIns="87384" bIns="45440">
            <a:spAutoFit/>
          </a:bodyPr>
          <a:lstStyle/>
          <a:p>
            <a:pPr algn="ctr" defTabSz="914820">
              <a:lnSpc>
                <a:spcPct val="80000"/>
              </a:lnSpc>
              <a:spcBef>
                <a:spcPct val="50000"/>
              </a:spcBef>
              <a:defRPr/>
            </a:pPr>
            <a:r>
              <a:rPr lang="ru-RU" b="1" dirty="0"/>
              <a:t>1. Отражены расходы будущих периодов</a:t>
            </a:r>
          </a:p>
        </p:txBody>
      </p:sp>
      <p:sp>
        <p:nvSpPr>
          <p:cNvPr id="5" name="Rectangle 22"/>
          <p:cNvSpPr>
            <a:spLocks noChangeArrowheads="1"/>
          </p:cNvSpPr>
          <p:nvPr/>
        </p:nvSpPr>
        <p:spPr bwMode="auto">
          <a:xfrm>
            <a:off x="107504" y="4965079"/>
            <a:ext cx="9072072"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wrap="square" lIns="66663" tIns="34665" rIns="66663" bIns="34665" anchor="ctr">
            <a:spAutoFit/>
          </a:bodyPr>
          <a:lstStyle/>
          <a:p>
            <a:pPr>
              <a:defRPr/>
            </a:pPr>
            <a:endParaRPr lang="ru-RU" dirty="0"/>
          </a:p>
        </p:txBody>
      </p:sp>
      <p:sp>
        <p:nvSpPr>
          <p:cNvPr id="35844" name="Text Box 26"/>
          <p:cNvSpPr txBox="1">
            <a:spLocks noChangeArrowheads="1"/>
          </p:cNvSpPr>
          <p:nvPr/>
        </p:nvSpPr>
        <p:spPr bwMode="auto">
          <a:xfrm>
            <a:off x="827584" y="5013176"/>
            <a:ext cx="2895817"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b="1" dirty="0">
                <a:solidFill>
                  <a:schemeClr val="bg1">
                    <a:lumMod val="75000"/>
                  </a:schemeClr>
                </a:solidFill>
              </a:rPr>
              <a:t>Дебет 5 401 50 225</a:t>
            </a:r>
            <a:endParaRPr lang="ru-RU" b="1" dirty="0">
              <a:solidFill>
                <a:schemeClr val="bg1">
                  <a:lumMod val="75000"/>
                </a:schemeClr>
              </a:solidFill>
              <a:latin typeface="Arial Cyr" charset="-52"/>
            </a:endParaRPr>
          </a:p>
        </p:txBody>
      </p:sp>
      <p:sp>
        <p:nvSpPr>
          <p:cNvPr id="34821" name="Text Box 24"/>
          <p:cNvSpPr txBox="1">
            <a:spLocks noChangeArrowheads="1"/>
          </p:cNvSpPr>
          <p:nvPr/>
        </p:nvSpPr>
        <p:spPr bwMode="auto">
          <a:xfrm>
            <a:off x="5148064" y="5013176"/>
            <a:ext cx="3173303"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b="1" dirty="0">
                <a:solidFill>
                  <a:schemeClr val="accent1"/>
                </a:solidFill>
              </a:rPr>
              <a:t>Кредит 5 302 25 730</a:t>
            </a:r>
            <a:endParaRPr lang="ru-RU" b="1" dirty="0">
              <a:solidFill>
                <a:schemeClr val="accent1"/>
              </a:solidFill>
              <a:latin typeface="Arial Cyr" charset="-52"/>
            </a:endParaRPr>
          </a:p>
        </p:txBody>
      </p:sp>
      <p:sp>
        <p:nvSpPr>
          <p:cNvPr id="34822" name="Rectangle 6"/>
          <p:cNvSpPr>
            <a:spLocks noChangeArrowheads="1"/>
          </p:cNvSpPr>
          <p:nvPr/>
        </p:nvSpPr>
        <p:spPr bwMode="auto">
          <a:xfrm>
            <a:off x="107912" y="52334"/>
            <a:ext cx="8929363" cy="916416"/>
          </a:xfrm>
          <a:prstGeom prst="rect">
            <a:avLst/>
          </a:prstGeom>
          <a:gradFill rotWithShape="0">
            <a:gsLst>
              <a:gs pos="0">
                <a:srgbClr val="FFFF00"/>
              </a:gs>
              <a:gs pos="100000">
                <a:srgbClr val="66FFFF"/>
              </a:gs>
            </a:gsLst>
            <a:path path="shape">
              <a:fillToRect l="50000" t="50000" r="50000" b="50000"/>
            </a:path>
          </a:gradFill>
          <a:ln w="9525">
            <a:miter lim="800000"/>
            <a:headEnd/>
            <a:tailEnd/>
          </a:ln>
          <a:scene3d>
            <a:camera prst="legacyPerspectiveTopRight"/>
            <a:lightRig rig="legacyFlat4" dir="b"/>
          </a:scene3d>
          <a:sp3d extrusionH="430200" prstMaterial="legacyMatte">
            <a:bevelT w="13500" h="13500" prst="angle"/>
            <a:bevelB w="13500" h="13500" prst="angle"/>
            <a:extrusionClr>
              <a:srgbClr val="00FF00"/>
            </a:extrusionClr>
          </a:sp3d>
        </p:spPr>
        <p:txBody>
          <a:bodyPr lIns="91434" tIns="45717" rIns="91434" bIns="45717" anchor="ctr">
            <a:flatTx/>
          </a:bodyPr>
          <a:lstStyle/>
          <a:p>
            <a:pPr algn="ctr" defTabSz="914820" eaLnBrk="0" hangingPunct="0"/>
            <a:r>
              <a:rPr lang="ru-RU" sz="2400" b="1" dirty="0">
                <a:solidFill>
                  <a:srgbClr val="FF0000"/>
                </a:solidFill>
              </a:rPr>
              <a:t/>
            </a:r>
            <a:br>
              <a:rPr lang="ru-RU" sz="2400" b="1" dirty="0">
                <a:solidFill>
                  <a:srgbClr val="FF0000"/>
                </a:solidFill>
              </a:rPr>
            </a:br>
            <a:r>
              <a:rPr lang="ru-RU" sz="2400" b="1" dirty="0">
                <a:solidFill>
                  <a:srgbClr val="FF0000"/>
                </a:solidFill>
              </a:rPr>
              <a:t/>
            </a:r>
            <a:br>
              <a:rPr lang="ru-RU" sz="2400" b="1" dirty="0">
                <a:solidFill>
                  <a:srgbClr val="FF0000"/>
                </a:solidFill>
              </a:rPr>
            </a:br>
            <a:r>
              <a:rPr lang="ru-RU" sz="2400" b="1" dirty="0">
                <a:solidFill>
                  <a:srgbClr val="FF0000"/>
                </a:solidFill>
              </a:rPr>
              <a:t/>
            </a:r>
            <a:br>
              <a:rPr lang="ru-RU" sz="2400" b="1" dirty="0">
                <a:solidFill>
                  <a:srgbClr val="FF0000"/>
                </a:solidFill>
              </a:rPr>
            </a:br>
            <a:r>
              <a:rPr lang="ru-RU" sz="2400" b="1" dirty="0">
                <a:solidFill>
                  <a:srgbClr val="FF0000"/>
                </a:solidFill>
              </a:rPr>
              <a:t>Особенности отражения будущих  расходов бюджетного учреждения на счете 0401 50 000</a:t>
            </a:r>
            <a:br>
              <a:rPr lang="ru-RU" sz="2400" b="1" dirty="0">
                <a:solidFill>
                  <a:srgbClr val="FF0000"/>
                </a:solidFill>
              </a:rPr>
            </a:br>
            <a:r>
              <a:rPr lang="ru-RU" sz="2400" b="1" dirty="0">
                <a:solidFill>
                  <a:srgbClr val="FF0000"/>
                </a:solidFill>
              </a:rPr>
              <a:t/>
            </a:r>
            <a:br>
              <a:rPr lang="ru-RU" sz="2400" b="1" dirty="0">
                <a:solidFill>
                  <a:srgbClr val="FF0000"/>
                </a:solidFill>
              </a:rPr>
            </a:br>
            <a:r>
              <a:rPr lang="ru-RU" sz="2400" b="1" dirty="0">
                <a:solidFill>
                  <a:srgbClr val="FF0000"/>
                </a:solidFill>
              </a:rPr>
              <a:t> </a:t>
            </a:r>
            <a:br>
              <a:rPr lang="ru-RU" sz="2400" b="1" dirty="0">
                <a:solidFill>
                  <a:srgbClr val="FF0000"/>
                </a:solidFill>
              </a:rPr>
            </a:br>
            <a:endParaRPr lang="ru-RU" sz="2400" b="1" dirty="0">
              <a:solidFill>
                <a:srgbClr val="FF0000"/>
              </a:solidFill>
            </a:endParaRPr>
          </a:p>
        </p:txBody>
      </p:sp>
      <p:sp>
        <p:nvSpPr>
          <p:cNvPr id="9" name="Text Box 4"/>
          <p:cNvSpPr txBox="1">
            <a:spLocks noChangeArrowheads="1"/>
          </p:cNvSpPr>
          <p:nvPr/>
        </p:nvSpPr>
        <p:spPr bwMode="auto">
          <a:xfrm>
            <a:off x="0" y="836712"/>
            <a:ext cx="9144000" cy="2991005"/>
          </a:xfrm>
          <a:prstGeom prst="rect">
            <a:avLst/>
          </a:prstGeom>
          <a:gradFill rotWithShape="0">
            <a:gsLst>
              <a:gs pos="0">
                <a:srgbClr val="FFFF66"/>
              </a:gs>
              <a:gs pos="50000">
                <a:schemeClr val="accent2"/>
              </a:gs>
              <a:gs pos="100000">
                <a:srgbClr val="FFFF66"/>
              </a:gs>
            </a:gsLst>
            <a:lin ang="5400000" scaled="1"/>
          </a:gradFill>
          <a:ln w="12700">
            <a:miter lim="800000"/>
            <a:headEnd type="none" w="sm" len="sm"/>
            <a:tailEnd type="none" w="sm" len="sm"/>
          </a:ln>
          <a:effectLst/>
          <a:scene3d>
            <a:camera prst="legacyPerspectiveTopRight"/>
            <a:lightRig rig="legacyFlat3" dir="b"/>
          </a:scene3d>
          <a:sp3d extrusionH="430200" prstMaterial="legacyMatte">
            <a:bevelT w="13500" h="13500" prst="angle"/>
            <a:bevelB w="13500" h="13500" prst="angle"/>
            <a:extrusionClr>
              <a:srgbClr val="9933FF"/>
            </a:extrusionClr>
          </a:sp3d>
        </p:spPr>
        <p:txBody>
          <a:bodyPr wrap="square" lIns="89994" tIns="17999" rIns="89994" bIns="17999">
            <a:spAutoFit/>
            <a:flatTx/>
          </a:bodyPr>
          <a:lstStyle/>
          <a:p>
            <a:pPr defTabSz="761958">
              <a:defRPr/>
            </a:pPr>
            <a:r>
              <a:rPr lang="ru-RU" sz="1600" b="1" dirty="0"/>
              <a:t>Согласно п.302 Инструкции №157н счет предназначен для учета сумм расходов, начисленных в отчетном периоде, но относящимся к  будущим отчетным периодам. Например расходы, связанные с:</a:t>
            </a:r>
          </a:p>
          <a:p>
            <a:pPr defTabSz="761958">
              <a:defRPr/>
            </a:pPr>
            <a:endParaRPr lang="ru-RU" sz="1600" b="1" dirty="0"/>
          </a:p>
          <a:p>
            <a:pPr defTabSz="761958">
              <a:buFont typeface="Wingdings" pitchFamily="2" charset="2"/>
              <a:buChar char="Ø"/>
              <a:defRPr/>
            </a:pPr>
            <a:r>
              <a:rPr lang="ru-RU" sz="1600" b="1" dirty="0"/>
              <a:t> подготовительными к производству работами в связи с их сезонным характером;</a:t>
            </a:r>
          </a:p>
          <a:p>
            <a:pPr defTabSz="761958">
              <a:buFont typeface="Wingdings" pitchFamily="2" charset="2"/>
              <a:buChar char="Ø"/>
              <a:defRPr/>
            </a:pPr>
            <a:r>
              <a:rPr lang="ru-RU" sz="1600" b="1" dirty="0"/>
              <a:t> освоением новых производств, установок и агрегатов;</a:t>
            </a:r>
          </a:p>
          <a:p>
            <a:pPr defTabSz="761958">
              <a:buFont typeface="Wingdings" pitchFamily="2" charset="2"/>
              <a:buChar char="Ø"/>
              <a:defRPr/>
            </a:pPr>
            <a:r>
              <a:rPr lang="ru-RU" sz="1600" b="1" dirty="0"/>
              <a:t> рекультивацией земель и осуществлением иных природоохранных мероприятий;</a:t>
            </a:r>
          </a:p>
          <a:p>
            <a:pPr defTabSz="761958">
              <a:buFont typeface="Wingdings" pitchFamily="2" charset="2"/>
              <a:buChar char="Ø"/>
              <a:defRPr/>
            </a:pPr>
            <a:r>
              <a:rPr lang="ru-RU" sz="1600" b="1" dirty="0"/>
              <a:t> добровольным страхованием (пенсионным обеспечением) сотрудников учреждения;</a:t>
            </a:r>
          </a:p>
          <a:p>
            <a:pPr defTabSz="761958">
              <a:buFont typeface="Wingdings" pitchFamily="2" charset="2"/>
              <a:buChar char="Ø"/>
              <a:defRPr/>
            </a:pPr>
            <a:r>
              <a:rPr lang="ru-RU" sz="1600" b="1" dirty="0"/>
              <a:t> приобретением неисключительного права пользования в течение нескольких отчетных периодов нематериальными активами;</a:t>
            </a:r>
          </a:p>
          <a:p>
            <a:pPr defTabSz="761958">
              <a:buFont typeface="Wingdings" pitchFamily="2" charset="2"/>
              <a:buChar char="Ø"/>
              <a:defRPr/>
            </a:pPr>
            <a:r>
              <a:rPr lang="ru-RU" sz="1600" b="1" dirty="0"/>
              <a:t> неравномерно проводимым в течении года ремонтом основных средств;</a:t>
            </a:r>
          </a:p>
          <a:p>
            <a:pPr defTabSz="761958">
              <a:buFont typeface="Wingdings" pitchFamily="2" charset="2"/>
              <a:buChar char="Ø"/>
              <a:defRPr/>
            </a:pPr>
            <a:r>
              <a:rPr lang="ru-RU" sz="1600" b="1" dirty="0"/>
              <a:t> иными аналогичными расходами.  </a:t>
            </a:r>
          </a:p>
        </p:txBody>
      </p:sp>
      <p:sp>
        <p:nvSpPr>
          <p:cNvPr id="15" name="AutoShape 23"/>
          <p:cNvSpPr>
            <a:spLocks noChangeArrowheads="1"/>
          </p:cNvSpPr>
          <p:nvPr/>
        </p:nvSpPr>
        <p:spPr bwMode="auto">
          <a:xfrm>
            <a:off x="157717" y="6135799"/>
            <a:ext cx="8847540" cy="362027"/>
          </a:xfrm>
          <a:prstGeom prst="flowChartAlternateProcess">
            <a:avLst/>
          </a:prstGeom>
          <a:gradFill rotWithShape="1">
            <a:gsLst>
              <a:gs pos="0">
                <a:srgbClr val="FFFF66"/>
              </a:gs>
              <a:gs pos="100000">
                <a:schemeClr val="tx1"/>
              </a:gs>
            </a:gsLst>
            <a:lin ang="5400000" scaled="1"/>
          </a:gradFill>
          <a:ln w="12700">
            <a:solidFill>
              <a:srgbClr val="000099"/>
            </a:solidFill>
            <a:miter lim="800000"/>
            <a:headEnd type="none" w="sm" len="sm"/>
            <a:tailEnd type="none" w="sm" len="sm"/>
          </a:ln>
          <a:effectLst>
            <a:outerShdw dist="64758" dir="15521404" algn="ctr" rotWithShape="0">
              <a:srgbClr val="66FF99"/>
            </a:outerShdw>
          </a:effectLst>
        </p:spPr>
        <p:txBody>
          <a:bodyPr lIns="87384" tIns="45440" rIns="87384" bIns="45440">
            <a:spAutoFit/>
          </a:bodyPr>
          <a:lstStyle/>
          <a:p>
            <a:pPr algn="ctr" defTabSz="914820">
              <a:lnSpc>
                <a:spcPct val="80000"/>
              </a:lnSpc>
              <a:spcBef>
                <a:spcPct val="50000"/>
              </a:spcBef>
              <a:defRPr/>
            </a:pPr>
            <a:r>
              <a:rPr lang="ru-RU" b="1" dirty="0"/>
              <a:t>3. Часть расходов включены в расходы отчетного периода</a:t>
            </a:r>
          </a:p>
        </p:txBody>
      </p:sp>
      <p:sp>
        <p:nvSpPr>
          <p:cNvPr id="16" name="Rectangle 22"/>
          <p:cNvSpPr>
            <a:spLocks noChangeArrowheads="1"/>
          </p:cNvSpPr>
          <p:nvPr/>
        </p:nvSpPr>
        <p:spPr bwMode="auto">
          <a:xfrm>
            <a:off x="35576" y="6461208"/>
            <a:ext cx="9144000"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lIns="66663" tIns="34665" rIns="66663" bIns="34665" anchor="ctr">
            <a:spAutoFit/>
          </a:bodyPr>
          <a:lstStyle/>
          <a:p>
            <a:pPr>
              <a:defRPr/>
            </a:pPr>
            <a:endParaRPr lang="ru-RU" dirty="0"/>
          </a:p>
        </p:txBody>
      </p:sp>
      <p:sp>
        <p:nvSpPr>
          <p:cNvPr id="35850" name="Text Box 26"/>
          <p:cNvSpPr txBox="1">
            <a:spLocks noChangeArrowheads="1"/>
          </p:cNvSpPr>
          <p:nvPr/>
        </p:nvSpPr>
        <p:spPr bwMode="auto">
          <a:xfrm>
            <a:off x="858547" y="6518414"/>
            <a:ext cx="2853127"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b="1" dirty="0">
                <a:solidFill>
                  <a:schemeClr val="bg1">
                    <a:lumMod val="75000"/>
                  </a:schemeClr>
                </a:solidFill>
              </a:rPr>
              <a:t>Дебет 5 401 20 225</a:t>
            </a:r>
            <a:endParaRPr lang="ru-RU" b="1" dirty="0">
              <a:solidFill>
                <a:schemeClr val="bg1">
                  <a:lumMod val="75000"/>
                </a:schemeClr>
              </a:solidFill>
              <a:latin typeface="Arial Cyr" charset="-52"/>
            </a:endParaRPr>
          </a:p>
        </p:txBody>
      </p:sp>
      <p:sp>
        <p:nvSpPr>
          <p:cNvPr id="34827" name="Text Box 24"/>
          <p:cNvSpPr txBox="1">
            <a:spLocks noChangeArrowheads="1"/>
          </p:cNvSpPr>
          <p:nvPr/>
        </p:nvSpPr>
        <p:spPr bwMode="auto">
          <a:xfrm>
            <a:off x="5217689" y="6513763"/>
            <a:ext cx="3173303"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b="1" dirty="0">
                <a:solidFill>
                  <a:schemeClr val="accent1"/>
                </a:solidFill>
              </a:rPr>
              <a:t>Кредит 5 401 50 225</a:t>
            </a:r>
            <a:endParaRPr lang="ru-RU" b="1" dirty="0">
              <a:solidFill>
                <a:schemeClr val="accent1"/>
              </a:solidFill>
              <a:latin typeface="Arial Cyr" charset="-52"/>
            </a:endParaRPr>
          </a:p>
        </p:txBody>
      </p:sp>
      <p:sp>
        <p:nvSpPr>
          <p:cNvPr id="12" name="AutoShape 23"/>
          <p:cNvSpPr>
            <a:spLocks noChangeArrowheads="1"/>
          </p:cNvSpPr>
          <p:nvPr/>
        </p:nvSpPr>
        <p:spPr bwMode="auto">
          <a:xfrm>
            <a:off x="0" y="5433369"/>
            <a:ext cx="8847540" cy="362027"/>
          </a:xfrm>
          <a:prstGeom prst="flowChartAlternateProcess">
            <a:avLst/>
          </a:prstGeom>
          <a:gradFill rotWithShape="1">
            <a:gsLst>
              <a:gs pos="0">
                <a:srgbClr val="FFFF66"/>
              </a:gs>
              <a:gs pos="100000">
                <a:schemeClr val="tx1"/>
              </a:gs>
            </a:gsLst>
            <a:lin ang="5400000" scaled="1"/>
          </a:gradFill>
          <a:ln w="12700">
            <a:solidFill>
              <a:srgbClr val="000099"/>
            </a:solidFill>
            <a:miter lim="800000"/>
            <a:headEnd type="none" w="sm" len="sm"/>
            <a:tailEnd type="none" w="sm" len="sm"/>
          </a:ln>
          <a:effectLst>
            <a:outerShdw dist="64758" dir="15521404" algn="ctr" rotWithShape="0">
              <a:srgbClr val="66FF99"/>
            </a:outerShdw>
          </a:effectLst>
        </p:spPr>
        <p:txBody>
          <a:bodyPr lIns="87384" tIns="45440" rIns="87384" bIns="45440">
            <a:spAutoFit/>
          </a:bodyPr>
          <a:lstStyle/>
          <a:p>
            <a:pPr algn="ctr" defTabSz="914820">
              <a:lnSpc>
                <a:spcPct val="80000"/>
              </a:lnSpc>
              <a:spcBef>
                <a:spcPct val="50000"/>
              </a:spcBef>
              <a:defRPr/>
            </a:pPr>
            <a:r>
              <a:rPr lang="ru-RU" b="1" dirty="0"/>
              <a:t>2. Перечислены денежные средства за </a:t>
            </a:r>
            <a:r>
              <a:rPr lang="ru-RU" b="1" dirty="0" err="1"/>
              <a:t>вып</a:t>
            </a:r>
            <a:r>
              <a:rPr lang="ru-RU" b="1" dirty="0"/>
              <a:t>. Часть работы</a:t>
            </a:r>
          </a:p>
        </p:txBody>
      </p:sp>
      <p:sp>
        <p:nvSpPr>
          <p:cNvPr id="13" name="Rectangle 22"/>
          <p:cNvSpPr>
            <a:spLocks noChangeArrowheads="1"/>
          </p:cNvSpPr>
          <p:nvPr/>
        </p:nvSpPr>
        <p:spPr bwMode="auto">
          <a:xfrm>
            <a:off x="53363" y="5746567"/>
            <a:ext cx="9143999" cy="347006"/>
          </a:xfrm>
          <a:prstGeom prst="rect">
            <a:avLst/>
          </a:prstGeom>
          <a:gradFill rotWithShape="0">
            <a:gsLst>
              <a:gs pos="0">
                <a:srgbClr val="FF66FF"/>
              </a:gs>
              <a:gs pos="50000">
                <a:schemeClr val="tx1"/>
              </a:gs>
              <a:gs pos="100000">
                <a:srgbClr val="FF66FF"/>
              </a:gs>
            </a:gsLst>
            <a:lin ang="5400000" scaled="1"/>
          </a:gradFill>
          <a:ln w="12700">
            <a:solidFill>
              <a:srgbClr val="FF0000"/>
            </a:solidFill>
            <a:miter lim="800000"/>
            <a:headEnd type="none" w="sm" len="sm"/>
            <a:tailEnd type="none" w="sm" len="sm"/>
          </a:ln>
          <a:effectLst/>
        </p:spPr>
        <p:txBody>
          <a:bodyPr lIns="66663" tIns="34665" rIns="66663" bIns="34665" anchor="ctr">
            <a:spAutoFit/>
          </a:bodyPr>
          <a:lstStyle/>
          <a:p>
            <a:pPr>
              <a:defRPr/>
            </a:pPr>
            <a:endParaRPr lang="ru-RU" dirty="0"/>
          </a:p>
        </p:txBody>
      </p:sp>
      <p:sp>
        <p:nvSpPr>
          <p:cNvPr id="35854" name="Text Box 26"/>
          <p:cNvSpPr txBox="1">
            <a:spLocks noChangeArrowheads="1"/>
          </p:cNvSpPr>
          <p:nvPr/>
        </p:nvSpPr>
        <p:spPr bwMode="auto">
          <a:xfrm>
            <a:off x="876335" y="5803191"/>
            <a:ext cx="2895817"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defRPr/>
            </a:pPr>
            <a:r>
              <a:rPr lang="ru-RU" b="1" dirty="0">
                <a:solidFill>
                  <a:schemeClr val="bg1">
                    <a:lumMod val="75000"/>
                  </a:schemeClr>
                </a:solidFill>
              </a:rPr>
              <a:t>Дебет 5 302 25 830</a:t>
            </a:r>
            <a:endParaRPr lang="ru-RU" b="1" dirty="0">
              <a:solidFill>
                <a:schemeClr val="bg1">
                  <a:lumMod val="75000"/>
                </a:schemeClr>
              </a:solidFill>
              <a:latin typeface="Arial Cyr" charset="-52"/>
            </a:endParaRPr>
          </a:p>
        </p:txBody>
      </p:sp>
      <p:sp>
        <p:nvSpPr>
          <p:cNvPr id="34831" name="Text Box 24"/>
          <p:cNvSpPr txBox="1">
            <a:spLocks noChangeArrowheads="1"/>
          </p:cNvSpPr>
          <p:nvPr/>
        </p:nvSpPr>
        <p:spPr bwMode="auto">
          <a:xfrm>
            <a:off x="5235477" y="5799703"/>
            <a:ext cx="3173303" cy="278033"/>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b="1" dirty="0">
                <a:solidFill>
                  <a:schemeClr val="accent1"/>
                </a:solidFill>
              </a:rPr>
              <a:t>Кредит 5 201 11 610</a:t>
            </a:r>
            <a:endParaRPr lang="ru-RU" b="1" dirty="0">
              <a:solidFill>
                <a:schemeClr val="accent1"/>
              </a:solidFill>
              <a:latin typeface="Arial Cyr" charset="-52"/>
            </a:endParaRPr>
          </a:p>
        </p:txBody>
      </p:sp>
      <p:sp>
        <p:nvSpPr>
          <p:cNvPr id="34832" name="Text Box 104"/>
          <p:cNvSpPr txBox="1">
            <a:spLocks noChangeArrowheads="1"/>
          </p:cNvSpPr>
          <p:nvPr/>
        </p:nvSpPr>
        <p:spPr bwMode="auto">
          <a:xfrm>
            <a:off x="3851920" y="5013176"/>
            <a:ext cx="1291378" cy="203519"/>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1300" b="1" dirty="0">
                <a:solidFill>
                  <a:schemeClr val="accent1"/>
                </a:solidFill>
                <a:latin typeface="Arial Cyr" charset="-52"/>
              </a:rPr>
              <a:t>50 0  000</a:t>
            </a:r>
          </a:p>
        </p:txBody>
      </p:sp>
      <p:sp>
        <p:nvSpPr>
          <p:cNvPr id="34833" name="Text Box 104"/>
          <p:cNvSpPr txBox="1">
            <a:spLocks noChangeArrowheads="1"/>
          </p:cNvSpPr>
          <p:nvPr/>
        </p:nvSpPr>
        <p:spPr bwMode="auto">
          <a:xfrm>
            <a:off x="3818400" y="5803192"/>
            <a:ext cx="1291378" cy="203519"/>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1300" b="1" dirty="0">
                <a:solidFill>
                  <a:schemeClr val="accent1"/>
                </a:solidFill>
                <a:latin typeface="Arial Cyr" charset="-52"/>
              </a:rPr>
              <a:t>50  000</a:t>
            </a:r>
          </a:p>
        </p:txBody>
      </p:sp>
      <p:sp>
        <p:nvSpPr>
          <p:cNvPr id="34834" name="Text Box 104"/>
          <p:cNvSpPr txBox="1">
            <a:spLocks noChangeArrowheads="1"/>
          </p:cNvSpPr>
          <p:nvPr/>
        </p:nvSpPr>
        <p:spPr bwMode="auto">
          <a:xfrm>
            <a:off x="3872948" y="6548652"/>
            <a:ext cx="1290192" cy="203518"/>
          </a:xfrm>
          <a:prstGeom prst="rect">
            <a:avLst/>
          </a:prstGeom>
          <a:solidFill>
            <a:schemeClr val="tx2"/>
          </a:solidFill>
          <a:ln w="12700">
            <a:solidFill>
              <a:srgbClr val="FF00FF"/>
            </a:solidFill>
            <a:miter lim="800000"/>
            <a:headEnd type="none" w="sm" len="sm"/>
            <a:tailEnd type="none" w="sm" len="sm"/>
          </a:ln>
        </p:spPr>
        <p:txBody>
          <a:bodyPr lIns="17999" tIns="10799" rIns="17999" bIns="10799">
            <a:spAutoFit/>
          </a:bodyPr>
          <a:lstStyle/>
          <a:p>
            <a:pPr algn="ctr" defTabSz="761958">
              <a:lnSpc>
                <a:spcPct val="90000"/>
              </a:lnSpc>
              <a:spcBef>
                <a:spcPct val="50000"/>
              </a:spcBef>
            </a:pPr>
            <a:r>
              <a:rPr lang="ru-RU" sz="1300" b="1" dirty="0">
                <a:solidFill>
                  <a:schemeClr val="accent1"/>
                </a:solidFill>
                <a:latin typeface="Arial Cyr" charset="-52"/>
              </a:rPr>
              <a:t>50  000</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332656"/>
            <a:ext cx="8229600" cy="1143000"/>
          </a:xfrm>
        </p:spPr>
        <p:txBody>
          <a:bodyPr>
            <a:normAutofit fontScale="90000"/>
          </a:bodyPr>
          <a:lstStyle/>
          <a:p>
            <a:r>
              <a:rPr lang="ru-RU" sz="2000" dirty="0" smtClean="0">
                <a:effectLst/>
                <a:latin typeface="Arial"/>
                <a:ea typeface="Times New Roman"/>
              </a:rPr>
              <a:t/>
            </a:r>
            <a:br>
              <a:rPr lang="ru-RU" sz="2000" dirty="0" smtClean="0">
                <a:effectLst/>
                <a:latin typeface="Arial"/>
                <a:ea typeface="Times New Roman"/>
              </a:rPr>
            </a:br>
            <a:r>
              <a:rPr lang="ru-RU" sz="2000" dirty="0" smtClean="0">
                <a:effectLst/>
                <a:latin typeface="Arial"/>
                <a:ea typeface="Times New Roman"/>
              </a:rPr>
              <a:t>Сравнение </a:t>
            </a:r>
            <a:r>
              <a:rPr lang="ru-RU" sz="2000" dirty="0">
                <a:effectLst/>
                <a:latin typeface="Arial"/>
                <a:ea typeface="Times New Roman"/>
              </a:rPr>
              <a:t>структуры кодов бюджетной классификации </a:t>
            </a:r>
            <a:r>
              <a:rPr lang="ru-RU" sz="2000" dirty="0" smtClean="0">
                <a:effectLst/>
                <a:latin typeface="Arial"/>
                <a:ea typeface="Times New Roman"/>
              </a:rPr>
              <a:t>расходов 2016 и 2017 для автономных и бюджетных учреждений</a:t>
            </a:r>
            <a:br>
              <a:rPr lang="ru-RU" sz="2000" dirty="0" smtClean="0">
                <a:effectLst/>
                <a:latin typeface="Arial"/>
                <a:ea typeface="Times New Roman"/>
              </a:rPr>
            </a:br>
            <a:r>
              <a:rPr lang="ru-RU" sz="2000" dirty="0">
                <a:effectLst/>
                <a:latin typeface="Arial"/>
                <a:ea typeface="Times New Roman"/>
              </a:rPr>
              <a:t/>
            </a:r>
            <a:br>
              <a:rPr lang="ru-RU" sz="2000" dirty="0">
                <a:effectLst/>
                <a:latin typeface="Arial"/>
                <a:ea typeface="Times New Roman"/>
              </a:rPr>
            </a:br>
            <a:r>
              <a:rPr lang="ru-RU" sz="1600" dirty="0" smtClean="0">
                <a:effectLst/>
                <a:latin typeface="Arial"/>
                <a:ea typeface="Times New Roman"/>
              </a:rPr>
              <a:t/>
            </a:r>
            <a:br>
              <a:rPr lang="ru-RU" sz="1600" dirty="0" smtClean="0">
                <a:effectLst/>
                <a:latin typeface="Arial"/>
                <a:ea typeface="Times New Roman"/>
              </a:rPr>
            </a:br>
            <a:r>
              <a:rPr lang="ru-RU" sz="2000" b="0" dirty="0">
                <a:effectLst/>
              </a:rPr>
              <a:t/>
            </a:r>
            <a:br>
              <a:rPr lang="ru-RU" sz="2000" b="0" dirty="0">
                <a:effectLst/>
              </a:rPr>
            </a:br>
            <a:r>
              <a:rPr lang="ru-RU" sz="1600" dirty="0" smtClean="0">
                <a:effectLst/>
                <a:latin typeface="Arial"/>
                <a:ea typeface="Times New Roman"/>
              </a:rPr>
              <a:t/>
            </a:r>
            <a:br>
              <a:rPr lang="ru-RU" sz="1600" dirty="0" smtClean="0">
                <a:effectLst/>
                <a:latin typeface="Arial"/>
                <a:ea typeface="Times New Roman"/>
              </a:rPr>
            </a:br>
            <a:endParaRPr lang="ru-RU" sz="1600" dirty="0"/>
          </a:p>
        </p:txBody>
      </p:sp>
      <p:sp>
        <p:nvSpPr>
          <p:cNvPr id="5" name="Текст 4"/>
          <p:cNvSpPr>
            <a:spLocks noGrp="1"/>
          </p:cNvSpPr>
          <p:nvPr>
            <p:ph type="body" idx="1"/>
          </p:nvPr>
        </p:nvSpPr>
        <p:spPr/>
        <p:txBody>
          <a:bodyPr/>
          <a:lstStyle/>
          <a:p>
            <a:endParaRPr lang="ru-RU"/>
          </a:p>
        </p:txBody>
      </p:sp>
      <p:sp>
        <p:nvSpPr>
          <p:cNvPr id="6" name="Объект 5"/>
          <p:cNvSpPr>
            <a:spLocks noGrp="1"/>
          </p:cNvSpPr>
          <p:nvPr>
            <p:ph sz="half" idx="2"/>
          </p:nvPr>
        </p:nvSpPr>
        <p:spPr/>
        <p:txBody>
          <a:bodyPr/>
          <a:lstStyle/>
          <a:p>
            <a:endParaRPr lang="ru-RU" dirty="0"/>
          </a:p>
        </p:txBody>
      </p:sp>
      <p:sp>
        <p:nvSpPr>
          <p:cNvPr id="7" name="Текст 6"/>
          <p:cNvSpPr>
            <a:spLocks noGrp="1"/>
          </p:cNvSpPr>
          <p:nvPr>
            <p:ph type="body" sz="quarter" idx="3"/>
          </p:nvPr>
        </p:nvSpPr>
        <p:spPr/>
        <p:txBody>
          <a:bodyPr/>
          <a:lstStyle/>
          <a:p>
            <a:endParaRPr lang="ru-RU"/>
          </a:p>
        </p:txBody>
      </p:sp>
      <p:sp>
        <p:nvSpPr>
          <p:cNvPr id="8" name="Объект 7"/>
          <p:cNvSpPr>
            <a:spLocks noGrp="1"/>
          </p:cNvSpPr>
          <p:nvPr>
            <p:ph sz="quarter" idx="4"/>
          </p:nvPr>
        </p:nvSpPr>
        <p:spPr/>
        <p:txBody>
          <a:bodyPr/>
          <a:lstStyle/>
          <a:p>
            <a:r>
              <a:rPr lang="ru-RU" sz="1800" dirty="0">
                <a:solidFill>
                  <a:srgbClr val="464646"/>
                </a:solidFill>
                <a:latin typeface="Arial"/>
                <a:ea typeface="Times New Roman"/>
                <a:cs typeface="+mj-cs"/>
              </a:rPr>
              <a:t>С 01 января 2017 года </a:t>
            </a:r>
            <a:br>
              <a:rPr lang="ru-RU" sz="1800" dirty="0">
                <a:solidFill>
                  <a:srgbClr val="464646"/>
                </a:solidFill>
                <a:latin typeface="Arial"/>
                <a:ea typeface="Times New Roman"/>
                <a:cs typeface="+mj-cs"/>
              </a:rPr>
            </a:br>
            <a:r>
              <a:rPr lang="ru-RU" sz="1800" dirty="0">
                <a:solidFill>
                  <a:srgbClr val="464646"/>
                </a:solidFill>
                <a:latin typeface="Arial"/>
                <a:ea typeface="Times New Roman"/>
                <a:cs typeface="+mj-cs"/>
              </a:rPr>
              <a:t>пункт 21.1. Приказа №157н</a:t>
            </a:r>
            <a:br>
              <a:rPr lang="ru-RU" sz="1800" dirty="0">
                <a:solidFill>
                  <a:srgbClr val="464646"/>
                </a:solidFill>
                <a:latin typeface="Arial"/>
                <a:ea typeface="Times New Roman"/>
                <a:cs typeface="+mj-cs"/>
              </a:rPr>
            </a:br>
            <a:r>
              <a:rPr lang="ru-RU" sz="1800" dirty="0">
                <a:solidFill>
                  <a:srgbClr val="464646"/>
                </a:solidFill>
                <a:ea typeface="+mj-ea"/>
                <a:cs typeface="+mj-cs"/>
              </a:rPr>
              <a:t>Номер счета плана счетов бухгалтерского учета бюджетных учреждений, плана счетов бухгалтерского учета автономных учреждений в разрядах с 1 по 4 включает в себя код раздела, код подраздела расходов бюджета.</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3746512" cy="386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314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4737</TotalTime>
  <Words>7660</Words>
  <Application>Microsoft Office PowerPoint</Application>
  <PresentationFormat>Экран (4:3)</PresentationFormat>
  <Paragraphs>549</Paragraphs>
  <Slides>100</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100</vt:i4>
      </vt:variant>
    </vt:vector>
  </HeadingPairs>
  <TitlesOfParts>
    <vt:vector size="102" baseType="lpstr">
      <vt:lpstr>Волна</vt:lpstr>
      <vt:lpstr>Worksheet</vt:lpstr>
      <vt:lpstr>АКТУАЛЬНЫЕ ВОПРОСЫ БУХГАЛТЕРСКОГО УЧЁТА В ОРГАНИЗАЦИЯХ  ГОСУДАРСТВЕННОГО СЕКТОРА </vt:lpstr>
      <vt:lpstr>С 1 мая у госзаказчиков появилась обязанность оплачивать контракты в срок, не превышающий 30 дней </vt:lpstr>
      <vt:lpstr>Федеральный закон от 01.05.2017 N 83-ФЗ "О внесении изменений в статьи 30 и 34 Федерального закона "О контрактной системе в сфере закупок товаров, работ, услуг для обеспечения государственных и муниципальных нужд" </vt:lpstr>
      <vt:lpstr>Федеральный закон от 01.05.2017 N 83-ФЗ "О внесении изменений в статьи 30 и 34 Федерального закона "О контрактной системе в сфере закупок товаров, работ, услуг для обеспечения государственных и муниципальных нужд" </vt:lpstr>
      <vt:lpstr>С 1 октября 2017 года изменятся правила начисления пеней. Если просрочка составит более 30 календарных дней, то сумма пеней будет больше (статья 75 НК РФ). </vt:lpstr>
      <vt:lpstr>С 18 июня усилена административная ответственность за нарушение бюджетного законодательства </vt:lpstr>
      <vt:lpstr>Административная ответственность за нарушение бюджетного законодательства</vt:lpstr>
      <vt:lpstr>Казенные учреждения будут составлять бюджетные сметы по обновленным правилам </vt:lpstr>
      <vt:lpstr>Презентация PowerPoint</vt:lpstr>
      <vt:lpstr>Презентация PowerPoint</vt:lpstr>
      <vt:lpstr>Презентация PowerPoint</vt:lpstr>
      <vt:lpstr>Порядок составления смет</vt:lpstr>
      <vt:lpstr>Новые формы отчетности по персонифицированному учету</vt:lpstr>
      <vt:lpstr>ПРАВЛЕНИЕ ПЕНСИОННОГО ФОНДА РОССИЙСКОЙ ФЕДЕРАЦИИ ПОСТАНОВЛЕНИЕ от 11 января 2017 г. N 3п ОБ УТВЕРЖДЕНИИ ФОРМЫ "СВЕДЕНИЯ О СТРАХОВОМ СТАЖЕ ЗАСТРАХОВАННЫХ ЛИЦ (СЗВ-СТАЖ)", </vt:lpstr>
      <vt:lpstr>Проезд по платной дороге</vt:lpstr>
      <vt:lpstr>Проезд по платной дороге (Росавтодор)</vt:lpstr>
      <vt:lpstr>Презентация PowerPoint</vt:lpstr>
      <vt:lpstr>Об отражении в бухгалтерском (бюджетном) учете ГСМ, приобретенных учреждением в рамках закупки, а также работником, находящимся в служебной командировке, в рамках иных расходов на проезд до места командирования и обратно на служебном автотранспорте. </vt:lpstr>
      <vt:lpstr>В случае приобретения горюче-смазочных материалов (далее - ГСМ) в соответствии с закупкой, осуществляемой учреждением (уполномоченным на то работником учреждения) как юридическим лицом (вид расходов 244 "Прочая закупка товаров, работ и услуг для обеспечения государственных (муниципальных) нужд", увязанный в целях бюджетного учета с подстатьей 340 "Увеличение стоимости материальных запасов" КОСГУ), принятие ГСМ к учету отражается по следующим корреспонденциям </vt:lpstr>
      <vt:lpstr>В случае осуществления работником учреждения, находящимся в служебной командировке, расходов на приобретение ГСМ (вид расходов 122,112 «Иные выплаты персоналу» подстатья 212 «Прочие выплаты» </vt:lpstr>
      <vt:lpstr>  С 1 июля 2017 года листок нетрудоспособности может быть выдан в форме электронного документа </vt:lpstr>
      <vt:lpstr>Для чего вводится электронный листок нетрудоспособности</vt:lpstr>
      <vt:lpstr>Презентация PowerPoint</vt:lpstr>
      <vt:lpstr>     Федеральный закон от 25.04.2002 N 40-ФЗ (ред. от 28.03.2017) "Об обязательном страховании гражданской ответственности владельцев транспортных средств"   </vt:lpstr>
      <vt:lpstr>ОСАГО  При возмещении вреда устанавливается приоритет восстановительного ремонта поврежденного ТС над страховой выплатой</vt:lpstr>
      <vt:lpstr>                 БАНКОВСКИЕ КАРТЫ «МИР»        К 1 июля 2018 года зарплатные проекты бюджетников нужно перевести на банковские карты "Мир" Согласно дополнениям к Закону о национальной платежной системе кредитные организации с 1 июля 2018 года должны использовать только национальную платежную карту "Мир" по операциям со следующими выплатами: - зарплата работников учреждений, государственных и муниципальных органов; - денежное содержание, вознаграждение, довольствие госслужащих. Для учреждений, государственных и муниципальных органов нововведение означает, что им необходимо будет перезаключить с банками договоры на обслуживание зарплатных карт сотрудников.    Документ: Федеральный закон от 01.05.2017 N 88-ФЗ (вступил в силу 1 мая 2017 года) </vt:lpstr>
      <vt:lpstr>Принят закон о сокращении продолжительности отпуска муниципального служащего </vt:lpstr>
      <vt:lpstr>ИЗМЕНЕНИЯ В ТРУДОВОЙ КОДЕКС</vt:lpstr>
      <vt:lpstr>Статья 145. Условия оплаты труда руководителей, их заместителей, главных бухгалтеров </vt:lpstr>
      <vt:lpstr>Установлены  предельные уровни соотношения среднемесячной заработной платы </vt:lpstr>
      <vt:lpstr>     Установить предельный уровень соотношения среднемесячной заработной платы руководителей, их заместителей, главных бухгалтеров государственных учреждений и среднемесячной заработной платы работников таких учреждений (без учета заработной платы соответствующего руководителя, его заместителей, главного бухгалтера) в размере 6.  </vt:lpstr>
      <vt:lpstr>     Установить предельный уровень соотношения среднемесячной заработной платы руководителей, их заместителей, главных бухгалтеров государственных учреждений и среднемесячной заработной платы работников таких учреждений (без учета заработной платы соответствующего руководителя, его заместителей, главного бухгалтера) в размере 6.  </vt:lpstr>
      <vt:lpstr>Постановление Правительства РФ от 24.12.2007 N 922 (ред. от 10.12.2016) «Об особенностях порядка исчисления средней заработной платы» </vt:lpstr>
      <vt:lpstr>РАЗМЕЩЕНИЕ ИНФОРМАЦИИ</vt:lpstr>
      <vt:lpstr>РАЗМЕЩЕНИЕ ИНФОРМАЦИИ</vt:lpstr>
      <vt:lpstr>ОТВЕТСТВЕННОСТЬ </vt:lpstr>
      <vt:lpstr>     Федеральный закон от 18.06.2017 N 125-ФЗ "О внесении изменений в Трудовой кодекс Российской Федерации"  Начало действия документа - 29.06.2017.  </vt:lpstr>
      <vt:lpstr>    Федеральный закон от 18.06.2017 N 125-ФЗ "О внесении изменений в Трудовой кодекс Российской Федерации"  Начало действия документа - 29.06.2017.  </vt:lpstr>
      <vt:lpstr>    Федеральный закон от 18.06.2017 N 125-ФЗ "О внесении изменений в Трудовой кодекс Российской Федерации"  Начало действия документа - 29.06.2017.  </vt:lpstr>
      <vt:lpstr>    Федеральный закон от 18.06.2017 N 125-ФЗ "О внесении изменений в Трудовой кодекс Российской Федерации"  Начало действия документа - 29.06.2017.  </vt:lpstr>
      <vt:lpstr> Федеральный закон от 18.06.2017 N 125-ФЗ "О внесении изменений в Трудовой кодекс Российской Федерации"  Начало действия документа - 29.06.2017. </vt:lpstr>
      <vt:lpstr>Презентация PowerPoint</vt:lpstr>
      <vt:lpstr>Презентация PowerPoint</vt:lpstr>
      <vt:lpstr>Презентация PowerPoint</vt:lpstr>
      <vt:lpstr>Презентация PowerPoint</vt:lpstr>
      <vt:lpstr>ФЕДЕРАЛЬНЫЕ СТАНДАРТЫ</vt:lpstr>
      <vt:lpstr>ФЕДЕРАЛЬНЫЕ СТАНДАРТЫ</vt:lpstr>
      <vt:lpstr>Стандарт </vt:lpstr>
      <vt:lpstr>Стандарт применяется всеми учреждениями госсектора</vt:lpstr>
      <vt:lpstr>Стандарт</vt:lpstr>
      <vt:lpstr>СРАВНЕНИЕ ПОНЯТИЙ</vt:lpstr>
      <vt:lpstr>СРАВНЕНИЕ ПОНЯТИЙ</vt:lpstr>
      <vt:lpstr>Сравнение понятий</vt:lpstr>
      <vt:lpstr>Материальные запасы</vt:lpstr>
      <vt:lpstr>Виды и особенности учета непроизведенных активов</vt:lpstr>
      <vt:lpstr>СРАВНЕНИЕ РЕДАКЦИЙ</vt:lpstr>
      <vt:lpstr>Стандарт «Обесценение активов»</vt:lpstr>
      <vt:lpstr>Презентация PowerPoint</vt:lpstr>
      <vt:lpstr>Стандарт «Обесценение активов»</vt:lpstr>
      <vt:lpstr>Стандарт «Обесценение активов»</vt:lpstr>
      <vt:lpstr>СТАНДАРТ «УЧЕТНАЯ ПОЛИТИКА, ОЦЕНОЧНЫЕ ЗНАЧЕНИЯ И ОШИБКИ»</vt:lpstr>
      <vt:lpstr>Презентация PowerPoint</vt:lpstr>
      <vt:lpstr>Учётная политика</vt:lpstr>
      <vt:lpstr>УЧЁТНАЯ ПОЛИТИКА </vt:lpstr>
      <vt:lpstr>Новое в отражении событий после отчетной даты в учете и отчетности </vt:lpstr>
      <vt:lpstr>Презентация PowerPoint</vt:lpstr>
      <vt:lpstr>ФЕДЕРАЛЬНЫЙ СТАНДАРТ «События после отчетной даты»</vt:lpstr>
      <vt:lpstr>Презентация PowerPoint</vt:lpstr>
      <vt:lpstr>Презентация PowerPoint</vt:lpstr>
      <vt:lpstr>Презентация PowerPoint</vt:lpstr>
      <vt:lpstr>МИНИСТЕРСТВО ФИНАНСОВ РОССИЙСКОЙ ФЕДЕРАЦИИ ПРИКАЗ от 16 ноября 2016 г. N 209н О ВНЕСЕНИИ ИЗМЕНЕНИЙ В НЕКОТОРЫЕ ПРИКАЗЫ МИНИСТЕРСТВА ФИНАНСОВ РОССИЙСКОЙ ФЕДЕРАЦИИ В ЦЕЛЯХ СОВЕРШЕНСТВОВАНИЯ БЮДЖЕТНОГО (БУХГАЛТЕРСКОГО) УЧЕТА И ОТЧЕТНОСТИ </vt:lpstr>
      <vt:lpstr>СТАТИСТИЧЕСКАЯ ОТЧЕТНОСТЬ </vt:lpstr>
      <vt:lpstr>"Кодекс Российской Федерации об административных правонарушениях" от 30.12.2001 N 195-ФЗ</vt:lpstr>
      <vt:lpstr>ВНИМАНИЕ!</vt:lpstr>
      <vt:lpstr>ШТРАФНЫЕ САНКЦИИ</vt:lpstr>
      <vt:lpstr>Письмо ФНС России от 24.01.2017 № БС-4-11/1139@О заполнении расчета 6-НДФЛ при выплате работнику премии по итогам работы за месяц.  </vt:lpstr>
      <vt:lpstr>НОВЫЕ КОДЫ ДОХОДОВ И ВЫЧЕТОВ В СПРАВКАХ 2-НДФЛ ЗА 2016 ГОД </vt:lpstr>
      <vt:lpstr>Если не удержан НДФЛ с работника</vt:lpstr>
      <vt:lpstr>Презентация PowerPoint</vt:lpstr>
      <vt:lpstr>Расчет по страховым взносам </vt:lpstr>
      <vt:lpstr>Отчетность в ПФР</vt:lpstr>
      <vt:lpstr>Вопросы при осуществлении учёта основных средств</vt:lpstr>
      <vt:lpstr>НОВОЕ В УЧЕТЕ ОСНОВНЫХ СРЕДСТВ </vt:lpstr>
      <vt:lpstr>ИНСТРУКЦИЯ №157н</vt:lpstr>
      <vt:lpstr>Презентация PowerPoint</vt:lpstr>
      <vt:lpstr>ПОЛОЖЕНИЕ О ПОРЯДКЕ ВЕДЕНИЯ РЕЕСТРА ГОСУДАРСТВЕННОЙ СОБСТВЕННОСТИ КАЛУЖСКОЙ ОБЛАСТИ </vt:lpstr>
      <vt:lpstr>Благоустройство территорий</vt:lpstr>
      <vt:lpstr>Благоустройство территорий</vt:lpstr>
      <vt:lpstr>БЛАГОУСТРОЙСТВО ТЕРРИТОРИЙ</vt:lpstr>
      <vt:lpstr>ЧТО ПЕРВИЧНО ОКОФ ИЛИ ПРИКАЗ 157н</vt:lpstr>
      <vt:lpstr>МИНИСТЕРСТВО ТРАНСПОРТА РОССИЙСКОЙ ФЕДЕРАЦИИ   ПРИКАЗ от 18 сентября 2008 г. N 152   ОБ УТВЕРЖДЕНИИ ОБЯЗАТЕЛЬНЫХ РЕКВИЗИТОВ И ПОРЯДКА ЗАПОЛНЕНИЯ ПУТЕВЫХ ЛИСТОВ </vt:lpstr>
      <vt:lpstr>14 обязательных реквизита в путевом листе</vt:lpstr>
      <vt:lpstr>Презентация PowerPoint</vt:lpstr>
      <vt:lpstr>Презентация PowerPoint</vt:lpstr>
      <vt:lpstr>Новый счет 401.60 «Резервы предстоящих расходов»</vt:lpstr>
      <vt:lpstr>Резервы предстоящих расходов</vt:lpstr>
      <vt:lpstr>Презентация PowerPoint</vt:lpstr>
      <vt:lpstr>Презентация PowerPoint</vt:lpstr>
      <vt:lpstr> Сравнение структуры кодов бюджетной классификации расходов 2016 и 2017 для автономных и бюджетных учреждений     </vt:lpstr>
      <vt:lpstr>ПРИ СОВМЕЩЕНИИ и СОВМЕСТИТЕЛЬСТВЕ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Новое в законодательстве</dc:title>
  <dc:creator>user</dc:creator>
  <cp:lastModifiedBy>Пользователь</cp:lastModifiedBy>
  <cp:revision>296</cp:revision>
  <cp:lastPrinted>2017-06-21T13:50:34Z</cp:lastPrinted>
  <dcterms:created xsi:type="dcterms:W3CDTF">2014-06-20T06:54:07Z</dcterms:created>
  <dcterms:modified xsi:type="dcterms:W3CDTF">2017-07-19T11:41:03Z</dcterms:modified>
</cp:coreProperties>
</file>