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8" r:id="rId1"/>
  </p:sldMasterIdLst>
  <p:notesMasterIdLst>
    <p:notesMasterId r:id="rId22"/>
  </p:notesMasterIdLst>
  <p:handoutMasterIdLst>
    <p:handoutMasterId r:id="rId23"/>
  </p:handoutMasterIdLst>
  <p:sldIdLst>
    <p:sldId id="328" r:id="rId2"/>
    <p:sldId id="329" r:id="rId3"/>
    <p:sldId id="332" r:id="rId4"/>
    <p:sldId id="352" r:id="rId5"/>
    <p:sldId id="359" r:id="rId6"/>
    <p:sldId id="360" r:id="rId7"/>
    <p:sldId id="335" r:id="rId8"/>
    <p:sldId id="363" r:id="rId9"/>
    <p:sldId id="344" r:id="rId10"/>
    <p:sldId id="364" r:id="rId11"/>
    <p:sldId id="365" r:id="rId12"/>
    <p:sldId id="334" r:id="rId13"/>
    <p:sldId id="362" r:id="rId14"/>
    <p:sldId id="361" r:id="rId15"/>
    <p:sldId id="366" r:id="rId16"/>
    <p:sldId id="358" r:id="rId17"/>
    <p:sldId id="351" r:id="rId18"/>
    <p:sldId id="357" r:id="rId19"/>
    <p:sldId id="353" r:id="rId20"/>
    <p:sldId id="338" r:id="rId21"/>
  </p:sldIdLst>
  <p:sldSz cx="9144000" cy="5143500" type="screen16x9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692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385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077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770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4627" algn="l" defTabSz="913851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1552" algn="l" defTabSz="913851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198478" algn="l" defTabSz="913851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5403" algn="l" defTabSz="913851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003300"/>
    <a:srgbClr val="006600"/>
    <a:srgbClr val="009900"/>
    <a:srgbClr val="00AA00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8" autoAdjust="0"/>
    <p:restoredTop sz="94508" autoAdjust="0"/>
  </p:normalViewPr>
  <p:slideViewPr>
    <p:cSldViewPr>
      <p:cViewPr>
        <p:scale>
          <a:sx n="90" d="100"/>
          <a:sy n="90" d="100"/>
        </p:scale>
        <p:origin x="-80" y="-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7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9911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99DD7E15-4CDB-46B1-9464-5371C911E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199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956"/>
            <a:ext cx="5029200" cy="447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9911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9911"/>
            <a:ext cx="2971800" cy="49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1DBC225B-6C96-4D96-BCB0-F6756FB80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32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9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8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77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70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627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52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78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403" algn="l" defTabSz="91385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3497753"/>
            <a:ext cx="9150788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>
            <a:extLst/>
          </a:lstStyle>
          <a:p>
            <a:pPr algn="ctr" defTabSz="778971">
              <a:defRPr/>
            </a:pPr>
            <a:endParaRPr lang="en-US" sz="1600">
              <a:solidFill>
                <a:prstClr val="white"/>
              </a:solidFill>
              <a:effectLst/>
            </a:endParaRPr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4073" y="3714810"/>
            <a:ext cx="9148073" cy="1434089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602" y="4832896"/>
              <a:ext cx="7456398" cy="51876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defTabSz="778971">
                <a:defRPr/>
              </a:pPr>
              <a:endParaRPr lang="en-US" sz="1600">
                <a:solidFill>
                  <a:prstClr val="black"/>
                </a:solidFill>
                <a:effectLst/>
                <a:latin typeface="Arial" charset="0"/>
              </a:endParaRPr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pPr defTabSz="778971"/>
              <a:endParaRPr lang="ru-RU" sz="1600" smtClean="0">
                <a:solidFill>
                  <a:prstClr val="black"/>
                </a:solidFill>
                <a:effectLst/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defTabSz="778971">
                <a:defRPr/>
              </a:pPr>
              <a:endParaRPr lang="en-US" sz="1600">
                <a:solidFill>
                  <a:prstClr val="white"/>
                </a:solidFill>
                <a:effectLst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43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0815" rIns="40815"/>
          <a:lstStyle>
            <a:lvl1pPr marL="0" marR="57141" indent="0" algn="r">
              <a:buNone/>
              <a:defRPr>
                <a:solidFill>
                  <a:schemeClr val="tx2"/>
                </a:solidFill>
              </a:defRPr>
            </a:lvl1pPr>
            <a:lvl2pPr marL="408148" indent="0" algn="ctr">
              <a:buNone/>
            </a:lvl2pPr>
            <a:lvl3pPr marL="816296" indent="0" algn="ctr">
              <a:buNone/>
            </a:lvl3pPr>
            <a:lvl4pPr marL="1224443" indent="0" algn="ctr">
              <a:buNone/>
            </a:lvl4pPr>
            <a:lvl5pPr marL="1632591" indent="0" algn="ctr">
              <a:buNone/>
            </a:lvl5pPr>
            <a:lvl6pPr marL="2040739" indent="0" algn="ctr">
              <a:buNone/>
            </a:lvl6pPr>
            <a:lvl7pPr marL="2448887" indent="0" algn="ctr">
              <a:buNone/>
            </a:lvl7pPr>
            <a:lvl8pPr marL="2857035" indent="0" algn="ctr">
              <a:buNone/>
            </a:lvl8pPr>
            <a:lvl9pPr marL="3265183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7E0695-4851-4282-B10C-9D15F7668232}" type="datetime4">
              <a:rPr lang="en-US"/>
              <a:pPr>
                <a:defRPr/>
              </a:pPr>
              <a:t>July 7, 2017</a:t>
            </a:fld>
            <a:endParaRPr lang="en-US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3E4648C-D0C7-4B03-B891-8BCF3EDB4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2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7841-5AFB-42E8-9D55-BB3EEB5E3B2B}" type="datetime4">
              <a:rPr lang="en-US">
                <a:solidFill>
                  <a:prstClr val="black"/>
                </a:solidFill>
              </a:rPr>
              <a:pPr>
                <a:defRPr/>
              </a:pPr>
              <a:t>July 7, 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59900-FF27-440A-99DB-15EAA5707C4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5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3133A-8160-4D8F-9478-685744009F34}" type="datetime4">
              <a:rPr lang="en-US">
                <a:solidFill>
                  <a:prstClr val="black"/>
                </a:solidFill>
              </a:rPr>
              <a:pPr>
                <a:defRPr/>
              </a:pPr>
              <a:t>July 7, 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B281E-B1F6-46C5-BE30-D59B6510186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06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тистические данн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234845" y="174942"/>
            <a:ext cx="8674311" cy="4778498"/>
          </a:xfrm>
          <a:prstGeom prst="rect">
            <a:avLst/>
          </a:prstGeom>
          <a:noFill/>
          <a:ln w="25400">
            <a:solidFill>
              <a:srgbClr val="6BA4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61" tIns="35780" rIns="71561" bIns="35780" anchor="ctr"/>
          <a:lstStyle/>
          <a:p>
            <a:pPr algn="ctr" defTabSz="778971">
              <a:defRPr/>
            </a:pPr>
            <a:endParaRPr lang="ru-RU" sz="1600">
              <a:ln>
                <a:solidFill>
                  <a:srgbClr val="00B050"/>
                </a:solidFill>
              </a:ln>
              <a:solidFill>
                <a:prstClr val="white"/>
              </a:solidFill>
              <a:effectLst/>
            </a:endParaRPr>
          </a:p>
        </p:txBody>
      </p:sp>
      <p:sp>
        <p:nvSpPr>
          <p:cNvPr id="34" name="TextBox 9"/>
          <p:cNvSpPr txBox="1">
            <a:spLocks noChangeArrowheads="1"/>
          </p:cNvSpPr>
          <p:nvPr userDrawn="1"/>
        </p:nvSpPr>
        <p:spPr bwMode="auto">
          <a:xfrm>
            <a:off x="6893295" y="393079"/>
            <a:ext cx="1893688" cy="27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>
            <a:spAutoFit/>
          </a:bodyPr>
          <a:lstStyle/>
          <a:p>
            <a:pPr algn="r" defTabSz="778971"/>
            <a:r>
              <a:rPr lang="ru-RU" altLang="ru-RU" sz="1300" b="1" smtClean="0">
                <a:solidFill>
                  <a:srgbClr val="5C9B31"/>
                </a:solidFill>
                <a:effectLst/>
                <a:latin typeface="Arial" charset="0"/>
                <a:cs typeface="Arial" charset="0"/>
              </a:rPr>
              <a:t>Калужская область</a:t>
            </a:r>
          </a:p>
        </p:txBody>
      </p:sp>
      <p:pic>
        <p:nvPicPr>
          <p:cNvPr id="35" name="Picture 5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088" y="365002"/>
            <a:ext cx="343443" cy="28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62488"/>
          </a:xfrm>
        </p:spPr>
        <p:txBody>
          <a:bodyPr lIns="563472" tIns="619819" rIns="0" bIns="0" anchor="t"/>
          <a:lstStyle>
            <a:lvl1pPr algn="l">
              <a:defRPr sz="1900" b="1">
                <a:latin typeface="Story" pitchFamily="50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601337" y="1454064"/>
            <a:ext cx="1221715" cy="632271"/>
          </a:xfrm>
        </p:spPr>
        <p:txBody>
          <a:bodyPr lIns="0" tIns="0" rIns="0" bIns="0" anchor="b">
            <a:normAutofit/>
          </a:bodyPr>
          <a:lstStyle>
            <a:lvl1pPr>
              <a:buNone/>
              <a:defRPr sz="47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1"/>
          </p:nvPr>
        </p:nvSpPr>
        <p:spPr>
          <a:xfrm>
            <a:off x="1823052" y="1454597"/>
            <a:ext cx="671958" cy="632271"/>
          </a:xfrm>
        </p:spPr>
        <p:txBody>
          <a:bodyPr lIns="0" tIns="0" rIns="0" bIns="78886" anchor="b">
            <a:normAutofit/>
          </a:bodyPr>
          <a:lstStyle>
            <a:lvl1pPr>
              <a:buNone/>
              <a:defRPr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/>
          </p:nvPr>
        </p:nvSpPr>
        <p:spPr>
          <a:xfrm>
            <a:off x="601337" y="2085798"/>
            <a:ext cx="2504555" cy="29157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22"/>
              </a:lnSpc>
              <a:buNone/>
              <a:defRPr sz="16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Текст 7"/>
          <p:cNvSpPr>
            <a:spLocks noGrp="1"/>
          </p:cNvSpPr>
          <p:nvPr>
            <p:ph type="body" sz="quarter" idx="13"/>
          </p:nvPr>
        </p:nvSpPr>
        <p:spPr>
          <a:xfrm>
            <a:off x="6221353" y="919517"/>
            <a:ext cx="1649352" cy="632271"/>
          </a:xfrm>
        </p:spPr>
        <p:txBody>
          <a:bodyPr lIns="0" tIns="0" rIns="0" bIns="0" anchor="b">
            <a:normAutofit/>
          </a:bodyPr>
          <a:lstStyle>
            <a:lvl1pPr>
              <a:buNone/>
              <a:defRPr sz="47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Текст 14"/>
          <p:cNvSpPr>
            <a:spLocks noGrp="1"/>
          </p:cNvSpPr>
          <p:nvPr>
            <p:ph type="body" sz="quarter" idx="15"/>
          </p:nvPr>
        </p:nvSpPr>
        <p:spPr>
          <a:xfrm>
            <a:off x="6221353" y="1551250"/>
            <a:ext cx="1649352" cy="6803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22"/>
              </a:lnSpc>
              <a:buNone/>
              <a:defRPr sz="16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Текст 14"/>
          <p:cNvSpPr>
            <a:spLocks noGrp="1"/>
          </p:cNvSpPr>
          <p:nvPr>
            <p:ph type="body" sz="quarter" idx="16"/>
          </p:nvPr>
        </p:nvSpPr>
        <p:spPr>
          <a:xfrm>
            <a:off x="3716780" y="919512"/>
            <a:ext cx="2015875" cy="825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22"/>
              </a:lnSpc>
              <a:buNone/>
              <a:defRPr sz="1600">
                <a:solidFill>
                  <a:srgbClr val="AF1372"/>
                </a:solidFill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17"/>
          </p:nvPr>
        </p:nvSpPr>
        <p:spPr>
          <a:xfrm>
            <a:off x="2983752" y="1940012"/>
            <a:ext cx="1221715" cy="632271"/>
          </a:xfrm>
        </p:spPr>
        <p:txBody>
          <a:bodyPr lIns="0" tIns="0" rIns="0" bIns="0" anchor="b">
            <a:normAutofit/>
          </a:bodyPr>
          <a:lstStyle>
            <a:lvl1pPr>
              <a:buNone/>
              <a:defRPr sz="47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8"/>
          </p:nvPr>
        </p:nvSpPr>
        <p:spPr>
          <a:xfrm>
            <a:off x="4113845" y="1940544"/>
            <a:ext cx="1313392" cy="632271"/>
          </a:xfrm>
        </p:spPr>
        <p:txBody>
          <a:bodyPr lIns="0" tIns="0" rIns="0" bIns="78886" anchor="b">
            <a:normAutofit/>
          </a:bodyPr>
          <a:lstStyle>
            <a:lvl1pPr>
              <a:buNone/>
              <a:defRPr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9"/>
          </p:nvPr>
        </p:nvSpPr>
        <p:spPr>
          <a:xfrm>
            <a:off x="2983752" y="2571745"/>
            <a:ext cx="2504555" cy="24298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22"/>
              </a:lnSpc>
              <a:buNone/>
              <a:defRPr sz="16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0"/>
          </p:nvPr>
        </p:nvSpPr>
        <p:spPr>
          <a:xfrm>
            <a:off x="6954398" y="2231588"/>
            <a:ext cx="2015875" cy="632271"/>
          </a:xfrm>
        </p:spPr>
        <p:txBody>
          <a:bodyPr lIns="0" tIns="0" rIns="0" bIns="0" anchor="b">
            <a:normAutofit/>
          </a:bodyPr>
          <a:lstStyle>
            <a:lvl1pPr>
              <a:buNone/>
              <a:defRPr sz="47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Текст 14"/>
          <p:cNvSpPr>
            <a:spLocks noGrp="1"/>
          </p:cNvSpPr>
          <p:nvPr>
            <p:ph type="body" sz="quarter" idx="21"/>
          </p:nvPr>
        </p:nvSpPr>
        <p:spPr>
          <a:xfrm>
            <a:off x="6954398" y="2863321"/>
            <a:ext cx="1649352" cy="680333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22"/>
              </a:lnSpc>
              <a:buNone/>
              <a:defRPr sz="16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22"/>
          </p:nvPr>
        </p:nvSpPr>
        <p:spPr>
          <a:xfrm>
            <a:off x="4083303" y="3009107"/>
            <a:ext cx="1221715" cy="632271"/>
          </a:xfrm>
        </p:spPr>
        <p:txBody>
          <a:bodyPr lIns="0" tIns="0" rIns="0" bIns="0" anchor="b">
            <a:normAutofit/>
          </a:bodyPr>
          <a:lstStyle>
            <a:lvl1pPr>
              <a:buNone/>
              <a:defRPr sz="47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Текст 5"/>
          <p:cNvSpPr>
            <a:spLocks noGrp="1"/>
          </p:cNvSpPr>
          <p:nvPr>
            <p:ph type="body" sz="quarter" idx="23"/>
          </p:nvPr>
        </p:nvSpPr>
        <p:spPr>
          <a:xfrm>
            <a:off x="5213396" y="3009640"/>
            <a:ext cx="1313392" cy="632271"/>
          </a:xfrm>
        </p:spPr>
        <p:txBody>
          <a:bodyPr lIns="0" tIns="0" rIns="0" bIns="78886" anchor="b">
            <a:normAutofit/>
          </a:bodyPr>
          <a:lstStyle>
            <a:lvl1pPr>
              <a:buNone/>
              <a:defRPr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7" name="Текст 14"/>
          <p:cNvSpPr>
            <a:spLocks noGrp="1"/>
          </p:cNvSpPr>
          <p:nvPr>
            <p:ph type="body" sz="quarter" idx="24"/>
          </p:nvPr>
        </p:nvSpPr>
        <p:spPr>
          <a:xfrm>
            <a:off x="4083303" y="3640840"/>
            <a:ext cx="2504555" cy="5836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22"/>
              </a:lnSpc>
              <a:buNone/>
              <a:defRPr sz="16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Текст 14"/>
          <p:cNvSpPr>
            <a:spLocks noGrp="1"/>
          </p:cNvSpPr>
          <p:nvPr>
            <p:ph type="body" sz="quarter" idx="25"/>
          </p:nvPr>
        </p:nvSpPr>
        <p:spPr>
          <a:xfrm>
            <a:off x="1334382" y="2814726"/>
            <a:ext cx="2015875" cy="825584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22"/>
              </a:lnSpc>
              <a:buNone/>
              <a:defRPr sz="1600">
                <a:solidFill>
                  <a:srgbClr val="AF1372"/>
                </a:solidFill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0" name="Текст 14"/>
          <p:cNvSpPr>
            <a:spLocks noGrp="1"/>
          </p:cNvSpPr>
          <p:nvPr>
            <p:ph type="body" sz="quarter" idx="26"/>
          </p:nvPr>
        </p:nvSpPr>
        <p:spPr>
          <a:xfrm>
            <a:off x="3044822" y="4078202"/>
            <a:ext cx="4764796" cy="72892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22"/>
              </a:lnSpc>
              <a:buNone/>
              <a:defRPr sz="1600">
                <a:solidFill>
                  <a:srgbClr val="AF1372"/>
                </a:solidFill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31" name="Текст 7"/>
          <p:cNvSpPr>
            <a:spLocks noGrp="1"/>
          </p:cNvSpPr>
          <p:nvPr>
            <p:ph type="body" sz="quarter" idx="27"/>
          </p:nvPr>
        </p:nvSpPr>
        <p:spPr>
          <a:xfrm>
            <a:off x="570813" y="3688908"/>
            <a:ext cx="824657" cy="632271"/>
          </a:xfrm>
        </p:spPr>
        <p:txBody>
          <a:bodyPr lIns="0" tIns="0" rIns="0" bIns="0" anchor="b">
            <a:normAutofit/>
          </a:bodyPr>
          <a:lstStyle>
            <a:lvl1pPr>
              <a:buNone/>
              <a:defRPr sz="47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28"/>
          </p:nvPr>
        </p:nvSpPr>
        <p:spPr>
          <a:xfrm>
            <a:off x="1395470" y="3689440"/>
            <a:ext cx="1313392" cy="632271"/>
          </a:xfrm>
        </p:spPr>
        <p:txBody>
          <a:bodyPr lIns="0" tIns="0" rIns="0" bIns="78886" anchor="b">
            <a:normAutofit/>
          </a:bodyPr>
          <a:lstStyle>
            <a:lvl1pPr>
              <a:buNone/>
              <a:defRPr sz="16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3" name="Текст 14"/>
          <p:cNvSpPr>
            <a:spLocks noGrp="1"/>
          </p:cNvSpPr>
          <p:nvPr>
            <p:ph type="body" sz="quarter" idx="29"/>
          </p:nvPr>
        </p:nvSpPr>
        <p:spPr>
          <a:xfrm>
            <a:off x="570813" y="4320641"/>
            <a:ext cx="2168574" cy="292109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ts val="1722"/>
              </a:lnSpc>
              <a:buNone/>
              <a:defRPr sz="1600">
                <a:latin typeface="Story" pitchFamily="50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05B89-007D-4BA9-8F7F-E86E18A1C9B1}" type="datetime4">
              <a:rPr lang="en-US">
                <a:solidFill>
                  <a:prstClr val="black"/>
                </a:solidFill>
              </a:rPr>
              <a:pPr>
                <a:defRPr/>
              </a:pPr>
              <a:t>July 7, 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1B6D4-1210-4F3D-AA05-6F6E7C11523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83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695" y="2253723"/>
            <a:ext cx="183260" cy="17170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>
            <a:extLst/>
          </a:lstStyle>
          <a:p>
            <a:pPr defTabSz="778971">
              <a:defRPr/>
            </a:pPr>
            <a:endParaRPr lang="en-US" sz="1600">
              <a:solidFill>
                <a:prstClr val="white"/>
              </a:solidFill>
              <a:effectLst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450720" y="2253723"/>
            <a:ext cx="181903" cy="17170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>
            <a:extLst/>
          </a:lstStyle>
          <a:p>
            <a:pPr defTabSz="778971">
              <a:defRPr/>
            </a:pPr>
            <a:endParaRPr lang="en-US" sz="1600">
              <a:solidFill>
                <a:prstClr val="white"/>
              </a:solidFill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794785"/>
            <a:ext cx="7772400" cy="1371600"/>
          </a:xfrm>
        </p:spPr>
        <p:txBody>
          <a:bodyPr anchor="b"/>
          <a:lstStyle>
            <a:lvl1pPr algn="r">
              <a:buNone/>
              <a:defRPr sz="43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198785"/>
            <a:ext cx="4572000" cy="1091166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0B4BD4-C0B9-4EC9-BAC2-B1F1BC4AE929}" type="datetime4">
              <a:rPr lang="en-US">
                <a:solidFill>
                  <a:prstClr val="white"/>
                </a:solidFill>
              </a:rPr>
              <a:pPr>
                <a:defRPr/>
              </a:pPr>
              <a:t>July 7, 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AAC581-4E68-4585-9FCF-86AA420C74AD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05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0996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0996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DF476E-1F30-4FC4-B82B-18F23330D12A}" type="datetime4">
              <a:rPr lang="en-US">
                <a:solidFill>
                  <a:prstClr val="white"/>
                </a:solidFill>
              </a:rPr>
              <a:pPr>
                <a:defRPr/>
              </a:pPr>
              <a:t>July 7, 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60D285-6727-4509-8C40-D84D73F3999A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95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63259" anchor="ctr"/>
          <a:lstStyle>
            <a:lvl1pPr marL="0" indent="0">
              <a:buNone/>
              <a:defRPr sz="2100" b="0">
                <a:solidFill>
                  <a:schemeClr val="bg1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63259" anchor="ctr"/>
          <a:lstStyle>
            <a:lvl1pPr marL="0" indent="0">
              <a:buNone/>
              <a:defRPr sz="2100" b="0">
                <a:solidFill>
                  <a:schemeClr val="bg1"/>
                </a:solidFill>
              </a:defRPr>
            </a:lvl1pPr>
            <a:lvl2pPr>
              <a:buNone/>
              <a:defRPr sz="1800" b="1"/>
            </a:lvl2pPr>
            <a:lvl3pPr>
              <a:buNone/>
              <a:defRPr sz="1600" b="1"/>
            </a:lvl3pPr>
            <a:lvl4pPr>
              <a:buNone/>
              <a:defRPr sz="1400" b="1"/>
            </a:lvl4pPr>
            <a:lvl5pPr>
              <a:buNone/>
              <a:defRPr sz="14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9A591-929E-4666-BAAF-3D2FE61310ED}" type="datetime4">
              <a:rPr lang="en-US">
                <a:solidFill>
                  <a:prstClr val="black"/>
                </a:solidFill>
              </a:rPr>
              <a:pPr>
                <a:defRPr/>
              </a:pPr>
              <a:t>July 7, 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A379F2-45DB-4D86-94AB-CBA1FF7E43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83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9167F1-D344-4A1D-8B7A-7A1D03184369}" type="datetime4">
              <a:rPr lang="en-US">
                <a:solidFill>
                  <a:prstClr val="white"/>
                </a:solidFill>
              </a:rPr>
              <a:pPr>
                <a:defRPr/>
              </a:pPr>
              <a:t>July 7, 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D8A5B0-4430-4AF5-B0F9-2F9412671E5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71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2FDC-F81F-48CA-B22E-3D615F5E8FBD}" type="datetime4">
              <a:rPr lang="en-US">
                <a:solidFill>
                  <a:prstClr val="black"/>
                </a:solidFill>
              </a:rPr>
              <a:pPr>
                <a:defRPr/>
              </a:pPr>
              <a:t>July 7, 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F987-2897-4BBE-9D29-B72BC12028F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3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4016326"/>
            <a:ext cx="3974592" cy="685800"/>
          </a:xfrm>
        </p:spPr>
        <p:txBody>
          <a:bodyPr/>
          <a:lstStyle>
            <a:lvl1pPr marL="0" indent="0" algn="r">
              <a:buNone/>
              <a:defRPr sz="1400"/>
            </a:lvl1pPr>
            <a:lvl2pPr>
              <a:buNone/>
              <a:defRPr sz="1100"/>
            </a:lvl2pPr>
            <a:lvl3pPr>
              <a:buNone/>
              <a:defRPr sz="900"/>
            </a:lvl3pPr>
            <a:lvl4pPr>
              <a:buNone/>
              <a:defRPr sz="800"/>
            </a:lvl4pPr>
            <a:lvl5pPr>
              <a:buNone/>
              <a:defRPr sz="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1DFB65-A1AC-44A9-BFC6-9E8B9B0AEF93}" type="datetime4">
              <a:rPr lang="en-US">
                <a:solidFill>
                  <a:prstClr val="black"/>
                </a:solidFill>
              </a:rPr>
              <a:pPr>
                <a:defRPr/>
              </a:pPr>
              <a:t>July 7, 2017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95D53A-2052-4B24-B961-D9B843F64B1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41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499554" y="4458852"/>
            <a:ext cx="4939878" cy="6911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630" tIns="40815" rIns="81630" bIns="40815"/>
          <a:lstStyle>
            <a:extLst/>
          </a:lstStyle>
          <a:p>
            <a:pPr defTabSz="778971">
              <a:defRPr/>
            </a:pPr>
            <a:endParaRPr lang="en-US" sz="1600">
              <a:solidFill>
                <a:prstClr val="white"/>
              </a:solidFill>
              <a:effectLst/>
              <a:latin typeface="Arial" charset="0"/>
            </a:endParaRPr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979" y="4454533"/>
            <a:ext cx="3689637" cy="699766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81630" tIns="40815" rIns="81630" bIns="40815"/>
          <a:lstStyle/>
          <a:p>
            <a:pPr defTabSz="778971"/>
            <a:endParaRPr lang="ru-RU" sz="1600" smtClean="0">
              <a:solidFill>
                <a:prstClr val="white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>
            <a:extLst/>
          </a:lstStyle>
          <a:p>
            <a:pPr algn="ctr" defTabSz="778971">
              <a:defRPr/>
            </a:pPr>
            <a:endParaRPr lang="en-US" sz="1600">
              <a:solidFill>
                <a:prstClr val="white"/>
              </a:solidFill>
              <a:effectLst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4340804"/>
            <a:ext cx="3405509" cy="813288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3451" y="3741808"/>
            <a:ext cx="183261" cy="17062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>
            <a:extLst/>
          </a:lstStyle>
          <a:p>
            <a:pPr defTabSz="778971">
              <a:defRPr/>
            </a:pPr>
            <a:endParaRPr lang="en-US" sz="1600">
              <a:solidFill>
                <a:prstClr val="white"/>
              </a:solidFill>
              <a:effectLst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8477477" y="3741808"/>
            <a:ext cx="183260" cy="170622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>
            <a:extLst/>
          </a:lstStyle>
          <a:p>
            <a:pPr defTabSz="778971">
              <a:defRPr/>
            </a:pPr>
            <a:endParaRPr lang="en-US" sz="1600">
              <a:solidFill>
                <a:prstClr val="white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4082551"/>
            <a:ext cx="7162800" cy="486174"/>
          </a:xfrm>
          <a:noFill/>
        </p:spPr>
        <p:txBody>
          <a:bodyPr tIns="0"/>
          <a:lstStyle>
            <a:lvl1pPr marL="0" marR="16326" indent="0" algn="r">
              <a:buNone/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9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7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1C60C93-4079-4BEB-99F5-81B0511038A1}" type="datetime4">
              <a:rPr lang="en-US">
                <a:solidFill>
                  <a:prstClr val="white"/>
                </a:solidFill>
              </a:rPr>
              <a:pPr>
                <a:defRPr/>
              </a:pPr>
              <a:t>July 7, 2017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A73DD27-27C9-4C0D-875C-5F2B1809B5E7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05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554" y="4458852"/>
            <a:ext cx="4939878" cy="69112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1630" tIns="40815" rIns="81630" bIns="40815"/>
          <a:lstStyle>
            <a:extLst/>
          </a:lstStyle>
          <a:p>
            <a:pPr defTabSz="778971">
              <a:defRPr/>
            </a:pPr>
            <a:endParaRPr lang="en-US" sz="1600">
              <a:solidFill>
                <a:prstClr val="black"/>
              </a:solidFill>
              <a:effectLst/>
              <a:latin typeface="Arial" charset="0"/>
            </a:endParaRPr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979" y="4454533"/>
            <a:ext cx="3689637" cy="699766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81630" tIns="40815" rIns="81630" bIns="40815"/>
          <a:lstStyle/>
          <a:p>
            <a:pPr defTabSz="778971"/>
            <a:endParaRPr lang="ru-RU" sz="1600" smtClean="0">
              <a:solidFill>
                <a:prstClr val="black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1630" tIns="40815" rIns="81630" bIns="40815" anchor="ctr"/>
          <a:lstStyle>
            <a:extLst/>
          </a:lstStyle>
          <a:p>
            <a:pPr algn="ctr" defTabSz="778971">
              <a:defRPr/>
            </a:pPr>
            <a:endParaRPr lang="en-US" sz="1600">
              <a:solidFill>
                <a:prstClr val="white"/>
              </a:solidFill>
              <a:effectLst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4340804"/>
            <a:ext cx="3405509" cy="813288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472" y="206259"/>
            <a:ext cx="8229057" cy="857430"/>
          </a:xfrm>
          <a:prstGeom prst="rect">
            <a:avLst/>
          </a:prstGeom>
        </p:spPr>
        <p:txBody>
          <a:bodyPr vert="horz" lIns="81630" tIns="40815" rIns="81630" bIns="40815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472" y="1111204"/>
            <a:ext cx="8229057" cy="339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682" y="4805496"/>
            <a:ext cx="1919480" cy="274291"/>
          </a:xfrm>
          <a:prstGeom prst="rect">
            <a:avLst/>
          </a:prstGeom>
        </p:spPr>
        <p:txBody>
          <a:bodyPr vert="horz" lIns="81630" tIns="40815" rIns="81630" bIns="40815" anchor="b"/>
          <a:lstStyle>
            <a:lvl1pPr algn="l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pPr defTabSz="778971">
              <a:defRPr/>
            </a:pPr>
            <a:fld id="{CC2DADC6-C98B-40F8-A1EA-DE191C2F3960}" type="datetime4">
              <a:rPr lang="en-US">
                <a:solidFill>
                  <a:prstClr val="black"/>
                </a:solidFill>
                <a:effectLst/>
                <a:latin typeface="Arial" charset="0"/>
              </a:rPr>
              <a:pPr defTabSz="778971">
                <a:defRPr/>
              </a:pPr>
              <a:t>July 7, 2017</a:t>
            </a:fld>
            <a:endParaRPr lang="en-US">
              <a:solidFill>
                <a:prstClr val="black"/>
              </a:solidFill>
              <a:effectLst/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596" y="4805496"/>
            <a:ext cx="2349801" cy="274291"/>
          </a:xfrm>
          <a:prstGeom prst="rect">
            <a:avLst/>
          </a:prstGeom>
        </p:spPr>
        <p:txBody>
          <a:bodyPr vert="horz" lIns="81630" tIns="40815" rIns="81630" bIns="40815" anchor="b"/>
          <a:lstStyle>
            <a:lvl1pPr algn="r" eaLnBrk="1" latinLnBrk="0" hangingPunct="1">
              <a:defRPr kumimoji="0" sz="900">
                <a:solidFill>
                  <a:schemeClr val="tx1"/>
                </a:solidFill>
              </a:defRPr>
            </a:lvl1pPr>
            <a:extLst/>
          </a:lstStyle>
          <a:p>
            <a:pPr defTabSz="778971">
              <a:defRPr/>
            </a:pPr>
            <a:endParaRPr lang="en-US">
              <a:solidFill>
                <a:prstClr val="black"/>
              </a:solidFill>
              <a:effectLst/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62" y="4805496"/>
            <a:ext cx="366520" cy="274291"/>
          </a:xfrm>
          <a:prstGeom prst="rect">
            <a:avLst/>
          </a:prstGeom>
        </p:spPr>
        <p:txBody>
          <a:bodyPr vert="horz" lIns="81630" tIns="40815" rIns="81630" bIns="40815" anchor="b"/>
          <a:lstStyle>
            <a:lvl1pPr algn="r" eaLnBrk="1" latinLnBrk="0" hangingPunct="1">
              <a:defRPr kumimoji="0" sz="900" b="0">
                <a:solidFill>
                  <a:schemeClr val="tx1"/>
                </a:solidFill>
              </a:defRPr>
            </a:lvl1pPr>
            <a:extLst/>
          </a:lstStyle>
          <a:p>
            <a:pPr defTabSz="778971">
              <a:defRPr/>
            </a:pPr>
            <a:fld id="{5DE1EFB4-23B0-428C-B787-98D3AC29769D}" type="slidenum">
              <a:rPr lang="en-US">
                <a:solidFill>
                  <a:prstClr val="black"/>
                </a:solidFill>
                <a:effectLst/>
                <a:latin typeface="Arial" charset="0"/>
              </a:rPr>
              <a:pPr defTabSz="778971">
                <a:defRPr/>
              </a:pPr>
              <a:t>‹#›</a:t>
            </a:fld>
            <a:endParaRPr lang="en-US">
              <a:solidFill>
                <a:prstClr val="black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4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Lucida Sans Unicode" pitchFamily="34" charset="0"/>
        </a:defRPr>
      </a:lvl5pPr>
      <a:lvl6pPr marL="357805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Lucida Sans Unicode" pitchFamily="34" charset="0"/>
        </a:defRPr>
      </a:lvl6pPr>
      <a:lvl7pPr marL="715609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Lucida Sans Unicode" pitchFamily="34" charset="0"/>
        </a:defRPr>
      </a:lvl7pPr>
      <a:lvl8pPr marL="1073414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Lucida Sans Unicode" pitchFamily="34" charset="0"/>
        </a:defRPr>
      </a:lvl8pPr>
      <a:lvl9pPr marL="1431219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25503" indent="-227355" algn="l" rtl="0" eaLnBrk="0" fontAlgn="base" hangingPunct="0">
        <a:spcBef>
          <a:spcPts val="352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4100" indent="-203750" algn="l" rtl="0" eaLnBrk="0" fontAlgn="base" hangingPunct="0">
        <a:spcBef>
          <a:spcPts val="293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6547" indent="-203750" algn="l" rtl="0" eaLnBrk="0" fontAlgn="base" hangingPunct="0">
        <a:spcBef>
          <a:spcPts val="313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19992" indent="-203750" algn="l" rtl="0" eaLnBrk="0" fontAlgn="base" hangingPunct="0">
        <a:spcBef>
          <a:spcPts val="313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223742" indent="-203750" algn="l" rtl="0" eaLnBrk="0" fontAlgn="base" hangingPunct="0">
        <a:spcBef>
          <a:spcPts val="313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28517" indent="-204074" algn="l" rtl="0" eaLnBrk="1" latinLnBrk="0" hangingPunct="1">
        <a:spcBef>
          <a:spcPts val="312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32591" indent="-204074" algn="l" rtl="0" eaLnBrk="1" latinLnBrk="0" hangingPunct="1">
        <a:spcBef>
          <a:spcPts val="312"/>
        </a:spcBef>
        <a:buClr>
          <a:schemeClr val="accent3"/>
        </a:buClr>
        <a:buFont typeface="Wingdings 2"/>
        <a:buChar char="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36665" indent="-204074" algn="l" rtl="0" eaLnBrk="1" latinLnBrk="0" hangingPunct="1">
        <a:spcBef>
          <a:spcPts val="312"/>
        </a:spcBef>
        <a:buClr>
          <a:schemeClr val="accent3"/>
        </a:buClr>
        <a:buFont typeface="Wingdings 2"/>
        <a:buChar char="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40739" indent="-204074" algn="l" rtl="0" eaLnBrk="1" latinLnBrk="0" hangingPunct="1">
        <a:spcBef>
          <a:spcPts val="312"/>
        </a:spcBef>
        <a:buClr>
          <a:schemeClr val="accent3"/>
        </a:buClr>
        <a:buFont typeface="Wingdings 2"/>
        <a:buChar char="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6.jpeg"/><Relationship Id="rId4" Type="http://schemas.openxmlformats.org/officeDocument/2006/relationships/image" Target="../media/image23.jpeg"/><Relationship Id="rId9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7534"/>
            <a:ext cx="8136904" cy="2232248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Основные направления</a:t>
            </a:r>
            <a:r>
              <a:rPr lang="ru-RU" sz="3400" dirty="0" smtClean="0">
                <a:solidFill>
                  <a:schemeClr val="tx1"/>
                </a:solidFill>
              </a:rPr>
              <a:t/>
            </a:r>
            <a:br>
              <a:rPr lang="ru-RU" sz="3400" dirty="0" smtClean="0">
                <a:solidFill>
                  <a:schemeClr val="tx1"/>
                </a:solidFill>
              </a:rPr>
            </a:br>
            <a:r>
              <a:rPr lang="ru-RU" sz="3400" dirty="0" smtClean="0">
                <a:solidFill>
                  <a:schemeClr val="tx1"/>
                </a:solidFill>
              </a:rPr>
              <a:t>государственной политики в сфере противодействия коррупции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000" b="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787774"/>
            <a:ext cx="7920880" cy="971786"/>
          </a:xfrm>
        </p:spPr>
        <p:txBody>
          <a:bodyPr/>
          <a:lstStyle/>
          <a:p>
            <a:r>
              <a:rPr lang="ru-RU" sz="1800" dirty="0" smtClean="0"/>
              <a:t>Лекция для филиала Общероссийской общественно-</a:t>
            </a:r>
          </a:p>
          <a:p>
            <a:r>
              <a:rPr lang="ru-RU" sz="1800" dirty="0" smtClean="0"/>
              <a:t>государственной просветительской </a:t>
            </a:r>
            <a:r>
              <a:rPr lang="ru-RU" sz="1800" dirty="0"/>
              <a:t>организации </a:t>
            </a:r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dirty="0"/>
              <a:t>Российское общество «Знание» в Калужской области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5868144" y="3939902"/>
            <a:ext cx="2744688" cy="42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0815" tIns="40815" rIns="40815" bIns="40815" numCol="1" anchor="t" anchorCtr="0" compatLnSpc="1">
            <a:prstTxWarp prst="textNoShape">
              <a:avLst/>
            </a:prstTxWarp>
          </a:bodyPr>
          <a:lstStyle>
            <a:lvl1pPr marL="0" marR="57141" indent="0" algn="r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08148" indent="0" algn="ctr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96" indent="0" algn="ctr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443" indent="0" algn="ctr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591" indent="0" algn="ctr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739" indent="0" algn="ctr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887" indent="0" algn="ctr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035" indent="0" algn="ctr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183" indent="0" algn="ctr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000" dirty="0" smtClean="0">
                <a:solidFill>
                  <a:schemeClr val="bg1"/>
                </a:solidFill>
                <a:effectLst/>
              </a:rPr>
              <a:t>2017 год</a:t>
            </a:r>
            <a:endParaRPr lang="ru-RU" sz="2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5101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6104" y="918402"/>
            <a:ext cx="4824536" cy="2376264"/>
          </a:xfrm>
        </p:spPr>
        <p:txBody>
          <a:bodyPr/>
          <a:lstStyle/>
          <a:p>
            <a:r>
              <a:rPr lang="ru-RU" sz="1800" b="1" u="sng" dirty="0">
                <a:solidFill>
                  <a:srgbClr val="FF0000"/>
                </a:solidFill>
              </a:rPr>
              <a:t>Предметы</a:t>
            </a:r>
            <a:r>
              <a:rPr lang="ru-RU" sz="1800" b="1" dirty="0"/>
              <a:t>: </a:t>
            </a:r>
            <a:r>
              <a:rPr lang="ru-RU" sz="1800" dirty="0"/>
              <a:t>деньги, в том числе валюта, банковские чеки и ценные бумаги, изделия из драгоценных металлов и камней, автомашины, продукты питания, видеотехника, бытовые приборы и другие товары, квартиры, дачи, загородные дома, гаражи, земельные участки и другая недвижимость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42750"/>
            <a:ext cx="8229057" cy="857430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effectLst/>
              </a:rPr>
              <a:t>Взяткой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могут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быть</a:t>
            </a:r>
            <a:r>
              <a:rPr lang="en-US" sz="3600" dirty="0">
                <a:effectLst/>
              </a:rPr>
              <a:t>:</a:t>
            </a:r>
            <a:endParaRPr lang="ru-RU" sz="3600" dirty="0"/>
          </a:p>
        </p:txBody>
      </p:sp>
      <p:sp>
        <p:nvSpPr>
          <p:cNvPr id="4" name="Объект 1"/>
          <p:cNvSpPr txBox="1">
            <a:spLocks/>
          </p:cNvSpPr>
          <p:nvPr/>
        </p:nvSpPr>
        <p:spPr bwMode="auto">
          <a:xfrm>
            <a:off x="5076057" y="915566"/>
            <a:ext cx="374441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800" b="1" u="sng" dirty="0">
                <a:solidFill>
                  <a:srgbClr val="FF0000"/>
                </a:solidFill>
                <a:effectLst/>
              </a:rPr>
              <a:t>Услуги и выгоды</a:t>
            </a:r>
            <a:r>
              <a:rPr lang="ru-RU" sz="1800" b="1" dirty="0">
                <a:effectLst/>
              </a:rPr>
              <a:t>: </a:t>
            </a:r>
            <a:r>
              <a:rPr lang="ru-RU" sz="1800" dirty="0">
                <a:effectLst/>
              </a:rPr>
              <a:t>лечение, ремонтные и строительные работы, санаторные и туристические путевки, поездки за границу, оплата развлечений и других расходов безвозмездно или по заниженной стоимости</a:t>
            </a:r>
            <a:r>
              <a:rPr lang="ru-RU" sz="1800" dirty="0" smtClean="0">
                <a:effectLst/>
              </a:rPr>
              <a:t> </a:t>
            </a:r>
            <a:endParaRPr lang="ru-RU" sz="1800" dirty="0">
              <a:effectLst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76057" y="987574"/>
            <a:ext cx="1" cy="3528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base_1_216282_10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127" y="3571005"/>
            <a:ext cx="720080" cy="81352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e_1_216282_11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79862"/>
            <a:ext cx="1296144" cy="80466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Niso\2017\2. События\46. Общество Знание\Деньги_рисун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579862"/>
            <a:ext cx="1012155" cy="8046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Niso\2017\2. События\46. Общество Знание\Камен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948" y="3565008"/>
            <a:ext cx="792088" cy="81352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Niso\2017\2. События\46. Общество Знание\Ремон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47185"/>
            <a:ext cx="1026477" cy="82939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Niso\2017\2. События\46. Общество Знание\Строитель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23" y="3547185"/>
            <a:ext cx="787589" cy="83134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Niso\2017\2. События\46. Общество Знание\Карусели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530" y="3523337"/>
            <a:ext cx="1479682" cy="85399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323529" y="837493"/>
            <a:ext cx="8304881" cy="50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471" y="130144"/>
            <a:ext cx="8229057" cy="85743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effectLst/>
              </a:rPr>
              <a:t>Завуалированная форма взятки: </a:t>
            </a: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691680" y="987574"/>
            <a:ext cx="712879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ru-RU" sz="1800" b="1" dirty="0" smtClean="0">
                <a:effectLst/>
              </a:rPr>
              <a:t>банковская </a:t>
            </a:r>
            <a:r>
              <a:rPr lang="ru-RU" sz="1800" b="1" dirty="0">
                <a:effectLst/>
              </a:rPr>
              <a:t>ссуда в долг или под видом погашения несуществующего долга, </a:t>
            </a:r>
            <a:endParaRPr lang="ru-RU" sz="1800" b="1" dirty="0" smtClean="0">
              <a:effectLst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ru-RU" sz="1800" b="1" dirty="0" smtClean="0">
                <a:effectLst/>
              </a:rPr>
              <a:t>оплата </a:t>
            </a:r>
            <a:r>
              <a:rPr lang="ru-RU" sz="1800" b="1" dirty="0">
                <a:effectLst/>
              </a:rPr>
              <a:t>товаров, купленных по заниженной цене, </a:t>
            </a:r>
            <a:endParaRPr lang="ru-RU" sz="1800" b="1" dirty="0" smtClean="0">
              <a:effectLst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ru-RU" sz="1800" b="1" dirty="0" smtClean="0">
                <a:effectLst/>
              </a:rPr>
              <a:t>покупка </a:t>
            </a:r>
            <a:r>
              <a:rPr lang="ru-RU" sz="1800" b="1" dirty="0">
                <a:effectLst/>
              </a:rPr>
              <a:t>товаров по завышенной цене, </a:t>
            </a:r>
            <a:endParaRPr lang="ru-RU" sz="1800" b="1" dirty="0" smtClean="0">
              <a:effectLst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ru-RU" sz="1800" b="1" dirty="0" smtClean="0">
                <a:effectLst/>
              </a:rPr>
              <a:t>заключение </a:t>
            </a:r>
            <a:r>
              <a:rPr lang="ru-RU" sz="1800" b="1" dirty="0">
                <a:effectLst/>
              </a:rPr>
              <a:t>фиктивных трудовых договоров с выплатой зарплаты взяточнику, его родственникам, друзьям, </a:t>
            </a:r>
            <a:endParaRPr lang="ru-RU" sz="1800" b="1" dirty="0" smtClean="0">
              <a:effectLst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ru-RU" sz="1800" b="1" dirty="0" smtClean="0">
                <a:effectLst/>
              </a:rPr>
              <a:t>получение </a:t>
            </a:r>
            <a:r>
              <a:rPr lang="ru-RU" sz="1800" b="1" dirty="0">
                <a:effectLst/>
              </a:rPr>
              <a:t>льготного кредита, </a:t>
            </a:r>
            <a:endParaRPr lang="ru-RU" sz="1800" b="1" dirty="0" smtClean="0">
              <a:effectLst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ru-RU" sz="1800" b="1" dirty="0" smtClean="0">
                <a:effectLst/>
              </a:rPr>
              <a:t>завышение </a:t>
            </a:r>
            <a:r>
              <a:rPr lang="ru-RU" sz="1800" b="1" dirty="0">
                <a:effectLst/>
              </a:rPr>
              <a:t>гонораров за лекции, статьи, и книги, </a:t>
            </a:r>
            <a:endParaRPr lang="ru-RU" sz="1800" b="1" dirty="0" smtClean="0">
              <a:effectLst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ru-RU" sz="1800" b="1" dirty="0" smtClean="0">
                <a:effectLst/>
              </a:rPr>
              <a:t>«</a:t>
            </a:r>
            <a:r>
              <a:rPr lang="ru-RU" sz="1800" b="1" dirty="0">
                <a:effectLst/>
              </a:rPr>
              <a:t>случайный» выигрыш в казино, </a:t>
            </a:r>
            <a:endParaRPr lang="ru-RU" sz="1800" b="1" dirty="0" smtClean="0">
              <a:effectLst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ru-RU" sz="1800" b="1" dirty="0" smtClean="0">
                <a:effectLst/>
              </a:rPr>
              <a:t>прощение долга, </a:t>
            </a: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ru-RU" sz="1800" b="1" dirty="0" smtClean="0">
                <a:effectLst/>
              </a:rPr>
              <a:t>уменьшение </a:t>
            </a:r>
            <a:r>
              <a:rPr lang="ru-RU" sz="1800" b="1" dirty="0">
                <a:effectLst/>
              </a:rPr>
              <a:t>арендной платы, </a:t>
            </a:r>
            <a:endParaRPr lang="ru-RU" sz="1800" b="1" dirty="0" smtClean="0">
              <a:effectLst/>
            </a:endParaRPr>
          </a:p>
          <a:p>
            <a:pPr>
              <a:spcBef>
                <a:spcPts val="300"/>
              </a:spcBef>
              <a:buBlip>
                <a:blip r:embed="rId2"/>
              </a:buBlip>
            </a:pPr>
            <a:r>
              <a:rPr lang="ru-RU" sz="1800" b="1" dirty="0" smtClean="0">
                <a:effectLst/>
              </a:rPr>
              <a:t>увеличение </a:t>
            </a:r>
            <a:r>
              <a:rPr lang="ru-RU" sz="1800" b="1" dirty="0">
                <a:effectLst/>
              </a:rPr>
              <a:t>процентных ставок по </a:t>
            </a:r>
            <a:r>
              <a:rPr lang="ru-RU" sz="1800" b="1" dirty="0" smtClean="0">
                <a:effectLst/>
              </a:rPr>
              <a:t>кредиту и </a:t>
            </a:r>
            <a:r>
              <a:rPr lang="ru-RU" sz="1800" b="1" dirty="0">
                <a:effectLst/>
              </a:rPr>
              <a:t>т.д.</a:t>
            </a:r>
            <a:r>
              <a:rPr lang="ru-RU" sz="1800" dirty="0" smtClean="0">
                <a:effectLst/>
              </a:rPr>
              <a:t> </a:t>
            </a:r>
            <a:endParaRPr lang="ru-RU" sz="1800" dirty="0">
              <a:effectLst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23529" y="837493"/>
            <a:ext cx="8304881" cy="50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C:\Users\IvanovaEV\Desktop\6029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1094850"/>
            <a:ext cx="1440159" cy="1152128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783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3698"/>
            <a:ext cx="3456383" cy="4392488"/>
          </a:xfrm>
        </p:spPr>
        <p:txBody>
          <a:bodyPr>
            <a:noAutofit/>
          </a:bodyPr>
          <a:lstStyle/>
          <a:p>
            <a:r>
              <a:rPr lang="ru-RU" sz="2000" dirty="0"/>
              <a:t>Распределение ответов респондентов на вопрос:</a:t>
            </a:r>
            <a:br>
              <a:rPr lang="ru-RU" sz="2000" dirty="0"/>
            </a:br>
            <a:r>
              <a:rPr lang="ru-RU" sz="2000" b="0" dirty="0"/>
              <a:t>«Попадали ли Вы (Ваши родственники, знакомые, друзья) за последний год</a:t>
            </a:r>
            <a:br>
              <a:rPr lang="ru-RU" sz="2000" b="0" dirty="0"/>
            </a:br>
            <a:r>
              <a:rPr lang="ru-RU" sz="2000" b="0" dirty="0"/>
              <a:t>в ситуацию, когда бы пришлось прибегнуть к неформальному вознаграждению (подарку, взятке и т.д.) при обращении в государственные органы или учреждения?»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64989"/>
              </p:ext>
            </p:extLst>
          </p:nvPr>
        </p:nvGraphicFramePr>
        <p:xfrm>
          <a:off x="4060013" y="324184"/>
          <a:ext cx="4752941" cy="401409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013997"/>
                <a:gridCol w="475639"/>
                <a:gridCol w="678991"/>
                <a:gridCol w="980766"/>
                <a:gridCol w="603548"/>
              </a:tblGrid>
              <a:tr h="174146">
                <a:tc rowSpan="2"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Российская Федерация,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федеральный округ,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субъект РФ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Варианты ответов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</a:tr>
              <a:tr h="348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нет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затрудняюсь ответить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Российская Федерация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74,9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ЦФО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13,7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76,1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Белгородская область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Брянская область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27,5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Владимирская область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Воронежская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68,2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Ивановская область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00"/>
                          </a:solidFill>
                          <a:effectLst/>
                        </a:rPr>
                        <a:t>Калужская область</a:t>
                      </a:r>
                      <a:endParaRPr lang="ru-RU" sz="1800" b="1" dirty="0">
                        <a:solidFill>
                          <a:srgbClr val="FFFF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8,7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85,2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6,1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Костромская область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82,8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Курская область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15,8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14,2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Липецкая область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58,5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21,2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Московская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87,5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Орловская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22,5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61,8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Рязанская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Смоленская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15,0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Тамбовская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23,6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Тверская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71,0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Тульская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80,2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12,8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Ярославская область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75,5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100,0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  <a:tr h="1741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г.Москва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14,3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76,9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8,8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406" marR="66406" marT="0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732240" y="96889"/>
            <a:ext cx="2089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effectLst/>
                <a:latin typeface="+mn-lt"/>
              </a:rPr>
              <a:t>(в % от числа опрошенных)</a:t>
            </a:r>
          </a:p>
        </p:txBody>
      </p:sp>
      <p:sp>
        <p:nvSpPr>
          <p:cNvPr id="14" name="Объект 1"/>
          <p:cNvSpPr txBox="1">
            <a:spLocks/>
          </p:cNvSpPr>
          <p:nvPr/>
        </p:nvSpPr>
        <p:spPr bwMode="auto">
          <a:xfrm>
            <a:off x="2915816" y="4338275"/>
            <a:ext cx="6049086" cy="57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just">
              <a:buNone/>
            </a:pPr>
            <a:r>
              <a:rPr lang="ru-RU" sz="1200" dirty="0" smtClean="0">
                <a:effectLst/>
              </a:rPr>
              <a:t>Социологический опрос проводился Службой </a:t>
            </a:r>
            <a:r>
              <a:rPr lang="ru-RU" sz="1200" dirty="0">
                <a:effectLst/>
              </a:rPr>
              <a:t>специальной связи и</a:t>
            </a:r>
            <a:r>
              <a:rPr lang="en-US" sz="1200" dirty="0">
                <a:effectLst/>
              </a:rPr>
              <a:t> </a:t>
            </a:r>
            <a:r>
              <a:rPr lang="ru-RU" sz="1200" dirty="0">
                <a:effectLst/>
              </a:rPr>
              <a:t>информации ФСО </a:t>
            </a:r>
            <a:r>
              <a:rPr lang="ru-RU" sz="1200" dirty="0" smtClean="0">
                <a:effectLst/>
              </a:rPr>
              <a:t>России </a:t>
            </a:r>
            <a:r>
              <a:rPr lang="ru-RU" sz="1200" dirty="0">
                <a:effectLst/>
              </a:rPr>
              <a:t>в 85 субъектах Российской Федерации </a:t>
            </a:r>
            <a:r>
              <a:rPr lang="ru-RU" sz="1200" dirty="0" smtClean="0">
                <a:effectLst/>
              </a:rPr>
              <a:t>              с 3  </a:t>
            </a:r>
            <a:r>
              <a:rPr lang="ru-RU" sz="1200" dirty="0">
                <a:effectLst/>
              </a:rPr>
              <a:t>по </a:t>
            </a:r>
            <a:r>
              <a:rPr lang="ru-RU" sz="1200" dirty="0" smtClean="0">
                <a:effectLst/>
              </a:rPr>
              <a:t> 21 </a:t>
            </a:r>
            <a:r>
              <a:rPr lang="ru-RU" sz="1200" dirty="0">
                <a:effectLst/>
              </a:rPr>
              <a:t>октября </a:t>
            </a:r>
            <a:r>
              <a:rPr lang="ru-RU" sz="1200" dirty="0" smtClean="0">
                <a:effectLst/>
              </a:rPr>
              <a:t>2016</a:t>
            </a:r>
            <a:r>
              <a:rPr lang="ru-RU" sz="1200" dirty="0">
                <a:effectLst/>
              </a:rPr>
              <a:t> </a:t>
            </a:r>
            <a:r>
              <a:rPr lang="ru-RU" sz="1200" dirty="0" smtClean="0">
                <a:effectLst/>
              </a:rPr>
              <a:t>года  (выборка опроса составила </a:t>
            </a:r>
            <a:r>
              <a:rPr lang="ru-RU" sz="1200" b="1" dirty="0" smtClean="0">
                <a:effectLst/>
              </a:rPr>
              <a:t>47302</a:t>
            </a:r>
            <a:r>
              <a:rPr lang="ru-RU" sz="1200" dirty="0" smtClean="0">
                <a:effectLst/>
              </a:rPr>
              <a:t> человека)</a:t>
            </a:r>
            <a:endParaRPr lang="ru-RU" sz="1200" dirty="0">
              <a:effectLst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815916" y="142989"/>
            <a:ext cx="72008" cy="420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ая прямоугольная выноска 8"/>
          <p:cNvSpPr/>
          <p:nvPr/>
        </p:nvSpPr>
        <p:spPr>
          <a:xfrm flipH="1">
            <a:off x="1796585" y="161473"/>
            <a:ext cx="2376264" cy="508099"/>
          </a:xfrm>
          <a:prstGeom prst="wedgeRoundRectCallout">
            <a:avLst>
              <a:gd name="adj1" fmla="val -133095"/>
              <a:gd name="adj2" fmla="val 344239"/>
              <a:gd name="adj3" fmla="val 16667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5 место в ЦФО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 flipH="1">
            <a:off x="2483768" y="598060"/>
            <a:ext cx="2160240" cy="504056"/>
          </a:xfrm>
          <a:prstGeom prst="wedgeRoundRectCallout">
            <a:avLst>
              <a:gd name="adj1" fmla="val -143544"/>
              <a:gd name="adj2" fmla="val 257900"/>
              <a:gd name="adj3" fmla="val 16667"/>
            </a:avLst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2 место в ЦФО</a:t>
            </a:r>
          </a:p>
        </p:txBody>
      </p:sp>
    </p:spTree>
    <p:extLst>
      <p:ext uri="{BB962C8B-B14F-4D97-AF65-F5344CB8AC3E}">
        <p14:creationId xmlns:p14="http://schemas.microsoft.com/office/powerpoint/2010/main" val="42534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1663" y="206317"/>
            <a:ext cx="7282879" cy="857430"/>
          </a:xfrm>
        </p:spPr>
        <p:txBody>
          <a:bodyPr>
            <a:noAutofit/>
          </a:bodyPr>
          <a:lstStyle/>
          <a:p>
            <a:pPr algn="r"/>
            <a:r>
              <a:rPr lang="ru-RU" sz="2200" dirty="0" smtClean="0"/>
              <a:t>Ответственность физических лиц </a:t>
            </a:r>
            <a:br>
              <a:rPr lang="ru-RU" sz="2200" dirty="0" smtClean="0"/>
            </a:br>
            <a:r>
              <a:rPr lang="ru-RU" sz="2200" dirty="0" smtClean="0"/>
              <a:t>за совершение коррупционных правонарушений</a:t>
            </a:r>
            <a:endParaRPr lang="ru-RU" sz="2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16416" y="339502"/>
            <a:ext cx="0" cy="44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15507" y="1059582"/>
            <a:ext cx="3816424" cy="1296144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Уголовная ответственность за преступления коррупционной направленности</a:t>
            </a:r>
            <a:endParaRPr lang="ru-RU" sz="2000" dirty="0">
              <a:effectLst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8248" y="1059582"/>
            <a:ext cx="3816424" cy="1296144"/>
          </a:xfrm>
          <a:prstGeom prst="round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lt1"/>
                </a:solidFill>
              </a:rPr>
              <a:t>Административная ответственность за коррупционные правонарушения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5507" y="2499742"/>
            <a:ext cx="3816424" cy="129851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lt1"/>
                </a:solidFill>
              </a:rPr>
              <a:t>Дисциплинарная ответственность за коррупционные правонарушения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2499742"/>
            <a:ext cx="3816424" cy="129851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lt1"/>
                </a:solidFill>
              </a:rPr>
              <a:t>Гражданско-правовая ответственность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15507" y="4011910"/>
            <a:ext cx="8230616" cy="252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Объект 1"/>
          <p:cNvSpPr txBox="1">
            <a:spLocks/>
          </p:cNvSpPr>
          <p:nvPr/>
        </p:nvSpPr>
        <p:spPr bwMode="auto">
          <a:xfrm>
            <a:off x="827584" y="4122533"/>
            <a:ext cx="7344816" cy="6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r">
              <a:spcBef>
                <a:spcPts val="0"/>
              </a:spcBef>
              <a:buNone/>
            </a:pPr>
            <a:r>
              <a:rPr lang="ru-RU" sz="2000" dirty="0" smtClean="0">
                <a:effectLst/>
              </a:rPr>
              <a:t>Статья 13 Федерального закона </a:t>
            </a:r>
          </a:p>
          <a:p>
            <a:pPr marL="98148" indent="0" algn="r">
              <a:spcBef>
                <a:spcPts val="0"/>
              </a:spcBef>
              <a:buNone/>
            </a:pPr>
            <a:r>
              <a:rPr lang="ru-RU" sz="2000" dirty="0" smtClean="0">
                <a:effectLst/>
              </a:rPr>
              <a:t>«О противодействии коррупции»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3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1663" y="206317"/>
            <a:ext cx="7282879" cy="857430"/>
          </a:xfrm>
        </p:spPr>
        <p:txBody>
          <a:bodyPr>
            <a:noAutofit/>
          </a:bodyPr>
          <a:lstStyle/>
          <a:p>
            <a:pPr algn="r"/>
            <a:r>
              <a:rPr lang="ru-RU" sz="2200" dirty="0" smtClean="0"/>
              <a:t>Уголовная ответственность </a:t>
            </a:r>
            <a:br>
              <a:rPr lang="ru-RU" sz="2200" dirty="0" smtClean="0"/>
            </a:br>
            <a:r>
              <a:rPr lang="ru-RU" sz="2200" dirty="0" smtClean="0"/>
              <a:t>за совершение коррупционных правонарушений</a:t>
            </a:r>
            <a:endParaRPr lang="ru-RU" sz="2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16416" y="123478"/>
            <a:ext cx="0" cy="44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43631" y="3529288"/>
            <a:ext cx="8208912" cy="50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Объект 1"/>
          <p:cNvSpPr txBox="1">
            <a:spLocks/>
          </p:cNvSpPr>
          <p:nvPr/>
        </p:nvSpPr>
        <p:spPr bwMode="auto">
          <a:xfrm>
            <a:off x="543631" y="3637300"/>
            <a:ext cx="7628769" cy="95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r">
              <a:spcBef>
                <a:spcPts val="0"/>
              </a:spcBef>
              <a:buNone/>
            </a:pPr>
            <a:r>
              <a:rPr lang="ru-RU" sz="2000" dirty="0" smtClean="0">
                <a:effectLst/>
              </a:rPr>
              <a:t>Наиболее распространенные составы </a:t>
            </a:r>
          </a:p>
          <a:p>
            <a:pPr marL="98148" indent="0" algn="r">
              <a:spcBef>
                <a:spcPts val="0"/>
              </a:spcBef>
              <a:buNone/>
            </a:pPr>
            <a:r>
              <a:rPr lang="ru-RU" sz="2000" dirty="0" smtClean="0">
                <a:effectLst/>
              </a:rPr>
              <a:t>коррупционных преступлений, </a:t>
            </a:r>
          </a:p>
          <a:p>
            <a:pPr marL="98148" indent="0" algn="r">
              <a:spcBef>
                <a:spcPts val="0"/>
              </a:spcBef>
              <a:buNone/>
            </a:pPr>
            <a:r>
              <a:rPr lang="ru-RU" sz="2000" dirty="0" smtClean="0">
                <a:effectLst/>
              </a:rPr>
              <a:t>предусмотренные уголовным законодательством</a:t>
            </a:r>
            <a:endParaRPr lang="ru-RU" sz="2000" dirty="0">
              <a:effectLst/>
            </a:endParaRPr>
          </a:p>
        </p:txBody>
      </p:sp>
      <p:pic>
        <p:nvPicPr>
          <p:cNvPr id="2050" name="Picture 2" descr="C:\Niso\2017\2. События\46. Общество Знание\Уголовный кодекс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3" r="9177"/>
          <a:stretch/>
        </p:blipFill>
        <p:spPr bwMode="auto">
          <a:xfrm>
            <a:off x="543631" y="1203069"/>
            <a:ext cx="2066307" cy="1800729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1131590"/>
            <a:ext cx="5400599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ru-RU" sz="2200" dirty="0">
                <a:effectLst/>
                <a:latin typeface="+mn-lt"/>
              </a:rPr>
              <a:t>получение взятки (статья 290)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ru-RU" sz="2200" dirty="0">
                <a:effectLst/>
                <a:latin typeface="+mn-lt"/>
              </a:rPr>
              <a:t>дача взятки (статья 291)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ru-RU" sz="2200" dirty="0">
                <a:effectLst/>
                <a:latin typeface="+mn-lt"/>
              </a:rPr>
              <a:t>посредничество во взяточничестве (статья 291.1)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Blip>
                <a:blip r:embed="rId3"/>
              </a:buBlip>
            </a:pPr>
            <a:r>
              <a:rPr lang="ru-RU" sz="2200" dirty="0">
                <a:effectLst/>
                <a:latin typeface="+mn-lt"/>
              </a:rPr>
              <a:t>мелкое взяточничество (статья 291.2)</a:t>
            </a:r>
          </a:p>
        </p:txBody>
      </p:sp>
    </p:spTree>
    <p:extLst>
      <p:ext uri="{BB962C8B-B14F-4D97-AF65-F5344CB8AC3E}">
        <p14:creationId xmlns:p14="http://schemas.microsoft.com/office/powerpoint/2010/main" val="254327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471" y="130144"/>
            <a:ext cx="8229057" cy="85743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</a:rPr>
              <a:t>Мелкое </a:t>
            </a:r>
            <a:r>
              <a:rPr lang="ru-RU" sz="3600" dirty="0">
                <a:effectLst/>
              </a:rPr>
              <a:t>взяточничество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324240" y="786919"/>
            <a:ext cx="8304881" cy="50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95289" y="915566"/>
            <a:ext cx="82328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+mn-lt"/>
              </a:rPr>
              <a:t>Уголовный кодекс Российской Федерации дополнен ст. </a:t>
            </a:r>
            <a:r>
              <a:rPr lang="ru-RU" sz="2000" dirty="0" smtClean="0">
                <a:effectLst/>
                <a:latin typeface="+mn-lt"/>
              </a:rPr>
              <a:t>291.2, </a:t>
            </a:r>
            <a:r>
              <a:rPr lang="ru-RU" sz="2000" dirty="0">
                <a:effectLst/>
                <a:latin typeface="+mn-lt"/>
              </a:rPr>
              <a:t>согласно которой предусмотрена ответственность за получение взятки, дачи взятки лично или через посредника в размере, не превышающем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+mn-lt"/>
              </a:rPr>
              <a:t>10 000 </a:t>
            </a:r>
            <a:r>
              <a:rPr lang="ru-RU" sz="2000" dirty="0" smtClean="0">
                <a:effectLst/>
                <a:latin typeface="+mn-lt"/>
              </a:rPr>
              <a:t>рублей</a:t>
            </a:r>
            <a:endParaRPr lang="ru-RU" sz="2000" dirty="0">
              <a:effectLst/>
              <a:latin typeface="+mn-lt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697020" y="2054339"/>
            <a:ext cx="8229057" cy="857430"/>
          </a:xfrm>
          <a:prstGeom prst="rect">
            <a:avLst/>
          </a:prstGeom>
        </p:spPr>
        <p:txBody>
          <a:bodyPr vert="horz" lIns="81630" tIns="40815" rIns="81630" bIns="40815" rtlCol="0" anchor="ctr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357805" algn="l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715609" algn="l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073414" algn="l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431219" algn="l" rtl="0" fontAlgn="base">
              <a:spcBef>
                <a:spcPct val="0"/>
              </a:spcBef>
              <a:spcAft>
                <a:spcPct val="0"/>
              </a:spcAft>
              <a:defRPr sz="37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sz="3600" dirty="0" smtClean="0">
                <a:effectLst/>
              </a:rPr>
              <a:t>Наказание за мелкое взяточничество </a:t>
            </a:r>
            <a:endParaRPr lang="ru-RU" sz="3600" dirty="0">
              <a:effectLst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405415" y="2715766"/>
            <a:ext cx="8304881" cy="505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72162" y="2859782"/>
            <a:ext cx="82328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rgbClr val="FF0000"/>
                </a:solidFill>
                <a:effectLst/>
                <a:latin typeface="+mn-lt"/>
              </a:rPr>
              <a:t>Штраф</a:t>
            </a:r>
            <a:r>
              <a:rPr lang="ru-RU" sz="2000" dirty="0">
                <a:effectLst/>
                <a:latin typeface="+mn-lt"/>
              </a:rPr>
              <a:t> до 1 миллиона рублей или в размере заработной платы или иного дохода осужденного за период до 1 года;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rgbClr val="FF0000"/>
                </a:solidFill>
                <a:effectLst/>
                <a:latin typeface="+mn-lt"/>
              </a:rPr>
              <a:t>Исправительные работы </a:t>
            </a:r>
            <a:r>
              <a:rPr lang="ru-RU" sz="2000" dirty="0">
                <a:effectLst/>
                <a:latin typeface="+mn-lt"/>
              </a:rPr>
              <a:t>на срок до 3 лет;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rgbClr val="FF0000"/>
                </a:solidFill>
                <a:effectLst/>
                <a:latin typeface="+mn-lt"/>
              </a:rPr>
              <a:t>Ограничение свободы </a:t>
            </a:r>
            <a:r>
              <a:rPr lang="ru-RU" sz="2000" dirty="0">
                <a:effectLst/>
                <a:latin typeface="+mn-lt"/>
              </a:rPr>
              <a:t>на срок до 4 лет;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000" b="1" dirty="0">
                <a:solidFill>
                  <a:srgbClr val="FF0000"/>
                </a:solidFill>
                <a:effectLst/>
                <a:latin typeface="+mn-lt"/>
              </a:rPr>
              <a:t>Лишение свободы </a:t>
            </a:r>
            <a:r>
              <a:rPr lang="ru-RU" sz="2000" dirty="0">
                <a:effectLst/>
                <a:latin typeface="+mn-lt"/>
              </a:rPr>
              <a:t>на срок до 3 </a:t>
            </a:r>
            <a:r>
              <a:rPr lang="ru-RU" sz="2000" dirty="0" smtClean="0">
                <a:effectLst/>
                <a:latin typeface="+mn-lt"/>
              </a:rPr>
              <a:t>лет</a:t>
            </a:r>
            <a:endParaRPr lang="ru-RU" sz="20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802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/>
        </p:nvCxnSpPr>
        <p:spPr>
          <a:xfrm>
            <a:off x="8251342" y="142858"/>
            <a:ext cx="36004" cy="44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472" y="4214824"/>
            <a:ext cx="8208912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Фото_2017 год\Разное\IMG_172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882" t="11279" r="2111" b="5542"/>
          <a:stretch>
            <a:fillRect/>
          </a:stretch>
        </p:blipFill>
        <p:spPr bwMode="auto">
          <a:xfrm>
            <a:off x="285720" y="214296"/>
            <a:ext cx="3500462" cy="2024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D:\Фото_2017 год\Разное\IMG_1730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8083" t="1935" r="16043" b="1331"/>
          <a:stretch>
            <a:fillRect/>
          </a:stretch>
        </p:blipFill>
        <p:spPr bwMode="auto">
          <a:xfrm>
            <a:off x="285720" y="2357436"/>
            <a:ext cx="2571768" cy="25213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D:\Фото_2017 год\Разное\IMG_1728.JP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8740" t="1477" r="19121" b="3971"/>
          <a:stretch>
            <a:fillRect/>
          </a:stretch>
        </p:blipFill>
        <p:spPr bwMode="auto">
          <a:xfrm>
            <a:off x="6357950" y="285734"/>
            <a:ext cx="2533817" cy="25740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0" name="Picture 6" descr="D:\Фото_2017 год\Разное\IMG_1732.JP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13845" t="1595" r="15865"/>
          <a:stretch>
            <a:fillRect/>
          </a:stretch>
        </p:blipFill>
        <p:spPr bwMode="auto">
          <a:xfrm>
            <a:off x="3500430" y="357172"/>
            <a:ext cx="2751537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9" name="Picture 5" descr="D:\Фото_2017 год\Разное\IMG_1731.JP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</a:extLst>
          </a:blip>
          <a:srcRect l="2634" t="5919" r="2532" b="7276"/>
          <a:stretch>
            <a:fillRect/>
          </a:stretch>
        </p:blipFill>
        <p:spPr bwMode="auto">
          <a:xfrm>
            <a:off x="3143240" y="2000246"/>
            <a:ext cx="4792841" cy="29289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483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9268" y="339502"/>
            <a:ext cx="6217147" cy="3456384"/>
          </a:xfrm>
        </p:spPr>
        <p:txBody>
          <a:bodyPr vert="horz" lIns="81630" tIns="40815" rIns="81630" bIns="40815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98148" indent="0" algn="just">
              <a:spcBef>
                <a:spcPct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«В </a:t>
            </a:r>
            <a:r>
              <a:rPr lang="ru-RU" sz="20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последние годы было немало громких дел в отношении чиновников муниципального, регионального, федерального уровня. </a:t>
            </a:r>
            <a:endParaRPr lang="ru-RU" sz="2000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98148" indent="0" algn="just">
              <a:spcBef>
                <a:spcPct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 </a:t>
            </a:r>
            <a:r>
              <a:rPr lang="ru-RU" sz="20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этом, подчеркну, </a:t>
            </a:r>
            <a:r>
              <a:rPr lang="ru-RU" sz="2000" b="1" u="sng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абсолютное большинство государственных служащих – честные, порядочные люди, работающие на благо страны</a:t>
            </a:r>
            <a:r>
              <a:rPr lang="ru-RU" sz="20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endParaRPr lang="ru-RU" sz="2000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98148" indent="0" algn="just">
              <a:spcBef>
                <a:spcPct val="0"/>
              </a:spcBef>
              <a:buNone/>
            </a:pPr>
            <a:r>
              <a:rPr lang="ru-RU" sz="2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Но </a:t>
            </a:r>
            <a:r>
              <a:rPr lang="ru-RU" sz="2000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ни должность, ни высокие связи, ни былые заслуги не могут быть прикрытием для нечистых на руку представителей </a:t>
            </a:r>
            <a:r>
              <a:rPr lang="ru-RU" sz="2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власти.»</a:t>
            </a:r>
            <a:endParaRPr lang="ru-RU" sz="20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467544" y="3939902"/>
            <a:ext cx="763284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r">
              <a:buNone/>
            </a:pPr>
            <a:r>
              <a:rPr lang="ru-RU" sz="1800" dirty="0" smtClean="0">
                <a:effectLst/>
              </a:rPr>
              <a:t>из послания Президента Российской Федерации </a:t>
            </a:r>
            <a:endParaRPr lang="ru-RU" sz="1800" dirty="0">
              <a:effectLst/>
            </a:endParaRPr>
          </a:p>
          <a:p>
            <a:pPr marL="98148" indent="0" algn="r">
              <a:buNone/>
            </a:pPr>
            <a:r>
              <a:rPr lang="ru-RU" sz="1800" dirty="0" smtClean="0">
                <a:effectLst/>
              </a:rPr>
              <a:t>Федеральному </a:t>
            </a:r>
            <a:r>
              <a:rPr lang="ru-RU" sz="1800" dirty="0">
                <a:effectLst/>
              </a:rPr>
              <a:t>Собранию Российской </a:t>
            </a:r>
            <a:r>
              <a:rPr lang="ru-RU" sz="1800" dirty="0" smtClean="0">
                <a:effectLst/>
              </a:rPr>
              <a:t>Федерации,</a:t>
            </a:r>
          </a:p>
          <a:p>
            <a:pPr marL="98148" indent="0" algn="r">
              <a:buNone/>
            </a:pPr>
            <a:r>
              <a:rPr lang="ru-RU" sz="1800" dirty="0" smtClean="0">
                <a:effectLst/>
              </a:rPr>
              <a:t>1 декабря 2016 года</a:t>
            </a:r>
            <a:endParaRPr lang="ru-RU" sz="2000" dirty="0">
              <a:effectLst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95536" y="3867894"/>
            <a:ext cx="8357007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460432" y="339502"/>
            <a:ext cx="0" cy="4536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Niso\2017\2. События\46. Общество Знание\Путин В.В._выст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1" r="20623"/>
          <a:stretch/>
        </p:blipFill>
        <p:spPr bwMode="auto">
          <a:xfrm>
            <a:off x="395536" y="771550"/>
            <a:ext cx="1728204" cy="201622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7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472" y="357172"/>
            <a:ext cx="7757866" cy="3714776"/>
          </a:xfrm>
        </p:spPr>
        <p:txBody>
          <a:bodyPr vert="horz" lIns="81630" tIns="40815" rIns="81630" bIns="40815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98148" indent="0" algn="r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Меры по предупреждению </a:t>
            </a:r>
          </a:p>
          <a:p>
            <a:pPr marL="98148" indent="0" algn="r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коррупции в организации</a:t>
            </a:r>
          </a:p>
          <a:p>
            <a:r>
              <a:rPr lang="ru-RU" sz="2300" dirty="0" smtClean="0"/>
              <a:t>1) определение ответственных за профилактику коррупционных правонарушений;</a:t>
            </a:r>
          </a:p>
          <a:p>
            <a:r>
              <a:rPr lang="ru-RU" sz="2300" dirty="0" smtClean="0"/>
              <a:t>2) сотрудничество с правоохранительными органами;</a:t>
            </a:r>
          </a:p>
          <a:p>
            <a:r>
              <a:rPr lang="ru-RU" sz="2300" dirty="0" smtClean="0"/>
              <a:t>3) разработка и внедрение стандартов и процедур по обеспечению добросовестной работы организации;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714348" y="4286262"/>
            <a:ext cx="7344816" cy="6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r">
              <a:buNone/>
            </a:pPr>
            <a:r>
              <a:rPr lang="ru-RU" sz="2000" dirty="0" smtClean="0">
                <a:effectLst/>
              </a:rPr>
              <a:t>Статья 13.3 Федерального закона </a:t>
            </a:r>
          </a:p>
          <a:p>
            <a:pPr marL="98148" indent="0" algn="r">
              <a:buNone/>
            </a:pPr>
            <a:r>
              <a:rPr lang="ru-RU" sz="2000" dirty="0" smtClean="0">
                <a:effectLst/>
              </a:rPr>
              <a:t>«О противодействии коррупции»</a:t>
            </a:r>
            <a:endParaRPr lang="ru-RU" dirty="0">
              <a:effectLst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8596" y="4143386"/>
            <a:ext cx="8208912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40354" y="142858"/>
            <a:ext cx="17860" cy="4714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472" y="357172"/>
            <a:ext cx="7757866" cy="3714776"/>
          </a:xfrm>
        </p:spPr>
        <p:txBody>
          <a:bodyPr vert="horz" lIns="81630" tIns="40815" rIns="81630" bIns="40815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98148" indent="0" algn="r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Меры по предупреждению </a:t>
            </a:r>
          </a:p>
          <a:p>
            <a:pPr marL="98148" indent="0" algn="r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коррупции в организации</a:t>
            </a:r>
          </a:p>
          <a:p>
            <a:r>
              <a:rPr lang="ru-RU" sz="2300" dirty="0" smtClean="0"/>
              <a:t>4) принятие кодекса этики и служебного поведения работников организации;</a:t>
            </a:r>
          </a:p>
          <a:p>
            <a:r>
              <a:rPr lang="ru-RU" sz="2300" dirty="0" smtClean="0"/>
              <a:t>5) предотвращение и урегулирование конфликта интересов;</a:t>
            </a:r>
          </a:p>
          <a:p>
            <a:r>
              <a:rPr lang="ru-RU" sz="2300" dirty="0" smtClean="0"/>
              <a:t>6) недопущение составления неофициальной отчетности и использования поддельных документов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714348" y="4286262"/>
            <a:ext cx="7344816" cy="6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r">
              <a:buNone/>
            </a:pPr>
            <a:r>
              <a:rPr lang="ru-RU" sz="2000" dirty="0" smtClean="0">
                <a:effectLst/>
              </a:rPr>
              <a:t>Статья 13.3 Федерального закона </a:t>
            </a:r>
          </a:p>
          <a:p>
            <a:pPr marL="98148" indent="0" algn="r">
              <a:buNone/>
            </a:pPr>
            <a:r>
              <a:rPr lang="ru-RU" sz="2000" dirty="0" smtClean="0">
                <a:effectLst/>
              </a:rPr>
              <a:t>«О противодействии коррупции»</a:t>
            </a:r>
            <a:endParaRPr lang="ru-RU" dirty="0">
              <a:effectLst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8596" y="4143386"/>
            <a:ext cx="8208912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58214" y="142858"/>
            <a:ext cx="0" cy="47149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95736" y="807554"/>
            <a:ext cx="6120680" cy="2304255"/>
          </a:xfrm>
        </p:spPr>
        <p:txBody>
          <a:bodyPr vert="horz" lIns="81630" tIns="40815" rIns="81630" bIns="40815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98148" indent="0" algn="just">
              <a:spcBef>
                <a:spcPct val="0"/>
              </a:spcBef>
              <a:buNone/>
            </a:pPr>
            <a:r>
              <a:rPr lang="ru-RU" sz="23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… борьба  с  коррупцией – это не шоу, </a:t>
            </a:r>
          </a:p>
          <a:p>
            <a:pPr marL="98148" indent="0" algn="just">
              <a:spcBef>
                <a:spcPct val="0"/>
              </a:spcBef>
              <a:buNone/>
            </a:pPr>
            <a:r>
              <a:rPr lang="ru-RU" sz="23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она      требует      профессионализма, </a:t>
            </a:r>
          </a:p>
          <a:p>
            <a:pPr marL="98148" indent="0" algn="just">
              <a:spcBef>
                <a:spcPct val="0"/>
              </a:spcBef>
              <a:buNone/>
            </a:pPr>
            <a:r>
              <a:rPr lang="ru-RU" sz="23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серьёзности и ответственности, только </a:t>
            </a:r>
          </a:p>
          <a:p>
            <a:pPr marL="98148" indent="0" algn="just">
              <a:spcBef>
                <a:spcPct val="0"/>
              </a:spcBef>
              <a:buNone/>
            </a:pPr>
            <a:r>
              <a:rPr lang="ru-RU" sz="23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тогда   она   даст   результат,  получит </a:t>
            </a:r>
          </a:p>
          <a:p>
            <a:pPr marL="98148" indent="0" algn="just">
              <a:spcBef>
                <a:spcPct val="0"/>
              </a:spcBef>
              <a:buNone/>
            </a:pPr>
            <a:r>
              <a:rPr lang="ru-RU" sz="23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осознанную,  широкую  поддержку  со </a:t>
            </a:r>
          </a:p>
          <a:p>
            <a:pPr marL="98148" indent="0" algn="just">
              <a:spcBef>
                <a:spcPct val="0"/>
              </a:spcBef>
              <a:buNone/>
            </a:pPr>
            <a:r>
              <a:rPr lang="ru-RU" sz="23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стороны общества…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467544" y="3565292"/>
            <a:ext cx="7704856" cy="1116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r">
              <a:buNone/>
            </a:pPr>
            <a:r>
              <a:rPr lang="ru-RU" sz="2000" dirty="0" smtClean="0">
                <a:effectLst/>
              </a:rPr>
              <a:t>из послания Президента Российской Федерации </a:t>
            </a:r>
            <a:endParaRPr lang="ru-RU" sz="2000" dirty="0">
              <a:effectLst/>
            </a:endParaRPr>
          </a:p>
          <a:p>
            <a:pPr marL="98148" indent="0" algn="r">
              <a:buNone/>
            </a:pPr>
            <a:r>
              <a:rPr lang="ru-RU" sz="2000" dirty="0" smtClean="0">
                <a:effectLst/>
              </a:rPr>
              <a:t>Федеральному </a:t>
            </a:r>
            <a:r>
              <a:rPr lang="ru-RU" sz="2000" dirty="0">
                <a:effectLst/>
              </a:rPr>
              <a:t>Собранию Российской </a:t>
            </a:r>
            <a:r>
              <a:rPr lang="ru-RU" sz="2000" dirty="0" smtClean="0">
                <a:effectLst/>
              </a:rPr>
              <a:t>Федерации,</a:t>
            </a:r>
          </a:p>
          <a:p>
            <a:pPr marL="98148" indent="0" algn="r">
              <a:buNone/>
            </a:pPr>
            <a:r>
              <a:rPr lang="ru-RU" sz="2000" dirty="0" smtClean="0">
                <a:effectLst/>
              </a:rPr>
              <a:t>1 декабря 2016 года</a:t>
            </a:r>
            <a:endParaRPr lang="ru-RU" dirty="0">
              <a:effectLst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43631" y="3457280"/>
            <a:ext cx="8208912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388424" y="123478"/>
            <a:ext cx="0" cy="44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Niso\2017\2. События\46. Общество Знание\Путин В.В.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1" r="15886"/>
          <a:stretch/>
        </p:blipFill>
        <p:spPr bwMode="auto">
          <a:xfrm>
            <a:off x="395537" y="1059582"/>
            <a:ext cx="1703732" cy="18002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1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044" y="1203598"/>
            <a:ext cx="7344816" cy="857430"/>
          </a:xfrm>
        </p:spPr>
        <p:txBody>
          <a:bodyPr/>
          <a:lstStyle/>
          <a:p>
            <a:pPr algn="ctr"/>
            <a:r>
              <a:rPr lang="ru-RU" dirty="0" smtClean="0"/>
              <a:t>Благодарим за внимание!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009463" y="123478"/>
            <a:ext cx="0" cy="44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00034" y="2715766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Объект 1"/>
          <p:cNvSpPr txBox="1">
            <a:spLocks/>
          </p:cNvSpPr>
          <p:nvPr/>
        </p:nvSpPr>
        <p:spPr bwMode="auto">
          <a:xfrm>
            <a:off x="500034" y="2931790"/>
            <a:ext cx="734481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r">
              <a:spcBef>
                <a:spcPts val="0"/>
              </a:spcBef>
              <a:buNone/>
            </a:pPr>
            <a:r>
              <a:rPr lang="ru-RU" sz="2000" dirty="0" smtClean="0">
                <a:effectLst/>
              </a:rPr>
              <a:t>Телефоны отдела </a:t>
            </a:r>
          </a:p>
          <a:p>
            <a:pPr marL="98148" indent="0" algn="r">
              <a:spcBef>
                <a:spcPts val="0"/>
              </a:spcBef>
              <a:buNone/>
            </a:pPr>
            <a:r>
              <a:rPr lang="ru-RU" sz="2000" dirty="0" smtClean="0">
                <a:effectLst/>
              </a:rPr>
              <a:t>по профилактике коррупционных правонарушений Администрации Губернатора Калужской области:</a:t>
            </a:r>
          </a:p>
          <a:p>
            <a:pPr marL="98148" indent="0" algn="r">
              <a:buNone/>
            </a:pPr>
            <a:r>
              <a:rPr lang="ru-RU" sz="2800" b="1" dirty="0" smtClean="0">
                <a:solidFill>
                  <a:srgbClr val="FF0000"/>
                </a:solidFill>
                <a:effectLst/>
              </a:rPr>
              <a:t>(4842) 778-254, 778-564, 778-393</a:t>
            </a:r>
            <a:endParaRPr lang="ru-RU" sz="3200" b="1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64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0">
        <p14:glitter pattern="hexago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1"/>
          <p:cNvSpPr txBox="1">
            <a:spLocks/>
          </p:cNvSpPr>
          <p:nvPr/>
        </p:nvSpPr>
        <p:spPr bwMode="auto">
          <a:xfrm>
            <a:off x="371916" y="250786"/>
            <a:ext cx="7344816" cy="102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r">
              <a:buNone/>
            </a:pPr>
            <a:r>
              <a:rPr lang="ru-RU" b="1" dirty="0" smtClean="0">
                <a:effectLst/>
              </a:rPr>
              <a:t>Основные нормативные акты </a:t>
            </a:r>
          </a:p>
          <a:p>
            <a:pPr marL="98148" indent="0" algn="r">
              <a:buNone/>
            </a:pPr>
            <a:r>
              <a:rPr lang="ru-RU" b="1" dirty="0" smtClean="0">
                <a:effectLst/>
              </a:rPr>
              <a:t>в сфере противодействия коррупции</a:t>
            </a:r>
            <a:endParaRPr lang="ru-RU" sz="2800" b="1" dirty="0">
              <a:effectLst/>
            </a:endParaRPr>
          </a:p>
        </p:txBody>
      </p:sp>
      <p:pic>
        <p:nvPicPr>
          <p:cNvPr id="7170" name="Picture 2" descr="D:\Мои док-ты\2017\2. События\3. Выступл_23.01.2016\Нац план_стр 1_вс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1" t="1462" r="5057" b="1474"/>
          <a:stretch/>
        </p:blipFill>
        <p:spPr bwMode="auto">
          <a:xfrm>
            <a:off x="4644008" y="1280245"/>
            <a:ext cx="2539192" cy="353560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020741" y="250786"/>
            <a:ext cx="0" cy="44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23528" y="1131590"/>
            <a:ext cx="82089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Niso\2017\2. События\46. Общество Знание\ФЗ 273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360"/>
          <a:stretch/>
        </p:blipFill>
        <p:spPr bwMode="auto">
          <a:xfrm>
            <a:off x="1547664" y="1273468"/>
            <a:ext cx="2683272" cy="35423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3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494"/>
            <a:ext cx="7992888" cy="3769020"/>
          </a:xfrm>
        </p:spPr>
        <p:txBody>
          <a:bodyPr vert="horz" lIns="81630" tIns="40815" rIns="81630" bIns="40815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98148" indent="0" algn="just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Коррупция – это: </a:t>
            </a:r>
          </a:p>
          <a:p>
            <a:pPr marL="98148" indent="0" algn="just">
              <a:spcBef>
                <a:spcPct val="0"/>
              </a:spcBef>
              <a:buNone/>
            </a:pPr>
            <a:r>
              <a:rPr lang="ru-RU" b="1" dirty="0" smtClean="0"/>
              <a:t>1) злоупотребление служебным положением, </a:t>
            </a:r>
          </a:p>
          <a:p>
            <a:pPr marL="98148" indent="0" algn="just">
              <a:spcBef>
                <a:spcPct val="0"/>
              </a:spcBef>
              <a:buNone/>
            </a:pPr>
            <a:r>
              <a:rPr lang="ru-RU" b="1" dirty="0" smtClean="0"/>
              <a:t>2) дача и получение взятки, </a:t>
            </a:r>
          </a:p>
          <a:p>
            <a:pPr marL="98148" indent="0" algn="just">
              <a:spcBef>
                <a:spcPct val="0"/>
              </a:spcBef>
              <a:buNone/>
            </a:pPr>
            <a:r>
              <a:rPr lang="ru-RU" b="1" dirty="0" smtClean="0"/>
              <a:t>3) злоупотребление полномочиями, </a:t>
            </a:r>
          </a:p>
          <a:p>
            <a:pPr marL="98148" indent="0" algn="just">
              <a:spcBef>
                <a:spcPct val="0"/>
              </a:spcBef>
              <a:buNone/>
            </a:pPr>
            <a:r>
              <a:rPr lang="ru-RU" b="1" dirty="0" smtClean="0"/>
              <a:t>4) коммерческий подкуп, </a:t>
            </a:r>
          </a:p>
          <a:p>
            <a:pPr marL="98148" indent="0" algn="just">
              <a:spcBef>
                <a:spcPct val="0"/>
              </a:spcBef>
              <a:buNone/>
            </a:pPr>
            <a:r>
              <a:rPr lang="ru-RU" b="1" dirty="0" smtClean="0"/>
              <a:t>5) незаконное использование должностного положения в целях получения выгоды в виде денег, ценностей, иного имущества или услуг имущественного характера, иных имущественных прав</a:t>
            </a:r>
            <a:endParaRPr lang="ru-RU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827584" y="4143385"/>
            <a:ext cx="7344816" cy="6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r">
              <a:buNone/>
            </a:pPr>
            <a:r>
              <a:rPr lang="ru-RU" sz="2000" dirty="0" smtClean="0">
                <a:effectLst/>
              </a:rPr>
              <a:t>Статья 1 Федерального закона </a:t>
            </a:r>
          </a:p>
          <a:p>
            <a:pPr marL="98148" indent="0" algn="r">
              <a:buNone/>
            </a:pPr>
            <a:r>
              <a:rPr lang="ru-RU" sz="2000" dirty="0" smtClean="0">
                <a:effectLst/>
              </a:rPr>
              <a:t>«О противодействии коррупции»</a:t>
            </a:r>
            <a:endParaRPr lang="ru-RU" dirty="0">
              <a:effectLst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00034" y="4036514"/>
            <a:ext cx="8208912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460432" y="195486"/>
            <a:ext cx="0" cy="4629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1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3763" y="267494"/>
            <a:ext cx="7992888" cy="3762934"/>
          </a:xfrm>
        </p:spPr>
        <p:txBody>
          <a:bodyPr vert="horz" lIns="81630" tIns="40815" rIns="81630" bIns="40815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98148" indent="0" algn="just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Противодействие коррупции - это:</a:t>
            </a:r>
          </a:p>
          <a:p>
            <a:pPr marL="98148" indent="0" algn="just">
              <a:spcBef>
                <a:spcPct val="0"/>
              </a:spcBef>
              <a:buNone/>
            </a:pPr>
            <a:r>
              <a:rPr lang="ru-RU" sz="800" b="1" dirty="0" smtClean="0">
                <a:solidFill>
                  <a:srgbClr val="FF0000"/>
                </a:solidFill>
              </a:rPr>
              <a:t> </a:t>
            </a:r>
          </a:p>
          <a:p>
            <a:pPr algn="just">
              <a:spcBef>
                <a:spcPct val="0"/>
              </a:spcBef>
            </a:pPr>
            <a:r>
              <a:rPr lang="ru-RU" b="1" dirty="0" smtClean="0"/>
              <a:t>предупреждение </a:t>
            </a:r>
            <a:r>
              <a:rPr lang="ru-RU" b="1" dirty="0"/>
              <a:t>коррупции, в том числе </a:t>
            </a:r>
            <a:r>
              <a:rPr lang="ru-RU" b="1" dirty="0" smtClean="0"/>
              <a:t>выявление </a:t>
            </a:r>
            <a:r>
              <a:rPr lang="ru-RU" b="1" dirty="0"/>
              <a:t>и </a:t>
            </a:r>
            <a:r>
              <a:rPr lang="ru-RU" b="1" dirty="0" smtClean="0"/>
              <a:t>последующее устранение </a:t>
            </a:r>
            <a:r>
              <a:rPr lang="ru-RU" b="1" dirty="0"/>
              <a:t>причин коррупции (</a:t>
            </a:r>
            <a:r>
              <a:rPr lang="ru-RU" b="1" dirty="0">
                <a:solidFill>
                  <a:srgbClr val="FF0000"/>
                </a:solidFill>
              </a:rPr>
              <a:t>профилактика коррупции</a:t>
            </a:r>
            <a:r>
              <a:rPr lang="ru-RU" b="1" dirty="0" smtClean="0"/>
              <a:t>), </a:t>
            </a:r>
          </a:p>
          <a:p>
            <a:pPr algn="just">
              <a:spcBef>
                <a:spcPct val="0"/>
              </a:spcBef>
            </a:pPr>
            <a:endParaRPr lang="ru-RU" sz="800" b="1" dirty="0" smtClean="0"/>
          </a:p>
          <a:p>
            <a:pPr algn="just">
              <a:spcBef>
                <a:spcPct val="0"/>
              </a:spcBef>
            </a:pPr>
            <a:r>
              <a:rPr lang="ru-RU" b="1" dirty="0" smtClean="0"/>
              <a:t>выявление, предупреждение, пресечение, раскрытие </a:t>
            </a:r>
            <a:r>
              <a:rPr lang="ru-RU" b="1" dirty="0"/>
              <a:t>и </a:t>
            </a:r>
            <a:r>
              <a:rPr lang="ru-RU" b="1" dirty="0" smtClean="0"/>
              <a:t>расследование </a:t>
            </a:r>
            <a:r>
              <a:rPr lang="ru-RU" b="1" dirty="0"/>
              <a:t>коррупционных правонарушений (</a:t>
            </a:r>
            <a:r>
              <a:rPr lang="ru-RU" b="1" dirty="0">
                <a:solidFill>
                  <a:srgbClr val="FF0000"/>
                </a:solidFill>
              </a:rPr>
              <a:t>борьба с коррупцией</a:t>
            </a:r>
            <a:r>
              <a:rPr lang="ru-RU" b="1" dirty="0" smtClean="0"/>
              <a:t>), </a:t>
            </a:r>
          </a:p>
          <a:p>
            <a:pPr algn="just">
              <a:spcBef>
                <a:spcPct val="0"/>
              </a:spcBef>
            </a:pPr>
            <a:endParaRPr lang="ru-RU" sz="800" b="1" dirty="0" smtClean="0"/>
          </a:p>
          <a:p>
            <a:pPr algn="just">
              <a:spcBef>
                <a:spcPct val="0"/>
              </a:spcBef>
            </a:pPr>
            <a:r>
              <a:rPr lang="ru-RU" b="1" dirty="0" smtClean="0"/>
              <a:t>минимизация </a:t>
            </a:r>
            <a:r>
              <a:rPr lang="ru-RU" b="1" dirty="0"/>
              <a:t>и (или) </a:t>
            </a:r>
            <a:r>
              <a:rPr lang="ru-RU" b="1" dirty="0" smtClean="0"/>
              <a:t>ликвидация </a:t>
            </a:r>
            <a:r>
              <a:rPr lang="ru-RU" b="1" dirty="0"/>
              <a:t>последствий коррупционных </a:t>
            </a:r>
            <a:r>
              <a:rPr lang="ru-RU" b="1" dirty="0" smtClean="0"/>
              <a:t>правонарушений </a:t>
            </a:r>
          </a:p>
        </p:txBody>
      </p:sp>
      <p:sp>
        <p:nvSpPr>
          <p:cNvPr id="10" name="Объект 1"/>
          <p:cNvSpPr txBox="1">
            <a:spLocks/>
          </p:cNvSpPr>
          <p:nvPr/>
        </p:nvSpPr>
        <p:spPr bwMode="auto">
          <a:xfrm>
            <a:off x="827584" y="4143385"/>
            <a:ext cx="7344816" cy="681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r">
              <a:buNone/>
            </a:pPr>
            <a:r>
              <a:rPr lang="ru-RU" sz="2000" dirty="0" smtClean="0">
                <a:effectLst/>
              </a:rPr>
              <a:t>Статья 1 Федерального закона </a:t>
            </a:r>
          </a:p>
          <a:p>
            <a:pPr marL="98148" indent="0" algn="r">
              <a:buNone/>
            </a:pPr>
            <a:r>
              <a:rPr lang="ru-RU" sz="2000" dirty="0" smtClean="0">
                <a:effectLst/>
              </a:rPr>
              <a:t>«О противодействии коррупции»</a:t>
            </a:r>
            <a:endParaRPr lang="ru-RU" dirty="0">
              <a:effectLst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500034" y="4036514"/>
            <a:ext cx="8208912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460432" y="195486"/>
            <a:ext cx="0" cy="46293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2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5524"/>
            <a:ext cx="7282879" cy="857430"/>
          </a:xfrm>
        </p:spPr>
        <p:txBody>
          <a:bodyPr>
            <a:noAutofit/>
          </a:bodyPr>
          <a:lstStyle/>
          <a:p>
            <a:pPr algn="r"/>
            <a:r>
              <a:rPr lang="ru-RU" sz="2200" dirty="0" smtClean="0"/>
              <a:t>Совет </a:t>
            </a:r>
            <a:r>
              <a:rPr lang="ru-RU" sz="2200" dirty="0"/>
              <a:t>при Президенте </a:t>
            </a:r>
            <a:r>
              <a:rPr lang="ru-RU" sz="2200" dirty="0" smtClean="0"/>
              <a:t>Российской Федерации </a:t>
            </a:r>
            <a:br>
              <a:rPr lang="ru-RU" sz="2200" dirty="0" smtClean="0"/>
            </a:br>
            <a:r>
              <a:rPr lang="ru-RU" sz="2200" dirty="0" smtClean="0"/>
              <a:t>по </a:t>
            </a:r>
            <a:r>
              <a:rPr lang="ru-RU" sz="2200" dirty="0"/>
              <a:t>противодействию коррупции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02900" y="123478"/>
            <a:ext cx="0" cy="44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3631" y="3457280"/>
            <a:ext cx="8208912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Объект 1"/>
          <p:cNvSpPr txBox="1">
            <a:spLocks/>
          </p:cNvSpPr>
          <p:nvPr/>
        </p:nvSpPr>
        <p:spPr bwMode="auto">
          <a:xfrm>
            <a:off x="467544" y="3565292"/>
            <a:ext cx="7704856" cy="102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r">
              <a:spcBef>
                <a:spcPts val="300"/>
              </a:spcBef>
              <a:buNone/>
            </a:pPr>
            <a:r>
              <a:rPr lang="ru-RU" sz="2000" dirty="0" smtClean="0">
                <a:effectLst/>
              </a:rPr>
              <a:t>На </a:t>
            </a:r>
            <a:r>
              <a:rPr lang="ru-RU" sz="2000" dirty="0">
                <a:effectLst/>
              </a:rPr>
              <a:t>заседаниях </a:t>
            </a:r>
            <a:r>
              <a:rPr lang="ru-RU" sz="2000" dirty="0" smtClean="0">
                <a:effectLst/>
              </a:rPr>
              <a:t>Совета обсуждаются </a:t>
            </a:r>
          </a:p>
          <a:p>
            <a:pPr marL="98148" indent="0" algn="r">
              <a:spcBef>
                <a:spcPts val="300"/>
              </a:spcBef>
              <a:buNone/>
            </a:pPr>
            <a:r>
              <a:rPr lang="ru-RU" sz="2000" dirty="0" smtClean="0">
                <a:effectLst/>
              </a:rPr>
              <a:t>вопросы по </a:t>
            </a:r>
            <a:r>
              <a:rPr lang="ru-RU" sz="2000" dirty="0">
                <a:effectLst/>
              </a:rPr>
              <a:t>совершенствованию </a:t>
            </a:r>
            <a:endParaRPr lang="ru-RU" sz="2000" dirty="0" smtClean="0">
              <a:effectLst/>
            </a:endParaRPr>
          </a:p>
          <a:p>
            <a:pPr marL="98148" indent="0" algn="r">
              <a:spcBef>
                <a:spcPts val="300"/>
              </a:spcBef>
              <a:buNone/>
            </a:pPr>
            <a:r>
              <a:rPr lang="ru-RU" sz="2000" dirty="0" smtClean="0">
                <a:effectLst/>
              </a:rPr>
              <a:t>государственной </a:t>
            </a:r>
            <a:r>
              <a:rPr lang="ru-RU" sz="2000" dirty="0">
                <a:effectLst/>
              </a:rPr>
              <a:t>антикоррупционной политики</a:t>
            </a:r>
          </a:p>
        </p:txBody>
      </p:sp>
      <p:pic>
        <p:nvPicPr>
          <p:cNvPr id="1026" name="Picture 2" descr="C:\Niso\2017\2. События\46. Общество Знание\Совет при Президент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57990"/>
            <a:ext cx="3695680" cy="2280313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Niso\2017\2. События\46. Общество Знание\Совет при Президенте_Путин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6" r="9545"/>
          <a:stretch/>
        </p:blipFill>
        <p:spPr bwMode="auto">
          <a:xfrm>
            <a:off x="1043608" y="1042954"/>
            <a:ext cx="2912013" cy="231038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0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1663" y="206317"/>
            <a:ext cx="7282879" cy="857430"/>
          </a:xfrm>
        </p:spPr>
        <p:txBody>
          <a:bodyPr>
            <a:noAutofit/>
          </a:bodyPr>
          <a:lstStyle/>
          <a:p>
            <a:pPr algn="r"/>
            <a:r>
              <a:rPr lang="ru-RU" sz="2200" dirty="0" smtClean="0"/>
              <a:t>Комиссия </a:t>
            </a:r>
            <a:r>
              <a:rPr lang="ru-RU" sz="2200" dirty="0"/>
              <a:t>по координации работы по противодействию коррупции в Калужской области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316416" y="123478"/>
            <a:ext cx="0" cy="44644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43631" y="3457280"/>
            <a:ext cx="8208912" cy="720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Объект 1"/>
          <p:cNvSpPr txBox="1">
            <a:spLocks/>
          </p:cNvSpPr>
          <p:nvPr/>
        </p:nvSpPr>
        <p:spPr bwMode="auto">
          <a:xfrm>
            <a:off x="543631" y="3637300"/>
            <a:ext cx="7628769" cy="95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30" tIns="40815" rIns="81630" bIns="40815" numCol="1" anchor="t" anchorCtr="0" compatLnSpc="1">
            <a:prstTxWarp prst="textNoShape">
              <a:avLst/>
            </a:prstTxWarp>
          </a:bodyPr>
          <a:lstStyle>
            <a:lvl1pPr marL="325503" indent="-227355" algn="l" rtl="0" eaLnBrk="0" fontAlgn="base" hangingPunct="0">
              <a:spcBef>
                <a:spcPts val="352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4100" indent="-203750" algn="l" rtl="0" eaLnBrk="0" fontAlgn="base" hangingPunct="0">
              <a:spcBef>
                <a:spcPts val="293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6547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1999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23742" indent="-203750" algn="l" rtl="0" eaLnBrk="0" fontAlgn="base" hangingPunct="0">
              <a:spcBef>
                <a:spcPts val="313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28517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2591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36665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0739" indent="-204074" algn="l" rtl="0" eaLnBrk="1" latinLnBrk="0" hangingPunct="1">
              <a:spcBef>
                <a:spcPts val="312"/>
              </a:spcBef>
              <a:buClr>
                <a:schemeClr val="accent3"/>
              </a:buClr>
              <a:buFont typeface="Wingdings 2"/>
              <a:buChar char="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98148" indent="0" algn="r">
              <a:spcBef>
                <a:spcPts val="0"/>
              </a:spcBef>
              <a:buNone/>
            </a:pPr>
            <a:r>
              <a:rPr lang="ru-RU" sz="2000" dirty="0" smtClean="0">
                <a:effectLst/>
              </a:rPr>
              <a:t>На заседаниях комиссии </a:t>
            </a:r>
          </a:p>
          <a:p>
            <a:pPr marL="98148" indent="0" algn="r">
              <a:spcBef>
                <a:spcPts val="0"/>
              </a:spcBef>
              <a:buNone/>
            </a:pPr>
            <a:r>
              <a:rPr lang="ru-RU" sz="2000" dirty="0" smtClean="0">
                <a:effectLst/>
              </a:rPr>
              <a:t>рассматриваются актуальные вопросы, посвященные противодействию коррупции в Калужской области </a:t>
            </a:r>
            <a:endParaRPr lang="ru-RU" sz="2000" dirty="0">
              <a:effectLst/>
            </a:endParaRPr>
          </a:p>
        </p:txBody>
      </p:sp>
      <p:pic>
        <p:nvPicPr>
          <p:cNvPr id="1026" name="Picture 2" descr="C:\Niso\2017\Комис_координац\2. Комис_коорд_26.06.2017\2017_06_26(9)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43149"/>
            <a:ext cx="3098828" cy="232412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Niso\2017\Комис_координац\2. Комис_коорд_26.06.2017\2017_06_26(9)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943" y="1042537"/>
            <a:ext cx="3443587" cy="2298116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5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5076056" y="123478"/>
            <a:ext cx="18002" cy="4536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95536" y="2787774"/>
            <a:ext cx="84969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539552" y="411510"/>
            <a:ext cx="4248472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Администрация Губернатора </a:t>
            </a:r>
          </a:p>
          <a:p>
            <a:pPr algn="ctr"/>
            <a:r>
              <a:rPr lang="ru-RU" dirty="0" smtClean="0"/>
              <a:t>Калужской области</a:t>
            </a:r>
          </a:p>
          <a:p>
            <a:pPr algn="ctr"/>
            <a:r>
              <a:rPr lang="ru-RU" sz="1600" dirty="0">
                <a:effectLst/>
              </a:rPr>
              <a:t>(о</a:t>
            </a:r>
            <a:r>
              <a:rPr lang="ru-RU" sz="1600" dirty="0" smtClean="0">
                <a:effectLst/>
              </a:rPr>
              <a:t>рган </a:t>
            </a:r>
            <a:r>
              <a:rPr lang="ru-RU" sz="1600" dirty="0">
                <a:effectLst/>
              </a:rPr>
              <a:t>Калужской области по профилактике коррупционных и иных правонарушений)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003798"/>
            <a:ext cx="4248472" cy="1440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Отдел </a:t>
            </a:r>
            <a:r>
              <a:rPr lang="ru-RU" sz="1800" dirty="0"/>
              <a:t>по профилактике коррупционных </a:t>
            </a:r>
            <a:r>
              <a:rPr lang="ru-RU" sz="1800" dirty="0" smtClean="0"/>
              <a:t>правонарушений Администрации Губернатора </a:t>
            </a:r>
          </a:p>
          <a:p>
            <a:pPr algn="ctr"/>
            <a:r>
              <a:rPr lang="ru-RU" sz="1800" dirty="0" smtClean="0"/>
              <a:t>Калужской области</a:t>
            </a:r>
            <a:endParaRPr lang="ru-RU" sz="1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36096" y="411510"/>
            <a:ext cx="3240360" cy="20882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Советник </a:t>
            </a:r>
            <a:r>
              <a:rPr lang="ru-RU" sz="1600" dirty="0">
                <a:solidFill>
                  <a:schemeClr val="tx1"/>
                </a:solidFill>
              </a:rPr>
              <a:t>Губернатора Калужской области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по </a:t>
            </a:r>
            <a:r>
              <a:rPr lang="ru-RU" sz="1600" dirty="0">
                <a:solidFill>
                  <a:schemeClr val="tx1"/>
                </a:solidFill>
              </a:rPr>
              <a:t>вопросам противодействия коррупции, законодательства 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и </a:t>
            </a:r>
            <a:r>
              <a:rPr lang="ru-RU" sz="1600" dirty="0">
                <a:solidFill>
                  <a:schemeClr val="tx1"/>
                </a:solidFill>
              </a:rPr>
              <a:t>права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08104" y="3075806"/>
            <a:ext cx="3168352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/>
              <a:t>Ответственные за противодействие коррупции в органах власти, органах местного самоуправления, учреждениях</a:t>
            </a:r>
            <a:endParaRPr lang="ru-RU" sz="15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622" y="411510"/>
            <a:ext cx="8150834" cy="406128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dirty="0" smtClean="0"/>
              <a:t>Основные задачи отдела по профилактике:</a:t>
            </a:r>
          </a:p>
          <a:p>
            <a:pPr algn="ctr"/>
            <a:endParaRPr lang="ru-RU" sz="1000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/>
              </a:rPr>
              <a:t>формирование </a:t>
            </a:r>
            <a:r>
              <a:rPr lang="ru-RU" sz="1800" dirty="0">
                <a:effectLst/>
              </a:rPr>
              <a:t>у лиц, замещающих государственные </a:t>
            </a:r>
            <a:r>
              <a:rPr lang="ru-RU" sz="1800" dirty="0" smtClean="0">
                <a:effectLst/>
              </a:rPr>
              <a:t>должности, </a:t>
            </a:r>
            <a:r>
              <a:rPr lang="ru-RU" sz="1800" dirty="0">
                <a:effectLst/>
              </a:rPr>
              <a:t>гражданских и муниципальных служащих и граждан </a:t>
            </a:r>
            <a:r>
              <a:rPr lang="ru-RU" sz="1800" b="1" dirty="0">
                <a:solidFill>
                  <a:srgbClr val="FF0000"/>
                </a:solidFill>
                <a:effectLst/>
              </a:rPr>
              <a:t>нетерпимости к коррупционному </a:t>
            </a:r>
            <a:r>
              <a:rPr lang="ru-RU" sz="1800" b="1" dirty="0" smtClean="0">
                <a:solidFill>
                  <a:srgbClr val="FF0000"/>
                </a:solidFill>
                <a:effectLst/>
              </a:rPr>
              <a:t>поведению</a:t>
            </a:r>
          </a:p>
          <a:p>
            <a:pPr algn="just"/>
            <a:endParaRPr lang="ru-RU" sz="800" b="1" dirty="0">
              <a:solidFill>
                <a:srgbClr val="FF0000"/>
              </a:solidFill>
              <a:effectLst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b="1" dirty="0" smtClean="0">
                <a:solidFill>
                  <a:srgbClr val="FF0000"/>
                </a:solidFill>
                <a:effectLst/>
              </a:rPr>
              <a:t>профилактика </a:t>
            </a:r>
            <a:r>
              <a:rPr lang="ru-RU" sz="1800" b="1" dirty="0">
                <a:solidFill>
                  <a:srgbClr val="FF0000"/>
                </a:solidFill>
                <a:effectLst/>
              </a:rPr>
              <a:t>коррупционных правонарушений </a:t>
            </a:r>
            <a:r>
              <a:rPr lang="ru-RU" sz="1800" dirty="0">
                <a:effectLst/>
              </a:rPr>
              <a:t>в органах исполнительной власти Калужской области, подведомственных </a:t>
            </a:r>
            <a:r>
              <a:rPr lang="ru-RU" sz="1800" dirty="0" smtClean="0">
                <a:effectLst/>
              </a:rPr>
              <a:t>организациях</a:t>
            </a:r>
          </a:p>
          <a:p>
            <a:pPr algn="just"/>
            <a:endParaRPr lang="ru-RU" sz="800" dirty="0">
              <a:effectLst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800" dirty="0" smtClean="0">
                <a:effectLst/>
              </a:rPr>
              <a:t>осуществление </a:t>
            </a:r>
            <a:r>
              <a:rPr lang="ru-RU" sz="1800" b="1" dirty="0">
                <a:solidFill>
                  <a:srgbClr val="FF0000"/>
                </a:solidFill>
                <a:effectLst/>
              </a:rPr>
              <a:t>контроля за соблюдением </a:t>
            </a:r>
            <a:r>
              <a:rPr lang="ru-RU" sz="1800" dirty="0">
                <a:effectLst/>
              </a:rPr>
              <a:t>лицами, замещающими государственные </a:t>
            </a:r>
            <a:r>
              <a:rPr lang="ru-RU" sz="1800" dirty="0" smtClean="0">
                <a:effectLst/>
              </a:rPr>
              <a:t>должности, </a:t>
            </a:r>
            <a:r>
              <a:rPr lang="ru-RU" sz="1800" dirty="0">
                <a:effectLst/>
              </a:rPr>
              <a:t>гражданскими служащими и руководителями подведомственных организаций </a:t>
            </a:r>
            <a:r>
              <a:rPr lang="ru-RU" sz="1800" b="1" dirty="0">
                <a:solidFill>
                  <a:srgbClr val="FF0000"/>
                </a:solidFill>
                <a:effectLst/>
              </a:rPr>
              <a:t>запретов, ограничений и требований</a:t>
            </a:r>
            <a:r>
              <a:rPr lang="ru-RU" sz="1800" dirty="0">
                <a:effectLst/>
              </a:rPr>
              <a:t>, установленных в целях противодействия </a:t>
            </a:r>
            <a:r>
              <a:rPr lang="ru-RU" sz="1800" dirty="0" smtClean="0">
                <a:effectLst/>
              </a:rPr>
              <a:t>коррупции</a:t>
            </a:r>
            <a:endParaRPr lang="ru-RU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910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3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39552" y="411510"/>
            <a:ext cx="3816424" cy="1368152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 сфере земельного законодательства</a:t>
            </a:r>
            <a:endParaRPr lang="ru-RU" sz="2600" dirty="0">
              <a:effectLst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2643758"/>
            <a:ext cx="3744416" cy="1728192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400" dirty="0"/>
              <a:t>Бытовая </a:t>
            </a:r>
            <a:r>
              <a:rPr lang="ru-RU" sz="3400" dirty="0" smtClean="0"/>
              <a:t>коррупция </a:t>
            </a:r>
          </a:p>
          <a:p>
            <a:pPr algn="ctr"/>
            <a:r>
              <a:rPr lang="ru-RU" sz="1800" dirty="0" smtClean="0"/>
              <a:t>(в сферах здравоохранения, образования, ЖКХ)</a:t>
            </a:r>
            <a:endParaRPr lang="ru-RU" sz="3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64088" y="411510"/>
            <a:ext cx="3384376" cy="1368152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в сфере государственных закупок</a:t>
            </a:r>
            <a:endParaRPr lang="ru-RU" sz="2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64088" y="2643758"/>
            <a:ext cx="3381530" cy="1682996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бюджетных учреждениях и организациях</a:t>
            </a:r>
            <a:endParaRPr lang="ru-RU" sz="2800" dirty="0"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995687"/>
            <a:ext cx="8424936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spc="1000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chemeClr val="bg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п </a:t>
            </a:r>
            <a:r>
              <a:rPr lang="ru-RU" sz="1800" b="1" spc="1000" dirty="0" smtClean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chemeClr val="bg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р а в о н </a:t>
            </a:r>
            <a:r>
              <a:rPr lang="ru-RU" sz="1800" b="1" spc="1000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chemeClr val="bg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а  р  </a:t>
            </a:r>
            <a:r>
              <a:rPr lang="ru-RU" sz="1800" b="1" spc="1000" dirty="0" smtClean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chemeClr val="bg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у  ш  е  </a:t>
            </a:r>
            <a:r>
              <a:rPr lang="ru-RU" sz="1800" b="1" spc="1000" dirty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chemeClr val="bg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н  и  я </a:t>
            </a:r>
            <a:endParaRPr lang="ru-RU" sz="1200" dirty="0">
              <a:solidFill>
                <a:schemeClr val="bg1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37344" y="627534"/>
            <a:ext cx="432048" cy="43924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spc="1000" baseline="8000" dirty="0" smtClean="0">
                <a:ln w="9004" cap="flat" cmpd="sng" algn="ctr">
                  <a:solidFill>
                    <a:srgbClr val="D73A36"/>
                  </a:solidFill>
                  <a:prstDash val="solid"/>
                  <a:miter lim="0"/>
                </a:ln>
                <a:solidFill>
                  <a:schemeClr val="bg1"/>
                </a:solidFill>
                <a:effectLst>
                  <a:outerShdw blurRad="25502" dist="23000" dir="7020000" algn="tl">
                    <a:srgbClr val="000000">
                      <a:alpha val="50000"/>
                    </a:srgbClr>
                  </a:outerShdw>
                </a:effectLst>
                <a:ea typeface="Calibri"/>
                <a:cs typeface="Times New Roman"/>
              </a:rPr>
              <a:t>коррупционные</a:t>
            </a:r>
            <a:endParaRPr lang="ru-RU" sz="2800" b="1" spc="1000" baseline="8000" dirty="0">
              <a:ln w="9004" cap="flat" cmpd="sng" algn="ctr">
                <a:solidFill>
                  <a:srgbClr val="D73A36"/>
                </a:solidFill>
                <a:prstDash val="solid"/>
                <a:miter lim="0"/>
              </a:ln>
              <a:solidFill>
                <a:schemeClr val="bg1"/>
              </a:solidFill>
              <a:effectLst>
                <a:outerShdw blurRad="25502" dist="23000" dir="7020000" algn="tl">
                  <a:srgbClr val="000000">
                    <a:alpha val="50000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65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3" grpId="0" animBg="1"/>
      <p:bldP spid="10" grpId="0" animBg="1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1036</Words>
  <Application>Microsoft Office PowerPoint</Application>
  <PresentationFormat>Экран (16:9)</PresentationFormat>
  <Paragraphs>236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Основные направления государственной политики в сфере противодействия коррупции </vt:lpstr>
      <vt:lpstr>Презентация PowerPoint</vt:lpstr>
      <vt:lpstr>Презентация PowerPoint</vt:lpstr>
      <vt:lpstr>Презентация PowerPoint</vt:lpstr>
      <vt:lpstr>Презентация PowerPoint</vt:lpstr>
      <vt:lpstr>Совет при Президенте Российской Федерации  по противодействию коррупции</vt:lpstr>
      <vt:lpstr>Комиссия по координации работы по противодействию коррупции в Калужской области</vt:lpstr>
      <vt:lpstr>Презентация PowerPoint</vt:lpstr>
      <vt:lpstr>Презентация PowerPoint</vt:lpstr>
      <vt:lpstr>Взяткой могут быть:</vt:lpstr>
      <vt:lpstr>Завуалированная форма взятки: </vt:lpstr>
      <vt:lpstr>Распределение ответов респондентов на вопрос: «Попадали ли Вы (Ваши родственники, знакомые, друзья) за последний год в ситуацию, когда бы пришлось прибегнуть к неформальному вознаграждению (подарку, взятке и т.д.) при обращении в государственные органы или учреждения?»</vt:lpstr>
      <vt:lpstr>Ответственность физических лиц  за совершение коррупционных правонарушений</vt:lpstr>
      <vt:lpstr>Уголовная ответственность  за совершение коррупционных правонарушений</vt:lpstr>
      <vt:lpstr>Мелкое взяточничество 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Proskurnin</dc:creator>
  <cp:lastModifiedBy>Осин Александр Александрович</cp:lastModifiedBy>
  <cp:revision>202</cp:revision>
  <cp:lastPrinted>2017-01-26T12:11:26Z</cp:lastPrinted>
  <dcterms:created xsi:type="dcterms:W3CDTF">2003-01-16T13:15:37Z</dcterms:created>
  <dcterms:modified xsi:type="dcterms:W3CDTF">2017-07-07T12:21:11Z</dcterms:modified>
</cp:coreProperties>
</file>