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0"/>
  </p:notesMasterIdLst>
  <p:sldIdLst>
    <p:sldId id="258" r:id="rId2"/>
    <p:sldId id="741" r:id="rId3"/>
    <p:sldId id="732" r:id="rId4"/>
    <p:sldId id="747" r:id="rId5"/>
    <p:sldId id="749" r:id="rId6"/>
    <p:sldId id="750" r:id="rId7"/>
    <p:sldId id="751" r:id="rId8"/>
    <p:sldId id="725" r:id="rId9"/>
  </p:sldIdLst>
  <p:sldSz cx="12192000" cy="6858000"/>
  <p:notesSz cx="6797675" cy="99282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itchFamily="2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B"/>
    <a:srgbClr val="00BCEF"/>
    <a:srgbClr val="00BBEE"/>
    <a:srgbClr val="0099DD"/>
    <a:srgbClr val="0077CC"/>
    <a:srgbClr val="E46C2A"/>
    <a:srgbClr val="FF7300"/>
    <a:srgbClr val="0061AF"/>
    <a:srgbClr val="8F9092"/>
    <a:srgbClr val="DD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6" autoAdjust="0"/>
    <p:restoredTop sz="94620"/>
  </p:normalViewPr>
  <p:slideViewPr>
    <p:cSldViewPr snapToGrid="0" showGuides="1">
      <p:cViewPr varScale="1">
        <p:scale>
          <a:sx n="98" d="100"/>
          <a:sy n="98" d="100"/>
        </p:scale>
        <p:origin x="1160" y="2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C6027-9C84-43B7-945B-15699A4922E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172288-88C8-4F64-BD5D-67FED9A3E1C4}">
      <dgm:prSet phldrT="[Текст]"/>
      <dgm:spPr>
        <a:solidFill>
          <a:srgbClr val="00BBEE"/>
        </a:solidFill>
        <a:ln>
          <a:noFill/>
        </a:ln>
      </dgm:spPr>
      <dgm:t>
        <a:bodyPr/>
        <a:lstStyle/>
        <a:p>
          <a:r>
            <a:rPr lang="ru-RU" dirty="0"/>
            <a:t> </a:t>
          </a:r>
        </a:p>
      </dgm:t>
    </dgm:pt>
    <dgm:pt modelId="{A743EC71-BAFE-4F56-9D78-A569F0B419E4}" type="parTrans" cxnId="{D638F8C8-3F1F-4ADF-AC53-D1B58657BA2D}">
      <dgm:prSet/>
      <dgm:spPr/>
      <dgm:t>
        <a:bodyPr/>
        <a:lstStyle/>
        <a:p>
          <a:endParaRPr lang="ru-RU"/>
        </a:p>
      </dgm:t>
    </dgm:pt>
    <dgm:pt modelId="{940375C6-4A6B-40EA-8E68-4656F69D32C8}" type="sibTrans" cxnId="{D638F8C8-3F1F-4ADF-AC53-D1B58657BA2D}">
      <dgm:prSet/>
      <dgm:spPr/>
      <dgm:t>
        <a:bodyPr/>
        <a:lstStyle/>
        <a:p>
          <a:endParaRPr lang="ru-RU"/>
        </a:p>
      </dgm:t>
    </dgm:pt>
    <dgm:pt modelId="{2C48B6AB-2D81-42B7-BB87-990301C49864}">
      <dgm:prSet phldrT="[Текст]" custT="1"/>
      <dgm:spPr>
        <a:solidFill>
          <a:srgbClr val="0099DD"/>
        </a:solidFill>
        <a:ln>
          <a:noFill/>
        </a:ln>
      </dgm:spPr>
      <dgm:t>
        <a:bodyPr/>
        <a:lstStyle/>
        <a:p>
          <a:r>
            <a:rPr lang="ru-RU" sz="1050" b="1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Система поддержки образовательного и научного процессов. </a:t>
          </a:r>
        </a:p>
        <a:p>
          <a:r>
            <a:rPr lang="ru-RU" sz="1050" b="1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Цифровые тренажеры и двойники, индивидуальные образовательные траектории</a:t>
          </a:r>
          <a:endParaRPr lang="ru-RU" sz="1050" dirty="0"/>
        </a:p>
      </dgm:t>
    </dgm:pt>
    <dgm:pt modelId="{4B3B4A5B-9CC8-42DC-9126-83416392406A}" type="parTrans" cxnId="{98AAC452-A04F-4265-A1D9-79B9A047D173}">
      <dgm:prSet/>
      <dgm:spPr/>
      <dgm:t>
        <a:bodyPr/>
        <a:lstStyle/>
        <a:p>
          <a:endParaRPr lang="ru-RU"/>
        </a:p>
      </dgm:t>
    </dgm:pt>
    <dgm:pt modelId="{565B51AE-E434-4EB5-BB9C-10AA818BAF18}" type="sibTrans" cxnId="{98AAC452-A04F-4265-A1D9-79B9A047D173}">
      <dgm:prSet/>
      <dgm:spPr/>
      <dgm:t>
        <a:bodyPr/>
        <a:lstStyle/>
        <a:p>
          <a:endParaRPr lang="ru-RU"/>
        </a:p>
      </dgm:t>
    </dgm:pt>
    <dgm:pt modelId="{A70CA800-B365-40AC-B04A-C1A72701D497}">
      <dgm:prSet phldrT="[Текст]" custT="1"/>
      <dgm:spPr>
        <a:solidFill>
          <a:srgbClr val="0077CC"/>
        </a:solidFill>
        <a:ln>
          <a:noFill/>
        </a:ln>
      </dgm:spPr>
      <dgm:t>
        <a:bodyPr/>
        <a:lstStyle/>
        <a:p>
          <a:r>
            <a:rPr lang="ru-RU" sz="1050" b="1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Цифровые сервисы, услуги, ресурсы и службы. Умный кампус </a:t>
          </a:r>
          <a:endParaRPr lang="ru-RU" sz="1050" dirty="0"/>
        </a:p>
      </dgm:t>
    </dgm:pt>
    <dgm:pt modelId="{49A76D90-E79E-4EFC-8BC7-1CE91966E660}" type="parTrans" cxnId="{E650ADA0-97FB-40FA-A3C9-E371EE7C7954}">
      <dgm:prSet/>
      <dgm:spPr/>
      <dgm:t>
        <a:bodyPr/>
        <a:lstStyle/>
        <a:p>
          <a:endParaRPr lang="ru-RU"/>
        </a:p>
      </dgm:t>
    </dgm:pt>
    <dgm:pt modelId="{9E67E987-BACD-44E6-BA15-F20C0D07898A}" type="sibTrans" cxnId="{E650ADA0-97FB-40FA-A3C9-E371EE7C7954}">
      <dgm:prSet/>
      <dgm:spPr/>
      <dgm:t>
        <a:bodyPr/>
        <a:lstStyle/>
        <a:p>
          <a:endParaRPr lang="ru-RU"/>
        </a:p>
      </dgm:t>
    </dgm:pt>
    <dgm:pt modelId="{189D4DD0-712A-4298-90A4-63CA81E17EB2}">
      <dgm:prSet custT="1"/>
      <dgm:spPr>
        <a:ln>
          <a:noFill/>
        </a:ln>
      </dgm:spPr>
      <dgm:t>
        <a:bodyPr/>
        <a:lstStyle/>
        <a:p>
          <a:r>
            <a:rPr lang="ru-RU" sz="1050" b="1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Система управления вузом на основе данных </a:t>
          </a:r>
          <a:br>
            <a:rPr lang="ru-RU" sz="1050" b="1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</a:br>
          <a:r>
            <a:rPr lang="ru-RU" sz="1050" b="1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(финансы, медиа, взаимодействие с </a:t>
          </a:r>
          <a:r>
            <a:rPr lang="ru-RU" sz="1050" b="1" dirty="0" err="1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ФОИВами</a:t>
          </a:r>
          <a:r>
            <a:rPr lang="ru-RU" sz="1050" b="1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 и т.д.)</a:t>
          </a:r>
          <a:endParaRPr lang="ru-RU" sz="1050" dirty="0"/>
        </a:p>
      </dgm:t>
    </dgm:pt>
    <dgm:pt modelId="{98583C75-66F1-4FEE-844C-CF2F341233CC}" type="parTrans" cxnId="{C69A9ED7-E41E-49AB-BFBB-6EDF5B33E504}">
      <dgm:prSet/>
      <dgm:spPr/>
      <dgm:t>
        <a:bodyPr/>
        <a:lstStyle/>
        <a:p>
          <a:endParaRPr lang="ru-RU"/>
        </a:p>
      </dgm:t>
    </dgm:pt>
    <dgm:pt modelId="{12A49A49-CB1B-4F38-B4F6-7C66FE231D76}" type="sibTrans" cxnId="{C69A9ED7-E41E-49AB-BFBB-6EDF5B33E504}">
      <dgm:prSet/>
      <dgm:spPr/>
      <dgm:t>
        <a:bodyPr/>
        <a:lstStyle/>
        <a:p>
          <a:endParaRPr lang="ru-RU"/>
        </a:p>
      </dgm:t>
    </dgm:pt>
    <dgm:pt modelId="{EA8F9048-644C-4253-9A0A-44345286C85E}" type="pres">
      <dgm:prSet presAssocID="{C6AC6027-9C84-43B7-945B-15699A4922E5}" presName="Name0" presStyleCnt="0">
        <dgm:presLayoutVars>
          <dgm:dir/>
          <dgm:animLvl val="lvl"/>
          <dgm:resizeHandles val="exact"/>
        </dgm:presLayoutVars>
      </dgm:prSet>
      <dgm:spPr/>
    </dgm:pt>
    <dgm:pt modelId="{2BB4BA04-5B1D-4DBE-936B-C5BA9FE645A5}" type="pres">
      <dgm:prSet presAssocID="{71172288-88C8-4F64-BD5D-67FED9A3E1C4}" presName="Name8" presStyleCnt="0"/>
      <dgm:spPr/>
    </dgm:pt>
    <dgm:pt modelId="{1DFFF32D-9008-4C9A-B390-E8E2CAA86C96}" type="pres">
      <dgm:prSet presAssocID="{71172288-88C8-4F64-BD5D-67FED9A3E1C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454123F-40F3-4374-B869-1FFCC44386F3}" type="pres">
      <dgm:prSet presAssocID="{71172288-88C8-4F64-BD5D-67FED9A3E1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4E72EC-E457-4602-AFE9-61DCCF7D1967}" type="pres">
      <dgm:prSet presAssocID="{2C48B6AB-2D81-42B7-BB87-990301C49864}" presName="Name8" presStyleCnt="0"/>
      <dgm:spPr/>
    </dgm:pt>
    <dgm:pt modelId="{B04B6D5A-44FA-4C9B-9CD6-389D0505934F}" type="pres">
      <dgm:prSet presAssocID="{2C48B6AB-2D81-42B7-BB87-990301C49864}" presName="level" presStyleLbl="node1" presStyleIdx="1" presStyleCnt="4">
        <dgm:presLayoutVars>
          <dgm:chMax val="1"/>
          <dgm:bulletEnabled val="1"/>
        </dgm:presLayoutVars>
      </dgm:prSet>
      <dgm:spPr/>
    </dgm:pt>
    <dgm:pt modelId="{4F76DC97-AAEA-4CF5-A093-7EEEF4912F93}" type="pres">
      <dgm:prSet presAssocID="{2C48B6AB-2D81-42B7-BB87-990301C498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ACD8EC-8329-48D5-906E-FD7AEDD544FA}" type="pres">
      <dgm:prSet presAssocID="{A70CA800-B365-40AC-B04A-C1A72701D497}" presName="Name8" presStyleCnt="0"/>
      <dgm:spPr/>
    </dgm:pt>
    <dgm:pt modelId="{01E01C7E-236F-4F23-8620-9876A47EDD9B}" type="pres">
      <dgm:prSet presAssocID="{A70CA800-B365-40AC-B04A-C1A72701D497}" presName="level" presStyleLbl="node1" presStyleIdx="2" presStyleCnt="4">
        <dgm:presLayoutVars>
          <dgm:chMax val="1"/>
          <dgm:bulletEnabled val="1"/>
        </dgm:presLayoutVars>
      </dgm:prSet>
      <dgm:spPr/>
    </dgm:pt>
    <dgm:pt modelId="{3C6181D2-3B38-432A-8DCC-9BA201BD0A15}" type="pres">
      <dgm:prSet presAssocID="{A70CA800-B365-40AC-B04A-C1A72701D4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D4DFEA-1366-4849-9CCF-5B18487B36F8}" type="pres">
      <dgm:prSet presAssocID="{189D4DD0-712A-4298-90A4-63CA81E17EB2}" presName="Name8" presStyleCnt="0"/>
      <dgm:spPr/>
    </dgm:pt>
    <dgm:pt modelId="{20D96A3E-85E7-4D2D-9D77-012131257A61}" type="pres">
      <dgm:prSet presAssocID="{189D4DD0-712A-4298-90A4-63CA81E17EB2}" presName="level" presStyleLbl="node1" presStyleIdx="3" presStyleCnt="4">
        <dgm:presLayoutVars>
          <dgm:chMax val="1"/>
          <dgm:bulletEnabled val="1"/>
        </dgm:presLayoutVars>
      </dgm:prSet>
      <dgm:spPr/>
    </dgm:pt>
    <dgm:pt modelId="{D35776F5-1690-46D9-A599-6DDAEB0741B6}" type="pres">
      <dgm:prSet presAssocID="{189D4DD0-712A-4298-90A4-63CA81E17E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EA5B503-2D30-4CCA-B2FE-F50A32E3768A}" type="presOf" srcId="{A70CA800-B365-40AC-B04A-C1A72701D497}" destId="{01E01C7E-236F-4F23-8620-9876A47EDD9B}" srcOrd="0" destOrd="0" presId="urn:microsoft.com/office/officeart/2005/8/layout/pyramid1"/>
    <dgm:cxn modelId="{770BAA06-973A-472E-A1D4-90FD96BBF0F7}" type="presOf" srcId="{C6AC6027-9C84-43B7-945B-15699A4922E5}" destId="{EA8F9048-644C-4253-9A0A-44345286C85E}" srcOrd="0" destOrd="0" presId="urn:microsoft.com/office/officeart/2005/8/layout/pyramid1"/>
    <dgm:cxn modelId="{F97D0523-DA34-49D3-B47F-C00758AD3EC9}" type="presOf" srcId="{2C48B6AB-2D81-42B7-BB87-990301C49864}" destId="{B04B6D5A-44FA-4C9B-9CD6-389D0505934F}" srcOrd="0" destOrd="0" presId="urn:microsoft.com/office/officeart/2005/8/layout/pyramid1"/>
    <dgm:cxn modelId="{5F0FFC41-61B0-4178-8536-9C5CC4BE5636}" type="presOf" srcId="{71172288-88C8-4F64-BD5D-67FED9A3E1C4}" destId="{1DFFF32D-9008-4C9A-B390-E8E2CAA86C96}" srcOrd="0" destOrd="0" presId="urn:microsoft.com/office/officeart/2005/8/layout/pyramid1"/>
    <dgm:cxn modelId="{98AAC452-A04F-4265-A1D9-79B9A047D173}" srcId="{C6AC6027-9C84-43B7-945B-15699A4922E5}" destId="{2C48B6AB-2D81-42B7-BB87-990301C49864}" srcOrd="1" destOrd="0" parTransId="{4B3B4A5B-9CC8-42DC-9126-83416392406A}" sibTransId="{565B51AE-E434-4EB5-BB9C-10AA818BAF18}"/>
    <dgm:cxn modelId="{9090385D-D46A-4191-B51C-9843DBBEA876}" type="presOf" srcId="{2C48B6AB-2D81-42B7-BB87-990301C49864}" destId="{4F76DC97-AAEA-4CF5-A093-7EEEF4912F93}" srcOrd="1" destOrd="0" presId="urn:microsoft.com/office/officeart/2005/8/layout/pyramid1"/>
    <dgm:cxn modelId="{DD571187-8846-4A08-8A23-1A2EFB4E9E0B}" type="presOf" srcId="{189D4DD0-712A-4298-90A4-63CA81E17EB2}" destId="{20D96A3E-85E7-4D2D-9D77-012131257A61}" srcOrd="0" destOrd="0" presId="urn:microsoft.com/office/officeart/2005/8/layout/pyramid1"/>
    <dgm:cxn modelId="{E650ADA0-97FB-40FA-A3C9-E371EE7C7954}" srcId="{C6AC6027-9C84-43B7-945B-15699A4922E5}" destId="{A70CA800-B365-40AC-B04A-C1A72701D497}" srcOrd="2" destOrd="0" parTransId="{49A76D90-E79E-4EFC-8BC7-1CE91966E660}" sibTransId="{9E67E987-BACD-44E6-BA15-F20C0D07898A}"/>
    <dgm:cxn modelId="{D638F8C8-3F1F-4ADF-AC53-D1B58657BA2D}" srcId="{C6AC6027-9C84-43B7-945B-15699A4922E5}" destId="{71172288-88C8-4F64-BD5D-67FED9A3E1C4}" srcOrd="0" destOrd="0" parTransId="{A743EC71-BAFE-4F56-9D78-A569F0B419E4}" sibTransId="{940375C6-4A6B-40EA-8E68-4656F69D32C8}"/>
    <dgm:cxn modelId="{C38127CD-5545-4041-9F0B-81685970E1F6}" type="presOf" srcId="{189D4DD0-712A-4298-90A4-63CA81E17EB2}" destId="{D35776F5-1690-46D9-A599-6DDAEB0741B6}" srcOrd="1" destOrd="0" presId="urn:microsoft.com/office/officeart/2005/8/layout/pyramid1"/>
    <dgm:cxn modelId="{8CA429D6-73DC-431C-86A6-513D55748A2B}" type="presOf" srcId="{71172288-88C8-4F64-BD5D-67FED9A3E1C4}" destId="{E454123F-40F3-4374-B869-1FFCC44386F3}" srcOrd="1" destOrd="0" presId="urn:microsoft.com/office/officeart/2005/8/layout/pyramid1"/>
    <dgm:cxn modelId="{C69A9ED7-E41E-49AB-BFBB-6EDF5B33E504}" srcId="{C6AC6027-9C84-43B7-945B-15699A4922E5}" destId="{189D4DD0-712A-4298-90A4-63CA81E17EB2}" srcOrd="3" destOrd="0" parTransId="{98583C75-66F1-4FEE-844C-CF2F341233CC}" sibTransId="{12A49A49-CB1B-4F38-B4F6-7C66FE231D76}"/>
    <dgm:cxn modelId="{E74629DD-8317-47F4-8561-688E242DE4E0}" type="presOf" srcId="{A70CA800-B365-40AC-B04A-C1A72701D497}" destId="{3C6181D2-3B38-432A-8DCC-9BA201BD0A15}" srcOrd="1" destOrd="0" presId="urn:microsoft.com/office/officeart/2005/8/layout/pyramid1"/>
    <dgm:cxn modelId="{E0DB2032-CAB7-4E2F-B360-5604550B59FC}" type="presParOf" srcId="{EA8F9048-644C-4253-9A0A-44345286C85E}" destId="{2BB4BA04-5B1D-4DBE-936B-C5BA9FE645A5}" srcOrd="0" destOrd="0" presId="urn:microsoft.com/office/officeart/2005/8/layout/pyramid1"/>
    <dgm:cxn modelId="{C6F5B7B8-81A5-4909-BFE1-E2EA39C26A89}" type="presParOf" srcId="{2BB4BA04-5B1D-4DBE-936B-C5BA9FE645A5}" destId="{1DFFF32D-9008-4C9A-B390-E8E2CAA86C96}" srcOrd="0" destOrd="0" presId="urn:microsoft.com/office/officeart/2005/8/layout/pyramid1"/>
    <dgm:cxn modelId="{B20BF294-29EE-47D6-90AB-2F4189934918}" type="presParOf" srcId="{2BB4BA04-5B1D-4DBE-936B-C5BA9FE645A5}" destId="{E454123F-40F3-4374-B869-1FFCC44386F3}" srcOrd="1" destOrd="0" presId="urn:microsoft.com/office/officeart/2005/8/layout/pyramid1"/>
    <dgm:cxn modelId="{CE467128-4FB4-41C5-AEEE-F3A8330A741C}" type="presParOf" srcId="{EA8F9048-644C-4253-9A0A-44345286C85E}" destId="{EB4E72EC-E457-4602-AFE9-61DCCF7D1967}" srcOrd="1" destOrd="0" presId="urn:microsoft.com/office/officeart/2005/8/layout/pyramid1"/>
    <dgm:cxn modelId="{8508ADF6-BBA8-4FC4-BB51-1F443C5B2F04}" type="presParOf" srcId="{EB4E72EC-E457-4602-AFE9-61DCCF7D1967}" destId="{B04B6D5A-44FA-4C9B-9CD6-389D0505934F}" srcOrd="0" destOrd="0" presId="urn:microsoft.com/office/officeart/2005/8/layout/pyramid1"/>
    <dgm:cxn modelId="{FC6240E2-51A9-4B49-9BF3-2BDB9A9A05C8}" type="presParOf" srcId="{EB4E72EC-E457-4602-AFE9-61DCCF7D1967}" destId="{4F76DC97-AAEA-4CF5-A093-7EEEF4912F93}" srcOrd="1" destOrd="0" presId="urn:microsoft.com/office/officeart/2005/8/layout/pyramid1"/>
    <dgm:cxn modelId="{918B365B-0D70-407F-88F3-1703726431E0}" type="presParOf" srcId="{EA8F9048-644C-4253-9A0A-44345286C85E}" destId="{4DACD8EC-8329-48D5-906E-FD7AEDD544FA}" srcOrd="2" destOrd="0" presId="urn:microsoft.com/office/officeart/2005/8/layout/pyramid1"/>
    <dgm:cxn modelId="{D153A3BC-F8D4-44BB-BAD6-AC7C90D8DA5D}" type="presParOf" srcId="{4DACD8EC-8329-48D5-906E-FD7AEDD544FA}" destId="{01E01C7E-236F-4F23-8620-9876A47EDD9B}" srcOrd="0" destOrd="0" presId="urn:microsoft.com/office/officeart/2005/8/layout/pyramid1"/>
    <dgm:cxn modelId="{6891CF10-2CF0-4B56-A2BB-ADFF5B16C925}" type="presParOf" srcId="{4DACD8EC-8329-48D5-906E-FD7AEDD544FA}" destId="{3C6181D2-3B38-432A-8DCC-9BA201BD0A15}" srcOrd="1" destOrd="0" presId="urn:microsoft.com/office/officeart/2005/8/layout/pyramid1"/>
    <dgm:cxn modelId="{D3B382E8-FBB8-40EC-8234-2C2A33536F76}" type="presParOf" srcId="{EA8F9048-644C-4253-9A0A-44345286C85E}" destId="{19D4DFEA-1366-4849-9CCF-5B18487B36F8}" srcOrd="3" destOrd="0" presId="urn:microsoft.com/office/officeart/2005/8/layout/pyramid1"/>
    <dgm:cxn modelId="{0E5274B6-B7DB-4671-B340-AACC37CAED28}" type="presParOf" srcId="{19D4DFEA-1366-4849-9CCF-5B18487B36F8}" destId="{20D96A3E-85E7-4D2D-9D77-012131257A61}" srcOrd="0" destOrd="0" presId="urn:microsoft.com/office/officeart/2005/8/layout/pyramid1"/>
    <dgm:cxn modelId="{AF49281F-62FB-4BCD-BAF1-AAC543E4B0F1}" type="presParOf" srcId="{19D4DFEA-1366-4849-9CCF-5B18487B36F8}" destId="{D35776F5-1690-46D9-A599-6DDAEB0741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F32D-9008-4C9A-B390-E8E2CAA86C96}">
      <dsp:nvSpPr>
        <dsp:cNvPr id="0" name=""/>
        <dsp:cNvSpPr/>
      </dsp:nvSpPr>
      <dsp:spPr>
        <a:xfrm>
          <a:off x="2680434" y="0"/>
          <a:ext cx="1786956" cy="1043118"/>
        </a:xfrm>
        <a:prstGeom prst="trapezoid">
          <a:avLst>
            <a:gd name="adj" fmla="val 85654"/>
          </a:avLst>
        </a:prstGeom>
        <a:solidFill>
          <a:srgbClr val="00BB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 dirty="0"/>
            <a:t> </a:t>
          </a:r>
        </a:p>
      </dsp:txBody>
      <dsp:txXfrm>
        <a:off x="2680434" y="0"/>
        <a:ext cx="1786956" cy="1043118"/>
      </dsp:txXfrm>
    </dsp:sp>
    <dsp:sp modelId="{B04B6D5A-44FA-4C9B-9CD6-389D0505934F}">
      <dsp:nvSpPr>
        <dsp:cNvPr id="0" name=""/>
        <dsp:cNvSpPr/>
      </dsp:nvSpPr>
      <dsp:spPr>
        <a:xfrm>
          <a:off x="1786956" y="1043118"/>
          <a:ext cx="3573912" cy="1043118"/>
        </a:xfrm>
        <a:prstGeom prst="trapezoid">
          <a:avLst>
            <a:gd name="adj" fmla="val 85654"/>
          </a:avLst>
        </a:prstGeom>
        <a:solidFill>
          <a:srgbClr val="0099D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Система поддержки образовательного и научного процессов.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Цифровые тренажеры и двойники, индивидуальные образовательные траектории</a:t>
          </a:r>
          <a:endParaRPr lang="ru-RU" sz="1050" kern="1200" dirty="0"/>
        </a:p>
      </dsp:txBody>
      <dsp:txXfrm>
        <a:off x="2412390" y="1043118"/>
        <a:ext cx="2323042" cy="1043118"/>
      </dsp:txXfrm>
    </dsp:sp>
    <dsp:sp modelId="{01E01C7E-236F-4F23-8620-9876A47EDD9B}">
      <dsp:nvSpPr>
        <dsp:cNvPr id="0" name=""/>
        <dsp:cNvSpPr/>
      </dsp:nvSpPr>
      <dsp:spPr>
        <a:xfrm>
          <a:off x="893477" y="2086237"/>
          <a:ext cx="5360868" cy="1043118"/>
        </a:xfrm>
        <a:prstGeom prst="trapezoid">
          <a:avLst>
            <a:gd name="adj" fmla="val 85654"/>
          </a:avLst>
        </a:prstGeom>
        <a:solidFill>
          <a:srgbClr val="0077C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Цифровые сервисы, услуги, ресурсы и службы. Умный кампус </a:t>
          </a:r>
          <a:endParaRPr lang="ru-RU" sz="1050" kern="1200" dirty="0"/>
        </a:p>
      </dsp:txBody>
      <dsp:txXfrm>
        <a:off x="1831629" y="2086237"/>
        <a:ext cx="3484564" cy="1043118"/>
      </dsp:txXfrm>
    </dsp:sp>
    <dsp:sp modelId="{20D96A3E-85E7-4D2D-9D77-012131257A61}">
      <dsp:nvSpPr>
        <dsp:cNvPr id="0" name=""/>
        <dsp:cNvSpPr/>
      </dsp:nvSpPr>
      <dsp:spPr>
        <a:xfrm>
          <a:off x="0" y="3129356"/>
          <a:ext cx="7147824" cy="1043118"/>
        </a:xfrm>
        <a:prstGeom prst="trapezoid">
          <a:avLst>
            <a:gd name="adj" fmla="val 85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Система управления вузом на основе данных </a:t>
          </a:r>
          <a:br>
            <a:rPr lang="ru-RU" sz="1050" b="1" kern="1200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</a:br>
          <a:r>
            <a:rPr lang="ru-RU" sz="1050" b="1" kern="1200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(финансы, медиа, взаимодействие с </a:t>
          </a:r>
          <a:r>
            <a:rPr lang="ru-RU" sz="1050" b="1" kern="1200" dirty="0" err="1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ФОИВами</a:t>
          </a:r>
          <a:r>
            <a:rPr lang="ru-RU" sz="1050" b="1" kern="1200" dirty="0">
              <a:solidFill>
                <a:schemeClr val="bg1"/>
              </a:solidFill>
              <a:latin typeface="Montserrat" panose="00000500000000000000" pitchFamily="2" charset="-52"/>
              <a:ea typeface="+mn-ea"/>
              <a:cs typeface="+mn-cs"/>
            </a:rPr>
            <a:t> и т.д.)</a:t>
          </a:r>
          <a:endParaRPr lang="ru-RU" sz="1050" kern="1200" dirty="0"/>
        </a:p>
      </dsp:txBody>
      <dsp:txXfrm>
        <a:off x="1250869" y="3129356"/>
        <a:ext cx="4646085" cy="1043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FE1B8-891B-E449-9978-7D61131D2EA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C3B15-9B30-5146-BA85-5A9C61EE5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2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C3B15-9B30-5146-BA85-5A9C61EE5B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3241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71" y="144680"/>
            <a:ext cx="1505216" cy="9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87" r:id="rId10"/>
    <p:sldLayoutId id="2147483682" r:id="rId11"/>
    <p:sldLayoutId id="2147483688" r:id="rId12"/>
    <p:sldLayoutId id="2147483681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2268396" y="741484"/>
            <a:ext cx="6686850" cy="6463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</a:rPr>
              <a:t>Заседание коллегии министерства цифрового развития Калужской области</a:t>
            </a:r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18C2F0ED-BE3E-4FB2-A636-BB40B87C2B10}"/>
              </a:ext>
            </a:extLst>
          </p:cNvPr>
          <p:cNvSpPr txBox="1">
            <a:spLocks/>
          </p:cNvSpPr>
          <p:nvPr/>
        </p:nvSpPr>
        <p:spPr>
          <a:xfrm>
            <a:off x="560194" y="5699135"/>
            <a:ext cx="11071612" cy="7540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20B0604020202020204" charset="-52"/>
              </a:rPr>
              <a:t>Стриханов М.Н.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Montserrat" panose="020B0604020202020204" charset="-52"/>
            </a:endParaRPr>
          </a:p>
          <a:p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18.02.2021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F9C71C-DEAC-4CEC-810E-DF01E4995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46" y="466820"/>
            <a:ext cx="2328272" cy="1472658"/>
          </a:xfrm>
          <a:prstGeom prst="rect">
            <a:avLst/>
          </a:prstGeom>
        </p:spPr>
      </p:pic>
      <p:pic>
        <p:nvPicPr>
          <p:cNvPr id="1026" name="Picture 2" descr="Картинки по запросу &quot;калужская область герб&quot;">
            <a:extLst>
              <a:ext uri="{FF2B5EF4-FFF2-40B4-BE49-F238E27FC236}">
                <a16:creationId xmlns:a16="http://schemas.microsoft.com/office/drawing/2014/main" id="{BC3FA984-F965-3A45-8763-56272EDC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2" y="216642"/>
            <a:ext cx="1399229" cy="14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3E815-49B5-EB49-AA6A-F4DA5CB74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4" y="3198167"/>
            <a:ext cx="6798549" cy="1200329"/>
          </a:xfrm>
        </p:spPr>
        <p:txBody>
          <a:bodyPr/>
          <a:lstStyle/>
          <a:p>
            <a:r>
              <a:rPr lang="ru-RU" dirty="0"/>
              <a:t>Высшее образование </a:t>
            </a:r>
            <a:br>
              <a:rPr lang="ru-RU" dirty="0"/>
            </a:br>
            <a:r>
              <a:rPr lang="ru-RU" dirty="0"/>
              <a:t>и цифровая экономика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59809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AFDC-184B-A147-ACC9-835B28ED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420656"/>
            <a:ext cx="8900951" cy="400110"/>
          </a:xfrm>
        </p:spPr>
        <p:txBody>
          <a:bodyPr/>
          <a:lstStyle/>
          <a:p>
            <a:r>
              <a:rPr lang="ru-RU" sz="2000" dirty="0">
                <a:solidFill>
                  <a:srgbClr val="0055BB"/>
                </a:solidFill>
              </a:rPr>
              <a:t>Индустрия 5.0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025318" y="3469977"/>
            <a:ext cx="1760561" cy="299528"/>
          </a:xfrm>
          <a:prstGeom prst="downArrow">
            <a:avLst>
              <a:gd name="adj1" fmla="val 63862"/>
              <a:gd name="adj2" fmla="val 6563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9572" y="1053931"/>
            <a:ext cx="48005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BBEE"/>
                </a:solidFill>
                <a:latin typeface="Montserrat" panose="00000500000000000000" pitchFamily="2" charset="-52"/>
              </a:rPr>
              <a:t>Интеллектуальное производство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Дальнейшее развитие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киберфизических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 систем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Децентрализованное целевое производство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Сокращение времени обмена данными,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реакции и обработки – миллисекунды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Блокчейн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 – во всех отраслях, где нужна точность,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скорость и безопасность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Развитие интеллектуальных цифровых двойников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Союз облачных и периферийных вычислений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Модели с гибкими принципами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Agile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и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DevOps.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 Модельные структуры вместо монолитных иерархий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Развитие биотехнологий и генной инженерии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571" y="3830179"/>
            <a:ext cx="534160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BBEE"/>
                </a:solidFill>
                <a:latin typeface="Montserrat" panose="00000500000000000000" pitchFamily="2" charset="-52"/>
              </a:rPr>
              <a:t>Цифровые образовательные технологии: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Персонализированные технологии в образовании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на основе 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Интеллектуальные диалоговые системы в образовании;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Цифровой преподаватель;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Изменение концепции образования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(новые кадры, переподготовка в условиях;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«цифровой безработицы»,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life-long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learning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Виртуальная и дополненная реальность, 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«эффект погружения»;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Индивидуальные образовательные траектории;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Кибербезопасность;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Угрозы для рынка труда;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Риски цифрового неравенства;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Риски «игровой наркомании», уход в виртуальные миры.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00FAC-980B-C644-8C82-591C1A291481}"/>
              </a:ext>
            </a:extLst>
          </p:cNvPr>
          <p:cNvSpPr txBox="1"/>
          <p:nvPr/>
        </p:nvSpPr>
        <p:spPr>
          <a:xfrm>
            <a:off x="6000706" y="1097287"/>
            <a:ext cx="53491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lvl="0">
              <a:spcAft>
                <a:spcPts val="600"/>
              </a:spcAft>
            </a:pPr>
            <a:r>
              <a:rPr lang="ru-RU" sz="1400" b="1" dirty="0">
                <a:solidFill>
                  <a:srgbClr val="00BBEE"/>
                </a:solidFill>
                <a:latin typeface="Montserrat" panose="00000500000000000000" pitchFamily="2" charset="-52"/>
              </a:rPr>
              <a:t>Диалоговые системы, </a:t>
            </a:r>
            <a:br>
              <a:rPr lang="en-US" sz="1400" b="1" dirty="0">
                <a:solidFill>
                  <a:srgbClr val="00BBEE"/>
                </a:solidFill>
                <a:latin typeface="Montserrat" panose="00000500000000000000" pitchFamily="2" charset="-52"/>
              </a:rPr>
            </a:br>
            <a:r>
              <a:rPr lang="ru-RU" sz="1400" b="1" dirty="0">
                <a:solidFill>
                  <a:srgbClr val="00BBEE"/>
                </a:solidFill>
                <a:latin typeface="Montserrat" panose="00000500000000000000" pitchFamily="2" charset="-52"/>
              </a:rPr>
              <a:t>роботизированные цифровые ассистенты,      обучение машинами</a:t>
            </a:r>
            <a:endParaRPr lang="ru-RU" sz="1400" b="1" dirty="0">
              <a:solidFill>
                <a:srgbClr val="00BBEE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BD0DB6C2-956A-4A4E-AD57-75C255932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7" b="-3"/>
          <a:stretch/>
        </p:blipFill>
        <p:spPr>
          <a:xfrm>
            <a:off x="6096000" y="1977485"/>
            <a:ext cx="5552537" cy="427248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8429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A83692-D012-496C-9485-B46B73E42596}"/>
              </a:ext>
            </a:extLst>
          </p:cNvPr>
          <p:cNvSpPr txBox="1"/>
          <p:nvPr/>
        </p:nvSpPr>
        <p:spPr>
          <a:xfrm>
            <a:off x="4365636" y="1095251"/>
            <a:ext cx="3703604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BBEE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Учебно-методическое обеспечение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дополнение учебно-методических комплексов дисциплин (УМКД) цифровыми материалами (электронные учебники, видеоматериалы и др.)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депозитарий онлайн-курсов, виртуальных лабораторий, симуляторов,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VR-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лабораторий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тренажеров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обеспечение самостоятельной работы студентов  и контроля их знаний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доступ к ресурсам ведущих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международных национальных открытых образовательных платформ, научных, образовательных организаций-партнеров, индустриальных партнеров.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915F899C-ACE4-2C42-95A2-FA69B0BE13AE}"/>
              </a:ext>
            </a:extLst>
          </p:cNvPr>
          <p:cNvSpPr txBox="1">
            <a:spLocks/>
          </p:cNvSpPr>
          <p:nvPr/>
        </p:nvSpPr>
        <p:spPr>
          <a:xfrm>
            <a:off x="559572" y="420657"/>
            <a:ext cx="8900951" cy="400105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spAutoFit/>
          </a:bodyPr>
          <a:lstStyle>
            <a:lvl1pPr algn="ctr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rgbClr val="0061A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0055BB"/>
                </a:solidFill>
              </a:rPr>
              <a:t>Гибридное образование: онлайн + очное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1CB6A-AC56-9942-BCB5-6F544617A8BB}"/>
              </a:ext>
            </a:extLst>
          </p:cNvPr>
          <p:cNvSpPr txBox="1"/>
          <p:nvPr/>
        </p:nvSpPr>
        <p:spPr>
          <a:xfrm>
            <a:off x="684056" y="2010436"/>
            <a:ext cx="32826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Необходима разработка принципов новой цифровой этики и коммуникации преподавателя и студента </a:t>
            </a:r>
            <a:b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виртуальном образовательном пространстве.</a:t>
            </a:r>
          </a:p>
          <a:p>
            <a:pPr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условиях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дистанта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необходимы надежные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эффективные процедуры идентификации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аутентификации личности студента и преподавателя, особенно при проведении контроля знаний.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FCEC7-6488-FE4D-B9B2-3248C7CA5609}"/>
              </a:ext>
            </a:extLst>
          </p:cNvPr>
          <p:cNvSpPr txBox="1"/>
          <p:nvPr/>
        </p:nvSpPr>
        <p:spPr>
          <a:xfrm>
            <a:off x="634163" y="1386341"/>
            <a:ext cx="348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rgbClr val="00BCEF"/>
                </a:solidFill>
                <a:latin typeface="Montserrat" panose="00000500000000000000" pitchFamily="2" charset="-52"/>
              </a:rPr>
              <a:t>1. Цифровая этика. </a:t>
            </a:r>
            <a:br>
              <a:rPr lang="ru-RU" sz="1600" b="1" dirty="0">
                <a:solidFill>
                  <a:srgbClr val="00BCEF"/>
                </a:solidFill>
                <a:latin typeface="Montserrat" panose="00000500000000000000" pitchFamily="2" charset="-52"/>
              </a:rPr>
            </a:br>
            <a:r>
              <a:rPr lang="ru-RU" sz="1600" b="1" dirty="0">
                <a:solidFill>
                  <a:srgbClr val="00BCEF"/>
                </a:solidFill>
                <a:latin typeface="Montserrat" panose="00000500000000000000" pitchFamily="2" charset="-52"/>
              </a:rPr>
              <a:t>Идентификация личности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D3C77-8890-43D2-BA5A-65FBE85C9FB9}"/>
              </a:ext>
            </a:extLst>
          </p:cNvPr>
          <p:cNvSpPr txBox="1"/>
          <p:nvPr/>
        </p:nvSpPr>
        <p:spPr>
          <a:xfrm>
            <a:off x="8312114" y="1095251"/>
            <a:ext cx="357253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BBEE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Кадровое обеспечение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минимальным цифровым компетенциям преподавателей и студентов.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</a:t>
            </a:r>
          </a:p>
          <a:p>
            <a:pPr marL="6286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сотрудников и студентов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сфере цифровых компетенций и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6286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преподавателей в сфере новых образовательных технологий и методов обучения.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развития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межпоколенческого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диалога для обеспечения преемственности поколений ППС, обмена компетенциями.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47056" y="2255159"/>
          <a:ext cx="7147824" cy="417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EF63E6BF-BAFD-42A3-A5F5-3BA2DB92FA11}"/>
              </a:ext>
            </a:extLst>
          </p:cNvPr>
          <p:cNvSpPr txBox="1"/>
          <p:nvPr/>
        </p:nvSpPr>
        <p:spPr>
          <a:xfrm>
            <a:off x="2388198" y="2349254"/>
            <a:ext cx="1063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Студент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DF1E79-7CDC-41FE-B3DB-0A4E0888494A}"/>
              </a:ext>
            </a:extLst>
          </p:cNvPr>
          <p:cNvSpPr txBox="1"/>
          <p:nvPr/>
        </p:nvSpPr>
        <p:spPr>
          <a:xfrm>
            <a:off x="4208700" y="2296397"/>
            <a:ext cx="168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Преподаватель-исследователь</a:t>
            </a:r>
          </a:p>
        </p:txBody>
      </p:sp>
      <p:sp>
        <p:nvSpPr>
          <p:cNvPr id="74" name="Стрелка: влево-вправо 73">
            <a:extLst>
              <a:ext uri="{FF2B5EF4-FFF2-40B4-BE49-F238E27FC236}">
                <a16:creationId xmlns:a16="http://schemas.microsoft.com/office/drawing/2014/main" id="{2AD82228-DEE5-420D-A4B3-44C368E03595}"/>
              </a:ext>
            </a:extLst>
          </p:cNvPr>
          <p:cNvSpPr/>
          <p:nvPr/>
        </p:nvSpPr>
        <p:spPr>
          <a:xfrm>
            <a:off x="4987658" y="3405035"/>
            <a:ext cx="875333" cy="11088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49237B-6886-44EB-97E9-1EA88B689985}"/>
              </a:ext>
            </a:extLst>
          </p:cNvPr>
          <p:cNvSpPr txBox="1"/>
          <p:nvPr/>
        </p:nvSpPr>
        <p:spPr>
          <a:xfrm>
            <a:off x="5983878" y="3325160"/>
            <a:ext cx="130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Работодатель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90DEBF-54CF-4011-8E3E-EDDE82DBD5A8}"/>
              </a:ext>
            </a:extLst>
          </p:cNvPr>
          <p:cNvSpPr txBox="1"/>
          <p:nvPr/>
        </p:nvSpPr>
        <p:spPr>
          <a:xfrm>
            <a:off x="6494374" y="4290799"/>
            <a:ext cx="236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Научные партнеры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и коллаборации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B562709-84F8-430F-B1D1-7CE3865FB5DA}"/>
              </a:ext>
            </a:extLst>
          </p:cNvPr>
          <p:cNvSpPr txBox="1"/>
          <p:nvPr/>
        </p:nvSpPr>
        <p:spPr>
          <a:xfrm>
            <a:off x="7198290" y="3325160"/>
            <a:ext cx="146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Вузы-партнеры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B75F46-A4F7-40C6-84EF-5F8EC60C3B19}"/>
              </a:ext>
            </a:extLst>
          </p:cNvPr>
          <p:cNvSpPr txBox="1"/>
          <p:nvPr/>
        </p:nvSpPr>
        <p:spPr>
          <a:xfrm>
            <a:off x="7336625" y="5344686"/>
            <a:ext cx="1283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Абитуриенты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9D94BB-E36D-4945-84E6-034D76CF94DB}"/>
              </a:ext>
            </a:extLst>
          </p:cNvPr>
          <p:cNvSpPr txBox="1"/>
          <p:nvPr/>
        </p:nvSpPr>
        <p:spPr>
          <a:xfrm>
            <a:off x="8664049" y="5344686"/>
            <a:ext cx="1208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Выпускники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26609E-4FC9-46D0-8EC6-AAB141D25956}"/>
              </a:ext>
            </a:extLst>
          </p:cNvPr>
          <p:cNvSpPr txBox="1"/>
          <p:nvPr/>
        </p:nvSpPr>
        <p:spPr>
          <a:xfrm>
            <a:off x="10067620" y="5344686"/>
            <a:ext cx="979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Родители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D154A52-EF0E-4509-86D5-8C6BD04D8123}"/>
              </a:ext>
            </a:extLst>
          </p:cNvPr>
          <p:cNvSpPr txBox="1"/>
          <p:nvPr/>
        </p:nvSpPr>
        <p:spPr>
          <a:xfrm>
            <a:off x="8340617" y="6287669"/>
            <a:ext cx="83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ФОИВы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2296BD-579F-41F8-9A39-F4F06546323B}"/>
              </a:ext>
            </a:extLst>
          </p:cNvPr>
          <p:cNvSpPr txBox="1"/>
          <p:nvPr/>
        </p:nvSpPr>
        <p:spPr>
          <a:xfrm>
            <a:off x="9341030" y="6287669"/>
            <a:ext cx="1418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Медиа-службы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6B7899-5B98-4D67-8036-A0EDF899D3AC}"/>
              </a:ext>
            </a:extLst>
          </p:cNvPr>
          <p:cNvSpPr txBox="1"/>
          <p:nvPr/>
        </p:nvSpPr>
        <p:spPr>
          <a:xfrm>
            <a:off x="8506397" y="4290800"/>
            <a:ext cx="901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Регионы</a:t>
            </a:r>
          </a:p>
        </p:txBody>
      </p:sp>
      <p:sp>
        <p:nvSpPr>
          <p:cNvPr id="94" name="Стрелка: влево-вправо 93">
            <a:extLst>
              <a:ext uri="{FF2B5EF4-FFF2-40B4-BE49-F238E27FC236}">
                <a16:creationId xmlns:a16="http://schemas.microsoft.com/office/drawing/2014/main" id="{2C945C24-24FD-40BB-9EB7-8EF61096C024}"/>
              </a:ext>
            </a:extLst>
          </p:cNvPr>
          <p:cNvSpPr/>
          <p:nvPr/>
        </p:nvSpPr>
        <p:spPr>
          <a:xfrm>
            <a:off x="5829516" y="4386997"/>
            <a:ext cx="875333" cy="11088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95" name="Стрелка: влево-вправо 94">
            <a:extLst>
              <a:ext uri="{FF2B5EF4-FFF2-40B4-BE49-F238E27FC236}">
                <a16:creationId xmlns:a16="http://schemas.microsoft.com/office/drawing/2014/main" id="{D331EB0C-037F-45E3-B4B6-107B3E082879}"/>
              </a:ext>
            </a:extLst>
          </p:cNvPr>
          <p:cNvSpPr/>
          <p:nvPr/>
        </p:nvSpPr>
        <p:spPr>
          <a:xfrm>
            <a:off x="6537614" y="5189872"/>
            <a:ext cx="875333" cy="11088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96" name="Стрелка: влево-вправо 95">
            <a:extLst>
              <a:ext uri="{FF2B5EF4-FFF2-40B4-BE49-F238E27FC236}">
                <a16:creationId xmlns:a16="http://schemas.microsoft.com/office/drawing/2014/main" id="{4A4E4533-E0EF-4757-950E-88D6551D345E}"/>
              </a:ext>
            </a:extLst>
          </p:cNvPr>
          <p:cNvSpPr/>
          <p:nvPr/>
        </p:nvSpPr>
        <p:spPr>
          <a:xfrm>
            <a:off x="7336823" y="6158465"/>
            <a:ext cx="875333" cy="11088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B8F3DDAF-5CDB-492F-A57B-90551289302B}"/>
              </a:ext>
            </a:extLst>
          </p:cNvPr>
          <p:cNvSpPr/>
          <p:nvPr/>
        </p:nvSpPr>
        <p:spPr>
          <a:xfrm rot="2499230">
            <a:off x="1731304" y="2790090"/>
            <a:ext cx="262714" cy="283622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F5A8D-7107-461B-8BD6-9FACA83A3AD0}"/>
              </a:ext>
            </a:extLst>
          </p:cNvPr>
          <p:cNvSpPr txBox="1"/>
          <p:nvPr/>
        </p:nvSpPr>
        <p:spPr>
          <a:xfrm rot="18748970">
            <a:off x="918666" y="3693852"/>
            <a:ext cx="1258042" cy="52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Цифровой путь</a:t>
            </a:r>
          </a:p>
        </p:txBody>
      </p:sp>
      <p:sp>
        <p:nvSpPr>
          <p:cNvPr id="32" name="Заголовок 4">
            <a:extLst>
              <a:ext uri="{FF2B5EF4-FFF2-40B4-BE49-F238E27FC236}">
                <a16:creationId xmlns:a16="http://schemas.microsoft.com/office/drawing/2014/main" id="{915F899C-ACE4-2C42-95A2-FA69B0BE13AE}"/>
              </a:ext>
            </a:extLst>
          </p:cNvPr>
          <p:cNvSpPr txBox="1">
            <a:spLocks/>
          </p:cNvSpPr>
          <p:nvPr/>
        </p:nvSpPr>
        <p:spPr>
          <a:xfrm>
            <a:off x="559572" y="420657"/>
            <a:ext cx="8900951" cy="400105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spAutoFit/>
          </a:bodyPr>
          <a:lstStyle>
            <a:lvl1pPr algn="ctr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rgbClr val="0061A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0055BB"/>
                </a:solidFill>
              </a:rPr>
              <a:t>Цифровой университет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21" y="2599863"/>
            <a:ext cx="523221" cy="5232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47" y="2748605"/>
            <a:ext cx="593437" cy="59343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03" y="2748605"/>
            <a:ext cx="593437" cy="5934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34" y="3656390"/>
            <a:ext cx="593437" cy="59343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89" y="3656390"/>
            <a:ext cx="593437" cy="59343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71" y="4752464"/>
            <a:ext cx="593437" cy="59343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6" y="4752464"/>
            <a:ext cx="593437" cy="59343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84" y="4752464"/>
            <a:ext cx="593437" cy="5934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43" y="5665616"/>
            <a:ext cx="593437" cy="59343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01" y="5665616"/>
            <a:ext cx="593437" cy="59343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3FFA38F-34B5-EC4C-B024-B28AE64BD979}"/>
              </a:ext>
            </a:extLst>
          </p:cNvPr>
          <p:cNvSpPr/>
          <p:nvPr/>
        </p:nvSpPr>
        <p:spPr>
          <a:xfrm>
            <a:off x="6360047" y="1139796"/>
            <a:ext cx="5326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Montserrat" pitchFamily="2" charset="77"/>
              </a:rPr>
              <a:t>Цифровой университет – совокупность программных и аппаратных средств, подходов, технологий, материального и организационного обеспечения основных процессов высшего учебного заведения, позволяющая обеспечить образовательную, научную и социальную активность на уровне лидеров современного информационного общества. </a:t>
            </a:r>
            <a:endParaRPr lang="en-US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63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A1A9-FB98-B34D-B624-FF6F8AEC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441048"/>
            <a:ext cx="9427110" cy="646331"/>
          </a:xfrm>
        </p:spPr>
        <p:txBody>
          <a:bodyPr/>
          <a:lstStyle/>
          <a:p>
            <a:r>
              <a:rPr lang="ru-RU" sz="1800" dirty="0"/>
              <a:t>Инновационный научно-технологический центр</a:t>
            </a:r>
            <a:br>
              <a:rPr lang="ru-RU" sz="1800" dirty="0"/>
            </a:br>
            <a:r>
              <a:rPr lang="ru-RU" sz="1800" dirty="0"/>
              <a:t>«Парк атомных и медицинских технологий»</a:t>
            </a:r>
            <a:endParaRPr lang="en-RU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F9E5C-0940-C64B-97F7-C12DAA013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2" y="2761679"/>
            <a:ext cx="2721510" cy="396110"/>
          </a:xfrm>
        </p:spPr>
        <p:txBody>
          <a:bodyPr/>
          <a:lstStyle/>
          <a:p>
            <a:r>
              <a:rPr lang="ru-RU" dirty="0"/>
              <a:t>Цель создания: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7471-89C7-0647-8C9E-873899831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546503"/>
            <a:ext cx="7777604" cy="954107"/>
          </a:xfrm>
        </p:spPr>
        <p:txBody>
          <a:bodyPr/>
          <a:lstStyle/>
          <a:p>
            <a:r>
              <a:rPr lang="ru-RU" b="1" dirty="0"/>
              <a:t>Инновационный научно-технологический центр </a:t>
            </a:r>
            <a:r>
              <a:rPr lang="ru-RU" dirty="0"/>
              <a:t>- совокупность организаций, осуществляющих научно-технологическую деятельность, и иных лиц, деятельность которых направлена на обеспечение функционирования такого центра, действующих на определенной Правительством РФ территории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3CFF85-6B32-C74D-A502-15052DC4005D}"/>
              </a:ext>
            </a:extLst>
          </p:cNvPr>
          <p:cNvSpPr txBox="1">
            <a:spLocks/>
          </p:cNvSpPr>
          <p:nvPr/>
        </p:nvSpPr>
        <p:spPr>
          <a:xfrm>
            <a:off x="559572" y="3157789"/>
            <a:ext cx="777760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формирование единой инновационной экосистемы продвижения и коммерциализации прикладных ядерных исследований, а также разработки биомедицинских, цифровых, высокотехнологичных и терапевтических систем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D67A80-9611-E440-A972-D59EFBD3CF9F}"/>
              </a:ext>
            </a:extLst>
          </p:cNvPr>
          <p:cNvSpPr txBox="1">
            <a:spLocks/>
          </p:cNvSpPr>
          <p:nvPr/>
        </p:nvSpPr>
        <p:spPr>
          <a:xfrm>
            <a:off x="559572" y="4384355"/>
            <a:ext cx="4317229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00BBEE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Ключевые участники проекта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5D995B-B5B0-264E-ADFE-3B697481FE8F}"/>
              </a:ext>
            </a:extLst>
          </p:cNvPr>
          <p:cNvSpPr txBox="1">
            <a:spLocks/>
          </p:cNvSpPr>
          <p:nvPr/>
        </p:nvSpPr>
        <p:spPr>
          <a:xfrm>
            <a:off x="5734809" y="4393934"/>
            <a:ext cx="5204734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00BBEE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Приоритетные направления деятельности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BDDE16-C522-574E-9A76-28D8F8A8E57D}"/>
              </a:ext>
            </a:extLst>
          </p:cNvPr>
          <p:cNvSpPr txBox="1">
            <a:spLocks/>
          </p:cNvSpPr>
          <p:nvPr/>
        </p:nvSpPr>
        <p:spPr>
          <a:xfrm>
            <a:off x="559572" y="4942165"/>
            <a:ext cx="4048287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НИЯУ МИФИ</a:t>
            </a:r>
            <a:endParaRPr lang="ru-RU" dirty="0"/>
          </a:p>
          <a:p>
            <a:r>
              <a:rPr lang="ru-RU" dirty="0"/>
              <a:t>Администрация Калужской области</a:t>
            </a:r>
          </a:p>
          <a:p>
            <a:r>
              <a:rPr lang="ru-RU" dirty="0" err="1"/>
              <a:t>Госкорпорация</a:t>
            </a:r>
            <a:r>
              <a:rPr lang="ru-RU" dirty="0"/>
              <a:t> «</a:t>
            </a:r>
            <a:r>
              <a:rPr lang="ru-RU" dirty="0" err="1"/>
              <a:t>Росатом</a:t>
            </a:r>
            <a:r>
              <a:rPr lang="ru-RU" dirty="0"/>
              <a:t>»</a:t>
            </a:r>
          </a:p>
          <a:p>
            <a:r>
              <a:rPr lang="ru-RU" dirty="0"/>
              <a:t>НИЦ «Курчатовский институт»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32CDC7-B7BF-2246-80E8-DDEBBD46B643}"/>
              </a:ext>
            </a:extLst>
          </p:cNvPr>
          <p:cNvSpPr txBox="1">
            <a:spLocks/>
          </p:cNvSpPr>
          <p:nvPr/>
        </p:nvSpPr>
        <p:spPr>
          <a:xfrm>
            <a:off x="5734809" y="4942165"/>
            <a:ext cx="4048287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Ядерные исследования и разработки</a:t>
            </a:r>
          </a:p>
          <a:p>
            <a:r>
              <a:rPr lang="ru-RU" dirty="0"/>
              <a:t>Ядерная медицина и фармацевтика</a:t>
            </a:r>
          </a:p>
          <a:p>
            <a:r>
              <a:rPr lang="ru-RU" dirty="0"/>
              <a:t>Информационно-коммуникационные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71499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98E2-864C-3D40-8262-560F12C3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6768"/>
            <a:ext cx="8900951" cy="707886"/>
          </a:xfrm>
        </p:spPr>
        <p:txBody>
          <a:bodyPr/>
          <a:lstStyle/>
          <a:p>
            <a:r>
              <a:rPr lang="ru-RU" sz="2000" dirty="0"/>
              <a:t>Направления сотрудничества между НИЯУ МИФИ</a:t>
            </a:r>
            <a:br>
              <a:rPr lang="ru-RU" sz="2000" dirty="0"/>
            </a:br>
            <a:r>
              <a:rPr lang="ru-RU" sz="2000" dirty="0"/>
              <a:t>и компанией «ЦИФРУМ» в рамках ИНТЦ</a:t>
            </a:r>
            <a:endParaRPr lang="en-RU" sz="2000" dirty="0"/>
          </a:p>
        </p:txBody>
      </p:sp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EA027A05-69FF-2449-B4CC-B48A13DF27B1}"/>
              </a:ext>
            </a:extLst>
          </p:cNvPr>
          <p:cNvSpPr/>
          <p:nvPr/>
        </p:nvSpPr>
        <p:spPr>
          <a:xfrm>
            <a:off x="1468079" y="2345969"/>
            <a:ext cx="400265" cy="34696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5D23EB6F-A93E-BB46-A0D2-4F12F25DC33D}"/>
              </a:ext>
            </a:extLst>
          </p:cNvPr>
          <p:cNvSpPr/>
          <p:nvPr/>
        </p:nvSpPr>
        <p:spPr>
          <a:xfrm>
            <a:off x="724638" y="2692933"/>
            <a:ext cx="1889550" cy="2731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56" tIns="1055023" rIns="95911" bIns="0" rtlCol="0" anchor="t"/>
          <a:lstStyle/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Предиктивная</a:t>
            </a:r>
            <a:r>
              <a:rPr lang="ru-RU" sz="1100" spc="-80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  </a:t>
            </a:r>
            <a:br>
              <a:rPr lang="ru-RU" sz="1100" spc="-80" dirty="0">
                <a:solidFill>
                  <a:srgbClr val="164F86"/>
                </a:solidFill>
                <a:latin typeface="Montserrat" pitchFamily="2" charset="77"/>
                <a:cs typeface="Arial"/>
              </a:rPr>
            </a:br>
            <a:r>
              <a:rPr lang="ru-RU" sz="1100" spc="-80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аналитика</a:t>
            </a:r>
            <a:endParaRPr lang="ru-RU" sz="1100" dirty="0">
              <a:latin typeface="Montserrat" pitchFamily="2" charset="77"/>
              <a:cs typeface="Arial"/>
            </a:endParaRPr>
          </a:p>
          <a:p>
            <a:pPr marL="16918">
              <a:spcBef>
                <a:spcPts val="346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13" dirty="0">
                <a:solidFill>
                  <a:srgbClr val="164F86"/>
                </a:solidFill>
                <a:latin typeface="Montserrat" pitchFamily="2" charset="77"/>
                <a:cs typeface="Arial"/>
              </a:rPr>
              <a:t>Распознавание</a:t>
            </a:r>
            <a:r>
              <a:rPr lang="ru-RU" sz="1100" spc="-8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</a:t>
            </a:r>
            <a:br>
              <a:rPr lang="ru-RU" sz="1100" spc="-87" dirty="0">
                <a:solidFill>
                  <a:srgbClr val="164F86"/>
                </a:solidFill>
                <a:latin typeface="Montserrat" pitchFamily="2" charset="77"/>
                <a:cs typeface="Arial"/>
              </a:rPr>
            </a:br>
            <a:r>
              <a:rPr lang="ru-RU" sz="1100" spc="-8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 </a:t>
            </a:r>
            <a:r>
              <a:rPr lang="ru-RU" sz="1100" spc="20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образов</a:t>
            </a:r>
            <a:endParaRPr lang="ru-RU" sz="1100" dirty="0">
              <a:latin typeface="Montserrat" pitchFamily="2" charset="77"/>
              <a:cs typeface="Arial"/>
            </a:endParaRPr>
          </a:p>
          <a:p>
            <a:pPr marL="16918">
              <a:spcBef>
                <a:spcPts val="346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13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Анализ</a:t>
            </a:r>
            <a:r>
              <a:rPr lang="ru-RU" sz="1100" spc="-73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</a:t>
            </a:r>
            <a:r>
              <a:rPr lang="ru-RU" sz="1100" spc="20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данных</a:t>
            </a:r>
            <a:endParaRPr lang="ru-RU" sz="1100" dirty="0">
              <a:latin typeface="Montserrat" pitchFamily="2" charset="77"/>
              <a:cs typeface="Arial"/>
            </a:endParaRPr>
          </a:p>
          <a:p>
            <a:pPr marL="16918">
              <a:spcBef>
                <a:spcPts val="346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33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Нейроинтерфейсы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AB2E19A4-C8BC-224C-A6BE-C9D9561E6CDE}"/>
              </a:ext>
            </a:extLst>
          </p:cNvPr>
          <p:cNvSpPr/>
          <p:nvPr/>
        </p:nvSpPr>
        <p:spPr>
          <a:xfrm>
            <a:off x="5066685" y="2682202"/>
            <a:ext cx="1987258" cy="2731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956" tIns="1055023" rIns="95911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Цифровые</a:t>
            </a:r>
            <a:r>
              <a:rPr lang="en-US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двойники</a:t>
            </a:r>
          </a:p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∙ Цифровые</a:t>
            </a:r>
            <a:r>
              <a:rPr lang="en-US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тени</a:t>
            </a:r>
          </a:p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∙Геоинформационные системы</a:t>
            </a: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8524C425-AFF6-664A-8BE1-28007CD8420F}"/>
              </a:ext>
            </a:extLst>
          </p:cNvPr>
          <p:cNvSpPr/>
          <p:nvPr/>
        </p:nvSpPr>
        <p:spPr>
          <a:xfrm>
            <a:off x="7313475" y="2692932"/>
            <a:ext cx="1889550" cy="2731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956" tIns="1055023" rIns="95911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Нейропроцессоры</a:t>
            </a:r>
          </a:p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Промышленные  </a:t>
            </a:r>
            <a:b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</a:b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  микроконтроллеры</a:t>
            </a:r>
          </a:p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IoT/II</a:t>
            </a:r>
            <a:r>
              <a:rPr lang="ru-RU" sz="12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oT датчики</a:t>
            </a:r>
          </a:p>
        </p:txBody>
      </p:sp>
      <p:sp>
        <p:nvSpPr>
          <p:cNvPr id="9" name="Прямоугольник 13">
            <a:extLst>
              <a:ext uri="{FF2B5EF4-FFF2-40B4-BE49-F238E27FC236}">
                <a16:creationId xmlns:a16="http://schemas.microsoft.com/office/drawing/2014/main" id="{1054DA49-E6F3-E54A-8C89-DA6A1D69FAB7}"/>
              </a:ext>
            </a:extLst>
          </p:cNvPr>
          <p:cNvSpPr/>
          <p:nvPr/>
        </p:nvSpPr>
        <p:spPr>
          <a:xfrm>
            <a:off x="9561487" y="2692933"/>
            <a:ext cx="1889550" cy="2731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956" tIns="1055023" rIns="95911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Дополненная  </a:t>
            </a:r>
            <a:br>
              <a:rPr lang="ru-RU" sz="1100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  виртуальная</a:t>
            </a:r>
            <a:r>
              <a:rPr lang="en-US" sz="1100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br>
              <a:rPr lang="en-US" sz="1100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  </a:t>
            </a:r>
            <a:r>
              <a:rPr lang="ru-RU" sz="1100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реальность</a:t>
            </a:r>
          </a:p>
        </p:txBody>
      </p:sp>
      <p:sp>
        <p:nvSpPr>
          <p:cNvPr id="10" name="Пятиугольник 3">
            <a:extLst>
              <a:ext uri="{FF2B5EF4-FFF2-40B4-BE49-F238E27FC236}">
                <a16:creationId xmlns:a16="http://schemas.microsoft.com/office/drawing/2014/main" id="{C1A07148-CB5A-F043-AC83-C1C474109400}"/>
              </a:ext>
            </a:extLst>
          </p:cNvPr>
          <p:cNvSpPr/>
          <p:nvPr/>
        </p:nvSpPr>
        <p:spPr>
          <a:xfrm rot="5400000">
            <a:off x="1202256" y="2208610"/>
            <a:ext cx="934318" cy="188955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5911" tIns="0" rIns="0" bIns="0" rtlCol="0" anchor="t" anchorCtr="0"/>
          <a:lstStyle/>
          <a:p>
            <a:pPr algn="ctr"/>
            <a:r>
              <a:rPr lang="ru-RU" sz="1200" dirty="0">
                <a:latin typeface="Montserrat" pitchFamily="2" charset="77"/>
                <a:cs typeface="Arial" panose="020B0604020202020204" pitchFamily="34" charset="0"/>
              </a:rPr>
              <a:t>Искусственный интеллект</a:t>
            </a:r>
          </a:p>
        </p:txBody>
      </p:sp>
      <p:sp>
        <p:nvSpPr>
          <p:cNvPr id="11" name="Пятиугольник 20">
            <a:extLst>
              <a:ext uri="{FF2B5EF4-FFF2-40B4-BE49-F238E27FC236}">
                <a16:creationId xmlns:a16="http://schemas.microsoft.com/office/drawing/2014/main" id="{5F65EB02-9749-5F4A-B378-C54792F88122}"/>
              </a:ext>
            </a:extLst>
          </p:cNvPr>
          <p:cNvSpPr/>
          <p:nvPr/>
        </p:nvSpPr>
        <p:spPr>
          <a:xfrm rot="5400000">
            <a:off x="5544306" y="2197882"/>
            <a:ext cx="934318" cy="188955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5911" tIns="0" rIns="0" bIns="0" rtlCol="0" anchor="t" anchorCtr="0"/>
          <a:lstStyle/>
          <a:p>
            <a:pPr algn="ctr"/>
            <a:r>
              <a:rPr lang="ru-RU" sz="1200" dirty="0">
                <a:latin typeface="Montserrat" pitchFamily="2" charset="77"/>
                <a:cs typeface="Arial" panose="020B0604020202020204" pitchFamily="34" charset="0"/>
              </a:rPr>
              <a:t>Цифровой</a:t>
            </a:r>
          </a:p>
          <a:p>
            <a:pPr algn="ctr"/>
            <a:r>
              <a:rPr lang="ru-RU" sz="1200" dirty="0">
                <a:latin typeface="Montserrat" pitchFamily="2" charset="77"/>
                <a:cs typeface="Arial" panose="020B0604020202020204" pitchFamily="34" charset="0"/>
              </a:rPr>
              <a:t>инжиниринг</a:t>
            </a:r>
          </a:p>
        </p:txBody>
      </p:sp>
      <p:sp>
        <p:nvSpPr>
          <p:cNvPr id="12" name="Пятиугольник 21">
            <a:extLst>
              <a:ext uri="{FF2B5EF4-FFF2-40B4-BE49-F238E27FC236}">
                <a16:creationId xmlns:a16="http://schemas.microsoft.com/office/drawing/2014/main" id="{5CCF600E-D024-FA41-BA63-60113739DBF0}"/>
              </a:ext>
            </a:extLst>
          </p:cNvPr>
          <p:cNvSpPr/>
          <p:nvPr/>
        </p:nvSpPr>
        <p:spPr>
          <a:xfrm rot="5400000">
            <a:off x="7791095" y="2208610"/>
            <a:ext cx="934318" cy="188955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5911" tIns="0" rIns="0" bIns="0" rtlCol="0" anchor="t" anchorCtr="0"/>
          <a:lstStyle/>
          <a:p>
            <a:pPr algn="ctr"/>
            <a:r>
              <a:rPr lang="ru-RU" sz="1200" dirty="0">
                <a:latin typeface="Montserrat" pitchFamily="2" charset="77"/>
                <a:cs typeface="Arial" panose="020B0604020202020204" pitchFamily="34" charset="0"/>
              </a:rPr>
              <a:t>Микропроцессоры</a:t>
            </a:r>
          </a:p>
        </p:txBody>
      </p:sp>
      <p:sp>
        <p:nvSpPr>
          <p:cNvPr id="13" name="Пятиугольник 22">
            <a:extLst>
              <a:ext uri="{FF2B5EF4-FFF2-40B4-BE49-F238E27FC236}">
                <a16:creationId xmlns:a16="http://schemas.microsoft.com/office/drawing/2014/main" id="{0F223774-8AB5-9B40-903B-8B57E55E3C08}"/>
              </a:ext>
            </a:extLst>
          </p:cNvPr>
          <p:cNvSpPr/>
          <p:nvPr/>
        </p:nvSpPr>
        <p:spPr>
          <a:xfrm rot="5400000">
            <a:off x="10039105" y="2208610"/>
            <a:ext cx="934318" cy="188955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5911" tIns="0" rIns="0" bIns="0" rtlCol="0" anchor="t" anchorCtr="0"/>
          <a:lstStyle/>
          <a:p>
            <a:pPr algn="ctr"/>
            <a:r>
              <a:rPr lang="en-US" sz="1200" dirty="0">
                <a:latin typeface="Montserrat" pitchFamily="2" charset="77"/>
                <a:cs typeface="Arial" panose="020B0604020202020204" pitchFamily="34" charset="0"/>
              </a:rPr>
              <a:t>VR/AR</a:t>
            </a:r>
            <a:endParaRPr lang="ru-RU" sz="1200" dirty="0">
              <a:latin typeface="Montserrat" pitchFamily="2" charset="77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Montserrat" pitchFamily="2" charset="77"/>
                <a:cs typeface="Arial" panose="020B0604020202020204" pitchFamily="34" charset="0"/>
              </a:rPr>
              <a:t>технологии</a:t>
            </a:r>
          </a:p>
        </p:txBody>
      </p:sp>
      <p:sp>
        <p:nvSpPr>
          <p:cNvPr id="18" name="Прямоугольник с двумя скругленными соседними углами 19">
            <a:extLst>
              <a:ext uri="{FF2B5EF4-FFF2-40B4-BE49-F238E27FC236}">
                <a16:creationId xmlns:a16="http://schemas.microsoft.com/office/drawing/2014/main" id="{EF4FA25F-81E4-7242-9362-19B986E60AE0}"/>
              </a:ext>
            </a:extLst>
          </p:cNvPr>
          <p:cNvSpPr/>
          <p:nvPr/>
        </p:nvSpPr>
        <p:spPr>
          <a:xfrm>
            <a:off x="5810124" y="2345969"/>
            <a:ext cx="400265" cy="33288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Прямоугольник с двумя скругленными соседними углами 23">
            <a:extLst>
              <a:ext uri="{FF2B5EF4-FFF2-40B4-BE49-F238E27FC236}">
                <a16:creationId xmlns:a16="http://schemas.microsoft.com/office/drawing/2014/main" id="{CAD6FC28-0519-8845-973C-B7F3E499AD91}"/>
              </a:ext>
            </a:extLst>
          </p:cNvPr>
          <p:cNvSpPr/>
          <p:nvPr/>
        </p:nvSpPr>
        <p:spPr>
          <a:xfrm>
            <a:off x="8058116" y="2356698"/>
            <a:ext cx="400265" cy="33288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Прямоугольник с двумя скругленными соседними углами 24">
            <a:extLst>
              <a:ext uri="{FF2B5EF4-FFF2-40B4-BE49-F238E27FC236}">
                <a16:creationId xmlns:a16="http://schemas.microsoft.com/office/drawing/2014/main" id="{AD118303-A93E-8045-B193-3373B02CCCF7}"/>
              </a:ext>
            </a:extLst>
          </p:cNvPr>
          <p:cNvSpPr/>
          <p:nvPr/>
        </p:nvSpPr>
        <p:spPr>
          <a:xfrm>
            <a:off x="10306124" y="2325272"/>
            <a:ext cx="400265" cy="36095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0595A341-29DD-A441-820A-FF5045189940}"/>
              </a:ext>
            </a:extLst>
          </p:cNvPr>
          <p:cNvSpPr/>
          <p:nvPr/>
        </p:nvSpPr>
        <p:spPr>
          <a:xfrm>
            <a:off x="740957" y="1533529"/>
            <a:ext cx="6215277" cy="6118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77"/>
              </a:rPr>
              <a:t>2020</a:t>
            </a:r>
            <a:r>
              <a:rPr lang="ru-RU" sz="1600" dirty="0">
                <a:latin typeface="Montserrat" pitchFamily="2" charset="77"/>
              </a:rPr>
              <a:t> </a:t>
            </a:r>
            <a:br>
              <a:rPr lang="ru-RU" sz="1600" dirty="0">
                <a:latin typeface="Montserrat" pitchFamily="2" charset="77"/>
              </a:rPr>
            </a:br>
            <a:r>
              <a:rPr lang="ru-RU" sz="1600" dirty="0">
                <a:latin typeface="Montserrat" pitchFamily="2" charset="77"/>
              </a:rPr>
              <a:t>(на основании приоритетных проектов)</a:t>
            </a:r>
            <a:endParaRPr lang="ru-RU" dirty="0">
              <a:latin typeface="Montserrat" pitchFamily="2" charset="77"/>
            </a:endParaRPr>
          </a:p>
        </p:txBody>
      </p:sp>
      <p:sp>
        <p:nvSpPr>
          <p:cNvPr id="22" name="Скругленный прямоугольник 25">
            <a:extLst>
              <a:ext uri="{FF2B5EF4-FFF2-40B4-BE49-F238E27FC236}">
                <a16:creationId xmlns:a16="http://schemas.microsoft.com/office/drawing/2014/main" id="{794E9F4C-3B23-9348-A0C6-DCCBEE542DA5}"/>
              </a:ext>
            </a:extLst>
          </p:cNvPr>
          <p:cNvSpPr/>
          <p:nvPr/>
        </p:nvSpPr>
        <p:spPr>
          <a:xfrm>
            <a:off x="7313475" y="1527123"/>
            <a:ext cx="4286747" cy="6118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77"/>
              </a:rPr>
              <a:t>2021-2022</a:t>
            </a:r>
            <a:br>
              <a:rPr lang="ru-RU" sz="1600" b="1" dirty="0">
                <a:latin typeface="Montserrat" pitchFamily="2" charset="77"/>
              </a:rPr>
            </a:br>
            <a:r>
              <a:rPr lang="ru-RU" sz="1600" dirty="0">
                <a:latin typeface="Montserrat" pitchFamily="2" charset="77"/>
              </a:rPr>
              <a:t> (расширение деятельности)</a:t>
            </a:r>
          </a:p>
        </p:txBody>
      </p:sp>
      <p:sp>
        <p:nvSpPr>
          <p:cNvPr id="23" name="Прямоугольник 26">
            <a:extLst>
              <a:ext uri="{FF2B5EF4-FFF2-40B4-BE49-F238E27FC236}">
                <a16:creationId xmlns:a16="http://schemas.microsoft.com/office/drawing/2014/main" id="{8F61B83F-199F-884E-9274-17CC50540D31}"/>
              </a:ext>
            </a:extLst>
          </p:cNvPr>
          <p:cNvSpPr/>
          <p:nvPr/>
        </p:nvSpPr>
        <p:spPr>
          <a:xfrm>
            <a:off x="2894452" y="2682202"/>
            <a:ext cx="1889550" cy="2731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956" tIns="1055023" rIns="95911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b="1" dirty="0">
                <a:solidFill>
                  <a:srgbClr val="2F5597"/>
                </a:solidFill>
                <a:latin typeface="Montserrat" pitchFamily="2" charset="77"/>
                <a:cs typeface="Arial" panose="020B0604020202020204" pitchFamily="34" charset="0"/>
              </a:rPr>
              <a:t>∙ </a:t>
            </a: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Озера данных</a:t>
            </a:r>
          </a:p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∙ Хранение и обработка данных</a:t>
            </a:r>
          </a:p>
          <a:p>
            <a:pPr marL="16918">
              <a:spcBef>
                <a:spcPts val="480"/>
              </a:spcBef>
              <a:tabLst>
                <a:tab pos="321436" algn="l"/>
              </a:tabLst>
            </a:pPr>
            <a:r>
              <a:rPr lang="ru-RU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∙ </a:t>
            </a:r>
            <a:r>
              <a:rPr lang="en-US" sz="1100" spc="47" dirty="0">
                <a:solidFill>
                  <a:srgbClr val="164F86"/>
                </a:solidFill>
                <a:latin typeface="Montserrat" pitchFamily="2" charset="77"/>
                <a:cs typeface="Arial"/>
              </a:rPr>
              <a:t>BI</a:t>
            </a:r>
            <a:endParaRPr lang="ru-RU" sz="1100" spc="47" dirty="0">
              <a:solidFill>
                <a:srgbClr val="164F86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24" name="Пятиугольник 27">
            <a:extLst>
              <a:ext uri="{FF2B5EF4-FFF2-40B4-BE49-F238E27FC236}">
                <a16:creationId xmlns:a16="http://schemas.microsoft.com/office/drawing/2014/main" id="{0403A8F4-CE86-2242-8D94-D10797FCF955}"/>
              </a:ext>
            </a:extLst>
          </p:cNvPr>
          <p:cNvSpPr/>
          <p:nvPr/>
        </p:nvSpPr>
        <p:spPr>
          <a:xfrm rot="5400000">
            <a:off x="3372073" y="2197882"/>
            <a:ext cx="934318" cy="188955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5911" tIns="0" rIns="0" bIns="0" rtlCol="0" anchor="t" anchorCtr="0"/>
          <a:lstStyle/>
          <a:p>
            <a:pPr algn="ctr"/>
            <a:r>
              <a:rPr lang="ru-RU" sz="1200" dirty="0">
                <a:latin typeface="Montserrat" pitchFamily="2" charset="77"/>
                <a:cs typeface="Arial" panose="020B0604020202020204" pitchFamily="34" charset="0"/>
              </a:rPr>
              <a:t>Управление данными</a:t>
            </a:r>
          </a:p>
        </p:txBody>
      </p:sp>
      <p:sp>
        <p:nvSpPr>
          <p:cNvPr id="26" name="Прямоугольник с двумя скругленными соседними углами 29">
            <a:extLst>
              <a:ext uri="{FF2B5EF4-FFF2-40B4-BE49-F238E27FC236}">
                <a16:creationId xmlns:a16="http://schemas.microsoft.com/office/drawing/2014/main" id="{53EAA694-E577-DD40-95F7-08C476C6715B}"/>
              </a:ext>
            </a:extLst>
          </p:cNvPr>
          <p:cNvSpPr/>
          <p:nvPr/>
        </p:nvSpPr>
        <p:spPr>
          <a:xfrm>
            <a:off x="3637892" y="2345969"/>
            <a:ext cx="400265" cy="33288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619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BF6B-2CE0-294E-AA89-1B8DBA75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402727"/>
            <a:ext cx="8900951" cy="400110"/>
          </a:xfrm>
        </p:spPr>
        <p:txBody>
          <a:bodyPr/>
          <a:lstStyle/>
          <a:p>
            <a:r>
              <a:rPr lang="ru-RU" sz="2000" dirty="0"/>
              <a:t>Первоочередные проекты ИНТЦ в Калужской области</a:t>
            </a:r>
            <a:endParaRPr lang="en-RU" sz="2000" dirty="0"/>
          </a:p>
        </p:txBody>
      </p:sp>
      <p:sp>
        <p:nvSpPr>
          <p:cNvPr id="6" name="Прямоугольник 146">
            <a:extLst>
              <a:ext uri="{FF2B5EF4-FFF2-40B4-BE49-F238E27FC236}">
                <a16:creationId xmlns:a16="http://schemas.microsoft.com/office/drawing/2014/main" id="{1B5E6CC5-1A58-6347-A272-68700B48B082}"/>
              </a:ext>
            </a:extLst>
          </p:cNvPr>
          <p:cNvSpPr/>
          <p:nvPr/>
        </p:nvSpPr>
        <p:spPr>
          <a:xfrm>
            <a:off x="4597715" y="5205035"/>
            <a:ext cx="3510732" cy="105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rgbClr val="0055BB"/>
                </a:solidFill>
                <a:latin typeface="Montserrat" pitchFamily="2" charset="77"/>
                <a:cs typeface="Calibri" panose="020F0502020204030204" pitchFamily="34" charset="0"/>
              </a:rPr>
              <a:t>23</a:t>
            </a:r>
            <a:r>
              <a:rPr lang="ru-RU" sz="2400" b="1">
                <a:solidFill>
                  <a:srgbClr val="2D716F"/>
                </a:solidFill>
                <a:latin typeface="Montserrat" pitchFamily="2" charset="77"/>
                <a:cs typeface="Calibri" panose="020F0502020204030204" pitchFamily="34" charset="0"/>
              </a:rPr>
              <a:t>  </a:t>
            </a:r>
            <a:r>
              <a:rPr lang="ru-RU">
                <a:latin typeface="Montserrat" pitchFamily="2" charset="77"/>
                <a:cs typeface="Calibri" panose="020F0502020204030204" pitchFamily="34" charset="0"/>
              </a:rPr>
              <a:t>КОМПАНИИ </a:t>
            </a:r>
            <a:endParaRPr lang="ru-RU" sz="1200" dirty="0">
              <a:latin typeface="Montserrat" pitchFamily="2" charset="77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200" dirty="0">
                <a:latin typeface="Montserrat" pitchFamily="2" charset="77"/>
                <a:cs typeface="Calibri Light" panose="020F0302020204030204" pitchFamily="34" charset="0"/>
              </a:rPr>
              <a:t>Предоставили письменное подтверждение намерений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0055BB"/>
                </a:solidFill>
                <a:latin typeface="Montserrat" pitchFamily="2" charset="77"/>
                <a:cs typeface="Calibri Light" panose="020F0302020204030204" pitchFamily="34" charset="0"/>
              </a:rPr>
              <a:t>СТАТЬ УЧАСТНИКАМИ ИНТЦ</a:t>
            </a:r>
            <a:endParaRPr lang="ru-RU" sz="2400" b="1" dirty="0">
              <a:solidFill>
                <a:srgbClr val="0055BB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grpSp>
        <p:nvGrpSpPr>
          <p:cNvPr id="8" name="Группа 17">
            <a:extLst>
              <a:ext uri="{FF2B5EF4-FFF2-40B4-BE49-F238E27FC236}">
                <a16:creationId xmlns:a16="http://schemas.microsoft.com/office/drawing/2014/main" id="{0EB071CC-98F5-A54E-B0EC-2614C50401A4}"/>
              </a:ext>
            </a:extLst>
          </p:cNvPr>
          <p:cNvGrpSpPr/>
          <p:nvPr/>
        </p:nvGrpSpPr>
        <p:grpSpPr>
          <a:xfrm>
            <a:off x="4181232" y="1255788"/>
            <a:ext cx="3658930" cy="833297"/>
            <a:chOff x="8489978" y="1399141"/>
            <a:chExt cx="3658930" cy="3585184"/>
          </a:xfrm>
        </p:grpSpPr>
        <p:grpSp>
          <p:nvGrpSpPr>
            <p:cNvPr id="9" name="Группа 231">
              <a:extLst>
                <a:ext uri="{FF2B5EF4-FFF2-40B4-BE49-F238E27FC236}">
                  <a16:creationId xmlns:a16="http://schemas.microsoft.com/office/drawing/2014/main" id="{5E67EE19-ABC5-EB42-83B4-C1AF548F4933}"/>
                </a:ext>
              </a:extLst>
            </p:cNvPr>
            <p:cNvGrpSpPr/>
            <p:nvPr/>
          </p:nvGrpSpPr>
          <p:grpSpPr>
            <a:xfrm rot="20363087">
              <a:off x="8498743" y="4414358"/>
              <a:ext cx="524867" cy="569967"/>
              <a:chOff x="1558694" y="4304722"/>
              <a:chExt cx="1090129" cy="1183804"/>
            </a:xfrm>
          </p:grpSpPr>
          <p:sp>
            <p:nvSpPr>
              <p:cNvPr id="18" name="Shape 2854">
                <a:extLst>
                  <a:ext uri="{FF2B5EF4-FFF2-40B4-BE49-F238E27FC236}">
                    <a16:creationId xmlns:a16="http://schemas.microsoft.com/office/drawing/2014/main" id="{10E04896-0D09-6341-96BC-C41B0EAAB003}"/>
                  </a:ext>
                </a:extLst>
              </p:cNvPr>
              <p:cNvSpPr/>
              <p:nvPr/>
            </p:nvSpPr>
            <p:spPr>
              <a:xfrm rot="3494498">
                <a:off x="1558699" y="4304717"/>
                <a:ext cx="926542" cy="926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52" y="3921"/>
                    </a:moveTo>
                    <a:cubicBezTo>
                      <a:pt x="18338" y="3921"/>
                      <a:pt x="17679" y="3262"/>
                      <a:pt x="17679" y="2448"/>
                    </a:cubicBezTo>
                    <a:cubicBezTo>
                      <a:pt x="17679" y="1634"/>
                      <a:pt x="18338" y="975"/>
                      <a:pt x="19152" y="975"/>
                    </a:cubicBezTo>
                    <a:cubicBezTo>
                      <a:pt x="19966" y="975"/>
                      <a:pt x="20625" y="1634"/>
                      <a:pt x="20625" y="2448"/>
                    </a:cubicBezTo>
                    <a:cubicBezTo>
                      <a:pt x="20625" y="3262"/>
                      <a:pt x="19966" y="3921"/>
                      <a:pt x="19152" y="3921"/>
                    </a:cubicBezTo>
                    <a:moveTo>
                      <a:pt x="10804" y="12269"/>
                    </a:moveTo>
                    <a:cubicBezTo>
                      <a:pt x="9991" y="12269"/>
                      <a:pt x="9331" y="11609"/>
                      <a:pt x="9331" y="10795"/>
                    </a:cubicBezTo>
                    <a:cubicBezTo>
                      <a:pt x="9331" y="9981"/>
                      <a:pt x="9991" y="9322"/>
                      <a:pt x="10804" y="9322"/>
                    </a:cubicBezTo>
                    <a:cubicBezTo>
                      <a:pt x="11618" y="9322"/>
                      <a:pt x="12278" y="9981"/>
                      <a:pt x="12278" y="10795"/>
                    </a:cubicBezTo>
                    <a:cubicBezTo>
                      <a:pt x="12278" y="11609"/>
                      <a:pt x="11618" y="12269"/>
                      <a:pt x="10804" y="12269"/>
                    </a:cubicBezTo>
                    <a:moveTo>
                      <a:pt x="3930" y="19143"/>
                    </a:moveTo>
                    <a:cubicBezTo>
                      <a:pt x="3930" y="19956"/>
                      <a:pt x="3271" y="20616"/>
                      <a:pt x="2457" y="20616"/>
                    </a:cubicBezTo>
                    <a:cubicBezTo>
                      <a:pt x="1643" y="20616"/>
                      <a:pt x="984" y="19956"/>
                      <a:pt x="984" y="19143"/>
                    </a:cubicBezTo>
                    <a:cubicBezTo>
                      <a:pt x="984" y="18329"/>
                      <a:pt x="1643" y="17669"/>
                      <a:pt x="2457" y="17669"/>
                    </a:cubicBezTo>
                    <a:cubicBezTo>
                      <a:pt x="3271" y="17669"/>
                      <a:pt x="3930" y="18329"/>
                      <a:pt x="3930" y="19143"/>
                    </a:cubicBezTo>
                    <a:moveTo>
                      <a:pt x="19148" y="0"/>
                    </a:moveTo>
                    <a:cubicBezTo>
                      <a:pt x="17793" y="0"/>
                      <a:pt x="16695" y="1098"/>
                      <a:pt x="16695" y="2452"/>
                    </a:cubicBezTo>
                    <a:cubicBezTo>
                      <a:pt x="16695" y="3640"/>
                      <a:pt x="17539" y="4630"/>
                      <a:pt x="18660" y="4856"/>
                    </a:cubicBezTo>
                    <a:lnTo>
                      <a:pt x="18660" y="10306"/>
                    </a:lnTo>
                    <a:lnTo>
                      <a:pt x="13203" y="10306"/>
                    </a:lnTo>
                    <a:cubicBezTo>
                      <a:pt x="12974" y="9187"/>
                      <a:pt x="11985" y="8347"/>
                      <a:pt x="10800" y="8347"/>
                    </a:cubicBezTo>
                    <a:cubicBezTo>
                      <a:pt x="9615" y="8347"/>
                      <a:pt x="8626" y="9187"/>
                      <a:pt x="8398" y="10306"/>
                    </a:cubicBezTo>
                    <a:lnTo>
                      <a:pt x="2456" y="10306"/>
                    </a:lnTo>
                    <a:cubicBezTo>
                      <a:pt x="2184" y="10306"/>
                      <a:pt x="1965" y="10525"/>
                      <a:pt x="1965" y="10796"/>
                    </a:cubicBezTo>
                    <a:lnTo>
                      <a:pt x="1965" y="16744"/>
                    </a:lnTo>
                    <a:cubicBezTo>
                      <a:pt x="844" y="16970"/>
                      <a:pt x="0" y="17960"/>
                      <a:pt x="0" y="19147"/>
                    </a:cubicBezTo>
                    <a:cubicBezTo>
                      <a:pt x="0" y="20502"/>
                      <a:pt x="1098" y="21600"/>
                      <a:pt x="2453" y="21600"/>
                    </a:cubicBezTo>
                    <a:cubicBezTo>
                      <a:pt x="3807" y="21600"/>
                      <a:pt x="4905" y="20502"/>
                      <a:pt x="4905" y="19147"/>
                    </a:cubicBezTo>
                    <a:cubicBezTo>
                      <a:pt x="4905" y="17961"/>
                      <a:pt x="4065" y="16973"/>
                      <a:pt x="2947" y="16744"/>
                    </a:cubicBezTo>
                    <a:lnTo>
                      <a:pt x="2947" y="11287"/>
                    </a:lnTo>
                    <a:lnTo>
                      <a:pt x="8397" y="11287"/>
                    </a:lnTo>
                    <a:cubicBezTo>
                      <a:pt x="8623" y="12408"/>
                      <a:pt x="9613" y="13253"/>
                      <a:pt x="10800" y="13253"/>
                    </a:cubicBezTo>
                    <a:cubicBezTo>
                      <a:pt x="11988" y="13253"/>
                      <a:pt x="12978" y="12408"/>
                      <a:pt x="13203" y="11287"/>
                    </a:cubicBezTo>
                    <a:lnTo>
                      <a:pt x="19151" y="11287"/>
                    </a:lnTo>
                    <a:cubicBezTo>
                      <a:pt x="19422" y="11287"/>
                      <a:pt x="19642" y="11068"/>
                      <a:pt x="19642" y="10796"/>
                    </a:cubicBezTo>
                    <a:lnTo>
                      <a:pt x="19642" y="4855"/>
                    </a:lnTo>
                    <a:cubicBezTo>
                      <a:pt x="20759" y="4626"/>
                      <a:pt x="21600" y="3638"/>
                      <a:pt x="21600" y="2452"/>
                    </a:cubicBezTo>
                    <a:cubicBezTo>
                      <a:pt x="21600" y="1098"/>
                      <a:pt x="20502" y="0"/>
                      <a:pt x="19148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19" name="Shape 2855">
                <a:extLst>
                  <a:ext uri="{FF2B5EF4-FFF2-40B4-BE49-F238E27FC236}">
                    <a16:creationId xmlns:a16="http://schemas.microsoft.com/office/drawing/2014/main" id="{52206DD4-BA85-CA4A-BFCA-F8BD6A1CB2F3}"/>
                  </a:ext>
                </a:extLst>
              </p:cNvPr>
              <p:cNvSpPr/>
              <p:nvPr/>
            </p:nvSpPr>
            <p:spPr>
              <a:xfrm rot="19807893">
                <a:off x="1794279" y="4614790"/>
                <a:ext cx="854544" cy="873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7" y="20616"/>
                    </a:moveTo>
                    <a:cubicBezTo>
                      <a:pt x="18012" y="20616"/>
                      <a:pt x="17287" y="19956"/>
                      <a:pt x="17287" y="19143"/>
                    </a:cubicBezTo>
                    <a:cubicBezTo>
                      <a:pt x="17287" y="18329"/>
                      <a:pt x="18012" y="17669"/>
                      <a:pt x="18907" y="17669"/>
                    </a:cubicBezTo>
                    <a:cubicBezTo>
                      <a:pt x="19802" y="17669"/>
                      <a:pt x="20527" y="18329"/>
                      <a:pt x="20527" y="19143"/>
                    </a:cubicBezTo>
                    <a:cubicBezTo>
                      <a:pt x="20527" y="19956"/>
                      <a:pt x="19802" y="20616"/>
                      <a:pt x="18907" y="20616"/>
                    </a:cubicBezTo>
                    <a:moveTo>
                      <a:pt x="2703" y="12269"/>
                    </a:moveTo>
                    <a:cubicBezTo>
                      <a:pt x="1808" y="12269"/>
                      <a:pt x="1082" y="11609"/>
                      <a:pt x="1082" y="10795"/>
                    </a:cubicBezTo>
                    <a:cubicBezTo>
                      <a:pt x="1082" y="9981"/>
                      <a:pt x="1808" y="9322"/>
                      <a:pt x="2703" y="9322"/>
                    </a:cubicBezTo>
                    <a:cubicBezTo>
                      <a:pt x="3598" y="9322"/>
                      <a:pt x="4323" y="9981"/>
                      <a:pt x="4323" y="10795"/>
                    </a:cubicBezTo>
                    <a:cubicBezTo>
                      <a:pt x="4323" y="11609"/>
                      <a:pt x="3598" y="12269"/>
                      <a:pt x="2703" y="12269"/>
                    </a:cubicBezTo>
                    <a:moveTo>
                      <a:pt x="18907" y="975"/>
                    </a:moveTo>
                    <a:cubicBezTo>
                      <a:pt x="19802" y="975"/>
                      <a:pt x="20527" y="1634"/>
                      <a:pt x="20527" y="2448"/>
                    </a:cubicBezTo>
                    <a:cubicBezTo>
                      <a:pt x="20527" y="3262"/>
                      <a:pt x="19802" y="3921"/>
                      <a:pt x="18907" y="3921"/>
                    </a:cubicBezTo>
                    <a:cubicBezTo>
                      <a:pt x="18012" y="3921"/>
                      <a:pt x="17287" y="3262"/>
                      <a:pt x="17287" y="2448"/>
                    </a:cubicBezTo>
                    <a:cubicBezTo>
                      <a:pt x="17287" y="1634"/>
                      <a:pt x="18012" y="975"/>
                      <a:pt x="18907" y="975"/>
                    </a:cubicBezTo>
                    <a:moveTo>
                      <a:pt x="18902" y="16695"/>
                    </a:moveTo>
                    <a:cubicBezTo>
                      <a:pt x="18092" y="16695"/>
                      <a:pt x="17374" y="17026"/>
                      <a:pt x="16879" y="17540"/>
                    </a:cubicBezTo>
                    <a:lnTo>
                      <a:pt x="5253" y="11551"/>
                    </a:lnTo>
                    <a:cubicBezTo>
                      <a:pt x="5338" y="11314"/>
                      <a:pt x="5396" y="11064"/>
                      <a:pt x="5396" y="10800"/>
                    </a:cubicBezTo>
                    <a:cubicBezTo>
                      <a:pt x="5396" y="10536"/>
                      <a:pt x="5338" y="10286"/>
                      <a:pt x="5253" y="10048"/>
                    </a:cubicBezTo>
                    <a:lnTo>
                      <a:pt x="16879" y="4059"/>
                    </a:lnTo>
                    <a:cubicBezTo>
                      <a:pt x="17373" y="4574"/>
                      <a:pt x="18092" y="4905"/>
                      <a:pt x="18902" y="4905"/>
                    </a:cubicBezTo>
                    <a:cubicBezTo>
                      <a:pt x="20392" y="4905"/>
                      <a:pt x="21600" y="3807"/>
                      <a:pt x="21600" y="2452"/>
                    </a:cubicBezTo>
                    <a:cubicBezTo>
                      <a:pt x="21600" y="1098"/>
                      <a:pt x="20392" y="0"/>
                      <a:pt x="18902" y="0"/>
                    </a:cubicBezTo>
                    <a:cubicBezTo>
                      <a:pt x="17412" y="0"/>
                      <a:pt x="16204" y="1098"/>
                      <a:pt x="16204" y="2452"/>
                    </a:cubicBezTo>
                    <a:cubicBezTo>
                      <a:pt x="16204" y="2716"/>
                      <a:pt x="16262" y="2966"/>
                      <a:pt x="16347" y="3204"/>
                    </a:cubicBezTo>
                    <a:lnTo>
                      <a:pt x="4722" y="9193"/>
                    </a:lnTo>
                    <a:cubicBezTo>
                      <a:pt x="4227" y="8679"/>
                      <a:pt x="3509" y="8347"/>
                      <a:pt x="2698" y="8347"/>
                    </a:cubicBezTo>
                    <a:cubicBezTo>
                      <a:pt x="1208" y="8347"/>
                      <a:pt x="0" y="9445"/>
                      <a:pt x="0" y="10800"/>
                    </a:cubicBezTo>
                    <a:cubicBezTo>
                      <a:pt x="0" y="12155"/>
                      <a:pt x="1208" y="13253"/>
                      <a:pt x="2698" y="13253"/>
                    </a:cubicBezTo>
                    <a:cubicBezTo>
                      <a:pt x="3509" y="13253"/>
                      <a:pt x="4227" y="12921"/>
                      <a:pt x="4722" y="12406"/>
                    </a:cubicBezTo>
                    <a:lnTo>
                      <a:pt x="16347" y="18395"/>
                    </a:lnTo>
                    <a:cubicBezTo>
                      <a:pt x="16262" y="18633"/>
                      <a:pt x="16204" y="18883"/>
                      <a:pt x="16204" y="19147"/>
                    </a:cubicBezTo>
                    <a:cubicBezTo>
                      <a:pt x="16204" y="20502"/>
                      <a:pt x="17412" y="21600"/>
                      <a:pt x="18902" y="21600"/>
                    </a:cubicBezTo>
                    <a:cubicBezTo>
                      <a:pt x="20392" y="21600"/>
                      <a:pt x="21600" y="20502"/>
                      <a:pt x="21600" y="19147"/>
                    </a:cubicBezTo>
                    <a:cubicBezTo>
                      <a:pt x="21600" y="17792"/>
                      <a:pt x="20392" y="16695"/>
                      <a:pt x="18902" y="1669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  <p:grpSp>
          <p:nvGrpSpPr>
            <p:cNvPr id="10" name="Группа 18">
              <a:extLst>
                <a:ext uri="{FF2B5EF4-FFF2-40B4-BE49-F238E27FC236}">
                  <a16:creationId xmlns:a16="http://schemas.microsoft.com/office/drawing/2014/main" id="{FBFB9B59-625C-6541-A2C7-7D4E7DAFB831}"/>
                </a:ext>
              </a:extLst>
            </p:cNvPr>
            <p:cNvGrpSpPr/>
            <p:nvPr/>
          </p:nvGrpSpPr>
          <p:grpSpPr>
            <a:xfrm>
              <a:off x="8489978" y="2972356"/>
              <a:ext cx="1529623" cy="569968"/>
              <a:chOff x="6003043" y="677877"/>
              <a:chExt cx="1529623" cy="569968"/>
            </a:xfrm>
          </p:grpSpPr>
          <p:grpSp>
            <p:nvGrpSpPr>
              <p:cNvPr id="14" name="Группа 121">
                <a:extLst>
                  <a:ext uri="{FF2B5EF4-FFF2-40B4-BE49-F238E27FC236}">
                    <a16:creationId xmlns:a16="http://schemas.microsoft.com/office/drawing/2014/main" id="{FADD67F5-D02A-6348-BE09-F19781773C70}"/>
                  </a:ext>
                </a:extLst>
              </p:cNvPr>
              <p:cNvGrpSpPr/>
              <p:nvPr/>
            </p:nvGrpSpPr>
            <p:grpSpPr>
              <a:xfrm rot="20363087">
                <a:off x="7007800" y="677877"/>
                <a:ext cx="524866" cy="569968"/>
                <a:chOff x="1558695" y="4304720"/>
                <a:chExt cx="1090128" cy="1183806"/>
              </a:xfrm>
            </p:grpSpPr>
            <p:sp>
              <p:nvSpPr>
                <p:cNvPr id="16" name="Shape 2854">
                  <a:extLst>
                    <a:ext uri="{FF2B5EF4-FFF2-40B4-BE49-F238E27FC236}">
                      <a16:creationId xmlns:a16="http://schemas.microsoft.com/office/drawing/2014/main" id="{DBE88275-0725-B047-AE14-1170B081E4BA}"/>
                    </a:ext>
                  </a:extLst>
                </p:cNvPr>
                <p:cNvSpPr/>
                <p:nvPr/>
              </p:nvSpPr>
              <p:spPr>
                <a:xfrm rot="3494498">
                  <a:off x="1558700" y="4304715"/>
                  <a:ext cx="926543" cy="926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152" y="3921"/>
                      </a:moveTo>
                      <a:cubicBezTo>
                        <a:pt x="18338" y="3921"/>
                        <a:pt x="17679" y="3262"/>
                        <a:pt x="17679" y="2448"/>
                      </a:cubicBezTo>
                      <a:cubicBezTo>
                        <a:pt x="17679" y="1634"/>
                        <a:pt x="18338" y="975"/>
                        <a:pt x="19152" y="975"/>
                      </a:cubicBezTo>
                      <a:cubicBezTo>
                        <a:pt x="19966" y="975"/>
                        <a:pt x="20625" y="1634"/>
                        <a:pt x="20625" y="2448"/>
                      </a:cubicBezTo>
                      <a:cubicBezTo>
                        <a:pt x="20625" y="3262"/>
                        <a:pt x="19966" y="3921"/>
                        <a:pt x="19152" y="3921"/>
                      </a:cubicBezTo>
                      <a:moveTo>
                        <a:pt x="10804" y="12269"/>
                      </a:moveTo>
                      <a:cubicBezTo>
                        <a:pt x="9991" y="12269"/>
                        <a:pt x="9331" y="11609"/>
                        <a:pt x="9331" y="10795"/>
                      </a:cubicBezTo>
                      <a:cubicBezTo>
                        <a:pt x="9331" y="9981"/>
                        <a:pt x="9991" y="9322"/>
                        <a:pt x="10804" y="9322"/>
                      </a:cubicBezTo>
                      <a:cubicBezTo>
                        <a:pt x="11618" y="9322"/>
                        <a:pt x="12278" y="9981"/>
                        <a:pt x="12278" y="10795"/>
                      </a:cubicBezTo>
                      <a:cubicBezTo>
                        <a:pt x="12278" y="11609"/>
                        <a:pt x="11618" y="12269"/>
                        <a:pt x="10804" y="12269"/>
                      </a:cubicBezTo>
                      <a:moveTo>
                        <a:pt x="3930" y="19143"/>
                      </a:moveTo>
                      <a:cubicBezTo>
                        <a:pt x="3930" y="19956"/>
                        <a:pt x="3271" y="20616"/>
                        <a:pt x="2457" y="20616"/>
                      </a:cubicBezTo>
                      <a:cubicBezTo>
                        <a:pt x="1643" y="20616"/>
                        <a:pt x="984" y="19956"/>
                        <a:pt x="984" y="19143"/>
                      </a:cubicBezTo>
                      <a:cubicBezTo>
                        <a:pt x="984" y="18329"/>
                        <a:pt x="1643" y="17669"/>
                        <a:pt x="2457" y="17669"/>
                      </a:cubicBezTo>
                      <a:cubicBezTo>
                        <a:pt x="3271" y="17669"/>
                        <a:pt x="3930" y="18329"/>
                        <a:pt x="3930" y="19143"/>
                      </a:cubicBezTo>
                      <a:moveTo>
                        <a:pt x="19148" y="0"/>
                      </a:moveTo>
                      <a:cubicBezTo>
                        <a:pt x="17793" y="0"/>
                        <a:pt x="16695" y="1098"/>
                        <a:pt x="16695" y="2452"/>
                      </a:cubicBezTo>
                      <a:cubicBezTo>
                        <a:pt x="16695" y="3640"/>
                        <a:pt x="17539" y="4630"/>
                        <a:pt x="18660" y="4856"/>
                      </a:cubicBezTo>
                      <a:lnTo>
                        <a:pt x="18660" y="10306"/>
                      </a:lnTo>
                      <a:lnTo>
                        <a:pt x="13203" y="10306"/>
                      </a:lnTo>
                      <a:cubicBezTo>
                        <a:pt x="12974" y="9187"/>
                        <a:pt x="11985" y="8347"/>
                        <a:pt x="10800" y="8347"/>
                      </a:cubicBezTo>
                      <a:cubicBezTo>
                        <a:pt x="9615" y="8347"/>
                        <a:pt x="8626" y="9187"/>
                        <a:pt x="8398" y="10306"/>
                      </a:cubicBezTo>
                      <a:lnTo>
                        <a:pt x="2456" y="10306"/>
                      </a:lnTo>
                      <a:cubicBezTo>
                        <a:pt x="2184" y="10306"/>
                        <a:pt x="1965" y="10525"/>
                        <a:pt x="1965" y="10796"/>
                      </a:cubicBezTo>
                      <a:lnTo>
                        <a:pt x="1965" y="16744"/>
                      </a:lnTo>
                      <a:cubicBezTo>
                        <a:pt x="844" y="16970"/>
                        <a:pt x="0" y="17960"/>
                        <a:pt x="0" y="19147"/>
                      </a:cubicBezTo>
                      <a:cubicBezTo>
                        <a:pt x="0" y="20502"/>
                        <a:pt x="1098" y="21600"/>
                        <a:pt x="2453" y="21600"/>
                      </a:cubicBezTo>
                      <a:cubicBezTo>
                        <a:pt x="3807" y="21600"/>
                        <a:pt x="4905" y="20502"/>
                        <a:pt x="4905" y="19147"/>
                      </a:cubicBezTo>
                      <a:cubicBezTo>
                        <a:pt x="4905" y="17961"/>
                        <a:pt x="4065" y="16973"/>
                        <a:pt x="2947" y="16744"/>
                      </a:cubicBezTo>
                      <a:lnTo>
                        <a:pt x="2947" y="11287"/>
                      </a:lnTo>
                      <a:lnTo>
                        <a:pt x="8397" y="11287"/>
                      </a:lnTo>
                      <a:cubicBezTo>
                        <a:pt x="8623" y="12408"/>
                        <a:pt x="9613" y="13253"/>
                        <a:pt x="10800" y="13253"/>
                      </a:cubicBezTo>
                      <a:cubicBezTo>
                        <a:pt x="11988" y="13253"/>
                        <a:pt x="12978" y="12408"/>
                        <a:pt x="13203" y="11287"/>
                      </a:cubicBezTo>
                      <a:lnTo>
                        <a:pt x="19151" y="11287"/>
                      </a:lnTo>
                      <a:cubicBezTo>
                        <a:pt x="19422" y="11287"/>
                        <a:pt x="19642" y="11068"/>
                        <a:pt x="19642" y="10796"/>
                      </a:cubicBezTo>
                      <a:lnTo>
                        <a:pt x="19642" y="4855"/>
                      </a:lnTo>
                      <a:cubicBezTo>
                        <a:pt x="20759" y="4626"/>
                        <a:pt x="21600" y="3638"/>
                        <a:pt x="21600" y="2452"/>
                      </a:cubicBezTo>
                      <a:cubicBezTo>
                        <a:pt x="21600" y="1098"/>
                        <a:pt x="20502" y="0"/>
                        <a:pt x="19148" y="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defTabSz="228532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200">
                    <a:latin typeface="Montserrat" pitchFamily="2" charset="77"/>
                    <a:ea typeface="Source Sans Pro Light" charset="0"/>
                    <a:cs typeface="Source Sans Pro Light" charset="0"/>
                  </a:endParaRPr>
                </a:p>
              </p:txBody>
            </p:sp>
            <p:sp>
              <p:nvSpPr>
                <p:cNvPr id="17" name="Shape 2855">
                  <a:extLst>
                    <a:ext uri="{FF2B5EF4-FFF2-40B4-BE49-F238E27FC236}">
                      <a16:creationId xmlns:a16="http://schemas.microsoft.com/office/drawing/2014/main" id="{4370DBD7-1BB0-6E4D-8620-CFB334B23548}"/>
                    </a:ext>
                  </a:extLst>
                </p:cNvPr>
                <p:cNvSpPr/>
                <p:nvPr/>
              </p:nvSpPr>
              <p:spPr>
                <a:xfrm rot="19807893">
                  <a:off x="1794279" y="4614790"/>
                  <a:ext cx="854544" cy="873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07" y="20616"/>
                      </a:moveTo>
                      <a:cubicBezTo>
                        <a:pt x="18012" y="20616"/>
                        <a:pt x="17287" y="19956"/>
                        <a:pt x="17287" y="19143"/>
                      </a:cubicBezTo>
                      <a:cubicBezTo>
                        <a:pt x="17287" y="18329"/>
                        <a:pt x="18012" y="17669"/>
                        <a:pt x="18907" y="17669"/>
                      </a:cubicBezTo>
                      <a:cubicBezTo>
                        <a:pt x="19802" y="17669"/>
                        <a:pt x="20527" y="18329"/>
                        <a:pt x="20527" y="19143"/>
                      </a:cubicBezTo>
                      <a:cubicBezTo>
                        <a:pt x="20527" y="19956"/>
                        <a:pt x="19802" y="20616"/>
                        <a:pt x="18907" y="20616"/>
                      </a:cubicBezTo>
                      <a:moveTo>
                        <a:pt x="2703" y="12269"/>
                      </a:moveTo>
                      <a:cubicBezTo>
                        <a:pt x="1808" y="12269"/>
                        <a:pt x="1082" y="11609"/>
                        <a:pt x="1082" y="10795"/>
                      </a:cubicBezTo>
                      <a:cubicBezTo>
                        <a:pt x="1082" y="9981"/>
                        <a:pt x="1808" y="9322"/>
                        <a:pt x="2703" y="9322"/>
                      </a:cubicBezTo>
                      <a:cubicBezTo>
                        <a:pt x="3598" y="9322"/>
                        <a:pt x="4323" y="9981"/>
                        <a:pt x="4323" y="10795"/>
                      </a:cubicBezTo>
                      <a:cubicBezTo>
                        <a:pt x="4323" y="11609"/>
                        <a:pt x="3598" y="12269"/>
                        <a:pt x="2703" y="12269"/>
                      </a:cubicBezTo>
                      <a:moveTo>
                        <a:pt x="18907" y="975"/>
                      </a:moveTo>
                      <a:cubicBezTo>
                        <a:pt x="19802" y="975"/>
                        <a:pt x="20527" y="1634"/>
                        <a:pt x="20527" y="2448"/>
                      </a:cubicBezTo>
                      <a:cubicBezTo>
                        <a:pt x="20527" y="3262"/>
                        <a:pt x="19802" y="3921"/>
                        <a:pt x="18907" y="3921"/>
                      </a:cubicBezTo>
                      <a:cubicBezTo>
                        <a:pt x="18012" y="3921"/>
                        <a:pt x="17287" y="3262"/>
                        <a:pt x="17287" y="2448"/>
                      </a:cubicBezTo>
                      <a:cubicBezTo>
                        <a:pt x="17287" y="1634"/>
                        <a:pt x="18012" y="975"/>
                        <a:pt x="18907" y="975"/>
                      </a:cubicBezTo>
                      <a:moveTo>
                        <a:pt x="18902" y="16695"/>
                      </a:moveTo>
                      <a:cubicBezTo>
                        <a:pt x="18092" y="16695"/>
                        <a:pt x="17374" y="17026"/>
                        <a:pt x="16879" y="17540"/>
                      </a:cubicBezTo>
                      <a:lnTo>
                        <a:pt x="5253" y="11551"/>
                      </a:lnTo>
                      <a:cubicBezTo>
                        <a:pt x="5338" y="11314"/>
                        <a:pt x="5396" y="11064"/>
                        <a:pt x="5396" y="10800"/>
                      </a:cubicBezTo>
                      <a:cubicBezTo>
                        <a:pt x="5396" y="10536"/>
                        <a:pt x="5338" y="10286"/>
                        <a:pt x="5253" y="10048"/>
                      </a:cubicBezTo>
                      <a:lnTo>
                        <a:pt x="16879" y="4059"/>
                      </a:lnTo>
                      <a:cubicBezTo>
                        <a:pt x="17373" y="4574"/>
                        <a:pt x="18092" y="4905"/>
                        <a:pt x="18902" y="4905"/>
                      </a:cubicBezTo>
                      <a:cubicBezTo>
                        <a:pt x="20392" y="4905"/>
                        <a:pt x="21600" y="3807"/>
                        <a:pt x="21600" y="2452"/>
                      </a:cubicBezTo>
                      <a:cubicBezTo>
                        <a:pt x="21600" y="1098"/>
                        <a:pt x="20392" y="0"/>
                        <a:pt x="18902" y="0"/>
                      </a:cubicBezTo>
                      <a:cubicBezTo>
                        <a:pt x="17412" y="0"/>
                        <a:pt x="16204" y="1098"/>
                        <a:pt x="16204" y="2452"/>
                      </a:cubicBezTo>
                      <a:cubicBezTo>
                        <a:pt x="16204" y="2716"/>
                        <a:pt x="16262" y="2966"/>
                        <a:pt x="16347" y="3204"/>
                      </a:cubicBezTo>
                      <a:lnTo>
                        <a:pt x="4722" y="9193"/>
                      </a:lnTo>
                      <a:cubicBezTo>
                        <a:pt x="4227" y="8679"/>
                        <a:pt x="3509" y="8347"/>
                        <a:pt x="2698" y="8347"/>
                      </a:cubicBezTo>
                      <a:cubicBezTo>
                        <a:pt x="1208" y="8347"/>
                        <a:pt x="0" y="9445"/>
                        <a:pt x="0" y="10800"/>
                      </a:cubicBezTo>
                      <a:cubicBezTo>
                        <a:pt x="0" y="12155"/>
                        <a:pt x="1208" y="13253"/>
                        <a:pt x="2698" y="13253"/>
                      </a:cubicBezTo>
                      <a:cubicBezTo>
                        <a:pt x="3509" y="13253"/>
                        <a:pt x="4227" y="12921"/>
                        <a:pt x="4722" y="12406"/>
                      </a:cubicBezTo>
                      <a:lnTo>
                        <a:pt x="16347" y="18395"/>
                      </a:lnTo>
                      <a:cubicBezTo>
                        <a:pt x="16262" y="18633"/>
                        <a:pt x="16204" y="18883"/>
                        <a:pt x="16204" y="19147"/>
                      </a:cubicBezTo>
                      <a:cubicBezTo>
                        <a:pt x="16204" y="20502"/>
                        <a:pt x="17412" y="21600"/>
                        <a:pt x="18902" y="21600"/>
                      </a:cubicBezTo>
                      <a:cubicBezTo>
                        <a:pt x="20392" y="21600"/>
                        <a:pt x="21600" y="20502"/>
                        <a:pt x="21600" y="19147"/>
                      </a:cubicBezTo>
                      <a:cubicBezTo>
                        <a:pt x="21600" y="17792"/>
                        <a:pt x="20392" y="16695"/>
                        <a:pt x="18902" y="16695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defTabSz="228532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200">
                    <a:latin typeface="Montserrat" pitchFamily="2" charset="77"/>
                    <a:ea typeface="Source Sans Pro Light" charset="0"/>
                    <a:cs typeface="Source Sans Pro Light" charset="0"/>
                  </a:endParaRPr>
                </a:p>
              </p:txBody>
            </p:sp>
          </p:grpSp>
          <p:sp>
            <p:nvSpPr>
              <p:cNvPr id="15" name="Shape 2778">
                <a:extLst>
                  <a:ext uri="{FF2B5EF4-FFF2-40B4-BE49-F238E27FC236}">
                    <a16:creationId xmlns:a16="http://schemas.microsoft.com/office/drawing/2014/main" id="{5DA21D4A-A4A0-2D4C-9A7F-5A17BEF9F94C}"/>
                  </a:ext>
                </a:extLst>
              </p:cNvPr>
              <p:cNvSpPr/>
              <p:nvPr/>
            </p:nvSpPr>
            <p:spPr>
              <a:xfrm>
                <a:off x="6003043" y="687370"/>
                <a:ext cx="488754" cy="48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A797A86A-B098-9444-ADE4-53C3B04A3A41}"/>
                </a:ext>
              </a:extLst>
            </p:cNvPr>
            <p:cNvGrpSpPr/>
            <p:nvPr/>
          </p:nvGrpSpPr>
          <p:grpSpPr>
            <a:xfrm>
              <a:off x="8676602" y="1399141"/>
              <a:ext cx="3472306" cy="2679642"/>
              <a:chOff x="8676602" y="1399141"/>
              <a:chExt cx="3472306" cy="2679642"/>
            </a:xfrm>
          </p:grpSpPr>
          <p:sp>
            <p:nvSpPr>
              <p:cNvPr id="12" name="Прямоугольник 141">
                <a:extLst>
                  <a:ext uri="{FF2B5EF4-FFF2-40B4-BE49-F238E27FC236}">
                    <a16:creationId xmlns:a16="http://schemas.microsoft.com/office/drawing/2014/main" id="{8A194B4A-B67B-5C46-BA30-4F31103D5237}"/>
                  </a:ext>
                </a:extLst>
              </p:cNvPr>
              <p:cNvSpPr/>
              <p:nvPr/>
            </p:nvSpPr>
            <p:spPr>
              <a:xfrm>
                <a:off x="9290796" y="1399141"/>
                <a:ext cx="2858112" cy="2582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ru-RU" sz="1100" b="1" cap="all" dirty="0">
                    <a:solidFill>
                      <a:srgbClr val="00BCEF"/>
                    </a:solidFill>
                    <a:latin typeface="Montserrat" pitchFamily="2" charset="77"/>
                  </a:rPr>
                  <a:t>Информационно-коммуникационные технологии</a:t>
                </a:r>
              </a:p>
            </p:txBody>
          </p:sp>
          <p:sp>
            <p:nvSpPr>
              <p:cNvPr id="13" name="Shape 2854">
                <a:extLst>
                  <a:ext uri="{FF2B5EF4-FFF2-40B4-BE49-F238E27FC236}">
                    <a16:creationId xmlns:a16="http://schemas.microsoft.com/office/drawing/2014/main" id="{50B6A12C-4C8A-AD4E-BC90-246309CA39E1}"/>
                  </a:ext>
                </a:extLst>
              </p:cNvPr>
              <p:cNvSpPr/>
              <p:nvPr/>
            </p:nvSpPr>
            <p:spPr>
              <a:xfrm rot="2257585">
                <a:off x="8676602" y="1582806"/>
                <a:ext cx="532268" cy="2495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52" y="3921"/>
                    </a:moveTo>
                    <a:cubicBezTo>
                      <a:pt x="18338" y="3921"/>
                      <a:pt x="17679" y="3262"/>
                      <a:pt x="17679" y="2448"/>
                    </a:cubicBezTo>
                    <a:cubicBezTo>
                      <a:pt x="17679" y="1634"/>
                      <a:pt x="18338" y="975"/>
                      <a:pt x="19152" y="975"/>
                    </a:cubicBezTo>
                    <a:cubicBezTo>
                      <a:pt x="19966" y="975"/>
                      <a:pt x="20625" y="1634"/>
                      <a:pt x="20625" y="2448"/>
                    </a:cubicBezTo>
                    <a:cubicBezTo>
                      <a:pt x="20625" y="3262"/>
                      <a:pt x="19966" y="3921"/>
                      <a:pt x="19152" y="3921"/>
                    </a:cubicBezTo>
                    <a:moveTo>
                      <a:pt x="10804" y="12269"/>
                    </a:moveTo>
                    <a:cubicBezTo>
                      <a:pt x="9991" y="12269"/>
                      <a:pt x="9331" y="11609"/>
                      <a:pt x="9331" y="10795"/>
                    </a:cubicBezTo>
                    <a:cubicBezTo>
                      <a:pt x="9331" y="9981"/>
                      <a:pt x="9991" y="9322"/>
                      <a:pt x="10804" y="9322"/>
                    </a:cubicBezTo>
                    <a:cubicBezTo>
                      <a:pt x="11618" y="9322"/>
                      <a:pt x="12278" y="9981"/>
                      <a:pt x="12278" y="10795"/>
                    </a:cubicBezTo>
                    <a:cubicBezTo>
                      <a:pt x="12278" y="11609"/>
                      <a:pt x="11618" y="12269"/>
                      <a:pt x="10804" y="12269"/>
                    </a:cubicBezTo>
                    <a:moveTo>
                      <a:pt x="3930" y="19143"/>
                    </a:moveTo>
                    <a:cubicBezTo>
                      <a:pt x="3930" y="19956"/>
                      <a:pt x="3271" y="20616"/>
                      <a:pt x="2457" y="20616"/>
                    </a:cubicBezTo>
                    <a:cubicBezTo>
                      <a:pt x="1643" y="20616"/>
                      <a:pt x="984" y="19956"/>
                      <a:pt x="984" y="19143"/>
                    </a:cubicBezTo>
                    <a:cubicBezTo>
                      <a:pt x="984" y="18329"/>
                      <a:pt x="1643" y="17669"/>
                      <a:pt x="2457" y="17669"/>
                    </a:cubicBezTo>
                    <a:cubicBezTo>
                      <a:pt x="3271" y="17669"/>
                      <a:pt x="3930" y="18329"/>
                      <a:pt x="3930" y="19143"/>
                    </a:cubicBezTo>
                    <a:moveTo>
                      <a:pt x="19148" y="0"/>
                    </a:moveTo>
                    <a:cubicBezTo>
                      <a:pt x="17793" y="0"/>
                      <a:pt x="16695" y="1098"/>
                      <a:pt x="16695" y="2452"/>
                    </a:cubicBezTo>
                    <a:cubicBezTo>
                      <a:pt x="16695" y="3640"/>
                      <a:pt x="17539" y="4630"/>
                      <a:pt x="18660" y="4856"/>
                    </a:cubicBezTo>
                    <a:lnTo>
                      <a:pt x="18660" y="10306"/>
                    </a:lnTo>
                    <a:lnTo>
                      <a:pt x="13203" y="10306"/>
                    </a:lnTo>
                    <a:cubicBezTo>
                      <a:pt x="12974" y="9187"/>
                      <a:pt x="11985" y="8347"/>
                      <a:pt x="10800" y="8347"/>
                    </a:cubicBezTo>
                    <a:cubicBezTo>
                      <a:pt x="9615" y="8347"/>
                      <a:pt x="8626" y="9187"/>
                      <a:pt x="8398" y="10306"/>
                    </a:cubicBezTo>
                    <a:lnTo>
                      <a:pt x="2456" y="10306"/>
                    </a:lnTo>
                    <a:cubicBezTo>
                      <a:pt x="2184" y="10306"/>
                      <a:pt x="1965" y="10525"/>
                      <a:pt x="1965" y="10796"/>
                    </a:cubicBezTo>
                    <a:lnTo>
                      <a:pt x="1965" y="16744"/>
                    </a:lnTo>
                    <a:cubicBezTo>
                      <a:pt x="844" y="16970"/>
                      <a:pt x="0" y="17960"/>
                      <a:pt x="0" y="19147"/>
                    </a:cubicBezTo>
                    <a:cubicBezTo>
                      <a:pt x="0" y="20502"/>
                      <a:pt x="1098" y="21600"/>
                      <a:pt x="2453" y="21600"/>
                    </a:cubicBezTo>
                    <a:cubicBezTo>
                      <a:pt x="3807" y="21600"/>
                      <a:pt x="4905" y="20502"/>
                      <a:pt x="4905" y="19147"/>
                    </a:cubicBezTo>
                    <a:cubicBezTo>
                      <a:pt x="4905" y="17961"/>
                      <a:pt x="4065" y="16973"/>
                      <a:pt x="2947" y="16744"/>
                    </a:cubicBezTo>
                    <a:lnTo>
                      <a:pt x="2947" y="11287"/>
                    </a:lnTo>
                    <a:lnTo>
                      <a:pt x="8397" y="11287"/>
                    </a:lnTo>
                    <a:cubicBezTo>
                      <a:pt x="8623" y="12408"/>
                      <a:pt x="9613" y="13253"/>
                      <a:pt x="10800" y="13253"/>
                    </a:cubicBezTo>
                    <a:cubicBezTo>
                      <a:pt x="11988" y="13253"/>
                      <a:pt x="12978" y="12408"/>
                      <a:pt x="13203" y="11287"/>
                    </a:cubicBezTo>
                    <a:lnTo>
                      <a:pt x="19151" y="11287"/>
                    </a:lnTo>
                    <a:cubicBezTo>
                      <a:pt x="19422" y="11287"/>
                      <a:pt x="19642" y="11068"/>
                      <a:pt x="19642" y="10796"/>
                    </a:cubicBezTo>
                    <a:lnTo>
                      <a:pt x="19642" y="4855"/>
                    </a:lnTo>
                    <a:cubicBezTo>
                      <a:pt x="20759" y="4626"/>
                      <a:pt x="21600" y="3638"/>
                      <a:pt x="21600" y="2452"/>
                    </a:cubicBezTo>
                    <a:cubicBezTo>
                      <a:pt x="21600" y="1098"/>
                      <a:pt x="20502" y="0"/>
                      <a:pt x="19148" y="0"/>
                    </a:cubicBez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20" name="Группа 8">
            <a:extLst>
              <a:ext uri="{FF2B5EF4-FFF2-40B4-BE49-F238E27FC236}">
                <a16:creationId xmlns:a16="http://schemas.microsoft.com/office/drawing/2014/main" id="{173EF0A4-DBCD-8D4F-A528-C21638BCF116}"/>
              </a:ext>
            </a:extLst>
          </p:cNvPr>
          <p:cNvGrpSpPr/>
          <p:nvPr/>
        </p:nvGrpSpPr>
        <p:grpSpPr>
          <a:xfrm>
            <a:off x="8001568" y="3054171"/>
            <a:ext cx="3024712" cy="1279375"/>
            <a:chOff x="9892038" y="783197"/>
            <a:chExt cx="3024712" cy="1279375"/>
          </a:xfrm>
        </p:grpSpPr>
        <p:grpSp>
          <p:nvGrpSpPr>
            <p:cNvPr id="21" name="Группа 235">
              <a:extLst>
                <a:ext uri="{FF2B5EF4-FFF2-40B4-BE49-F238E27FC236}">
                  <a16:creationId xmlns:a16="http://schemas.microsoft.com/office/drawing/2014/main" id="{A44545D6-BE90-B249-A636-7D9C7C217DA7}"/>
                </a:ext>
              </a:extLst>
            </p:cNvPr>
            <p:cNvGrpSpPr/>
            <p:nvPr/>
          </p:nvGrpSpPr>
          <p:grpSpPr>
            <a:xfrm rot="20363087">
              <a:off x="10078922" y="1492604"/>
              <a:ext cx="524866" cy="569968"/>
              <a:chOff x="1558695" y="4304720"/>
              <a:chExt cx="1090128" cy="1183806"/>
            </a:xfrm>
          </p:grpSpPr>
          <p:sp>
            <p:nvSpPr>
              <p:cNvPr id="24" name="Shape 2854">
                <a:extLst>
                  <a:ext uri="{FF2B5EF4-FFF2-40B4-BE49-F238E27FC236}">
                    <a16:creationId xmlns:a16="http://schemas.microsoft.com/office/drawing/2014/main" id="{4903FDE4-3087-AB41-BBB3-BBFFB9FFF125}"/>
                  </a:ext>
                </a:extLst>
              </p:cNvPr>
              <p:cNvSpPr/>
              <p:nvPr/>
            </p:nvSpPr>
            <p:spPr>
              <a:xfrm rot="3494498">
                <a:off x="1558700" y="4304715"/>
                <a:ext cx="926543" cy="926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52" y="3921"/>
                    </a:moveTo>
                    <a:cubicBezTo>
                      <a:pt x="18338" y="3921"/>
                      <a:pt x="17679" y="3262"/>
                      <a:pt x="17679" y="2448"/>
                    </a:cubicBezTo>
                    <a:cubicBezTo>
                      <a:pt x="17679" y="1634"/>
                      <a:pt x="18338" y="975"/>
                      <a:pt x="19152" y="975"/>
                    </a:cubicBezTo>
                    <a:cubicBezTo>
                      <a:pt x="19966" y="975"/>
                      <a:pt x="20625" y="1634"/>
                      <a:pt x="20625" y="2448"/>
                    </a:cubicBezTo>
                    <a:cubicBezTo>
                      <a:pt x="20625" y="3262"/>
                      <a:pt x="19966" y="3921"/>
                      <a:pt x="19152" y="3921"/>
                    </a:cubicBezTo>
                    <a:moveTo>
                      <a:pt x="10804" y="12269"/>
                    </a:moveTo>
                    <a:cubicBezTo>
                      <a:pt x="9991" y="12269"/>
                      <a:pt x="9331" y="11609"/>
                      <a:pt x="9331" y="10795"/>
                    </a:cubicBezTo>
                    <a:cubicBezTo>
                      <a:pt x="9331" y="9981"/>
                      <a:pt x="9991" y="9322"/>
                      <a:pt x="10804" y="9322"/>
                    </a:cubicBezTo>
                    <a:cubicBezTo>
                      <a:pt x="11618" y="9322"/>
                      <a:pt x="12278" y="9981"/>
                      <a:pt x="12278" y="10795"/>
                    </a:cubicBezTo>
                    <a:cubicBezTo>
                      <a:pt x="12278" y="11609"/>
                      <a:pt x="11618" y="12269"/>
                      <a:pt x="10804" y="12269"/>
                    </a:cubicBezTo>
                    <a:moveTo>
                      <a:pt x="3930" y="19143"/>
                    </a:moveTo>
                    <a:cubicBezTo>
                      <a:pt x="3930" y="19956"/>
                      <a:pt x="3271" y="20616"/>
                      <a:pt x="2457" y="20616"/>
                    </a:cubicBezTo>
                    <a:cubicBezTo>
                      <a:pt x="1643" y="20616"/>
                      <a:pt x="984" y="19956"/>
                      <a:pt x="984" y="19143"/>
                    </a:cubicBezTo>
                    <a:cubicBezTo>
                      <a:pt x="984" y="18329"/>
                      <a:pt x="1643" y="17669"/>
                      <a:pt x="2457" y="17669"/>
                    </a:cubicBezTo>
                    <a:cubicBezTo>
                      <a:pt x="3271" y="17669"/>
                      <a:pt x="3930" y="18329"/>
                      <a:pt x="3930" y="19143"/>
                    </a:cubicBezTo>
                    <a:moveTo>
                      <a:pt x="19148" y="0"/>
                    </a:moveTo>
                    <a:cubicBezTo>
                      <a:pt x="17793" y="0"/>
                      <a:pt x="16695" y="1098"/>
                      <a:pt x="16695" y="2452"/>
                    </a:cubicBezTo>
                    <a:cubicBezTo>
                      <a:pt x="16695" y="3640"/>
                      <a:pt x="17539" y="4630"/>
                      <a:pt x="18660" y="4856"/>
                    </a:cubicBezTo>
                    <a:lnTo>
                      <a:pt x="18660" y="10306"/>
                    </a:lnTo>
                    <a:lnTo>
                      <a:pt x="13203" y="10306"/>
                    </a:lnTo>
                    <a:cubicBezTo>
                      <a:pt x="12974" y="9187"/>
                      <a:pt x="11985" y="8347"/>
                      <a:pt x="10800" y="8347"/>
                    </a:cubicBezTo>
                    <a:cubicBezTo>
                      <a:pt x="9615" y="8347"/>
                      <a:pt x="8626" y="9187"/>
                      <a:pt x="8398" y="10306"/>
                    </a:cubicBezTo>
                    <a:lnTo>
                      <a:pt x="2456" y="10306"/>
                    </a:lnTo>
                    <a:cubicBezTo>
                      <a:pt x="2184" y="10306"/>
                      <a:pt x="1965" y="10525"/>
                      <a:pt x="1965" y="10796"/>
                    </a:cubicBezTo>
                    <a:lnTo>
                      <a:pt x="1965" y="16744"/>
                    </a:lnTo>
                    <a:cubicBezTo>
                      <a:pt x="844" y="16970"/>
                      <a:pt x="0" y="17960"/>
                      <a:pt x="0" y="19147"/>
                    </a:cubicBezTo>
                    <a:cubicBezTo>
                      <a:pt x="0" y="20502"/>
                      <a:pt x="1098" y="21600"/>
                      <a:pt x="2453" y="21600"/>
                    </a:cubicBezTo>
                    <a:cubicBezTo>
                      <a:pt x="3807" y="21600"/>
                      <a:pt x="4905" y="20502"/>
                      <a:pt x="4905" y="19147"/>
                    </a:cubicBezTo>
                    <a:cubicBezTo>
                      <a:pt x="4905" y="17961"/>
                      <a:pt x="4065" y="16973"/>
                      <a:pt x="2947" y="16744"/>
                    </a:cubicBezTo>
                    <a:lnTo>
                      <a:pt x="2947" y="11287"/>
                    </a:lnTo>
                    <a:lnTo>
                      <a:pt x="8397" y="11287"/>
                    </a:lnTo>
                    <a:cubicBezTo>
                      <a:pt x="8623" y="12408"/>
                      <a:pt x="9613" y="13253"/>
                      <a:pt x="10800" y="13253"/>
                    </a:cubicBezTo>
                    <a:cubicBezTo>
                      <a:pt x="11988" y="13253"/>
                      <a:pt x="12978" y="12408"/>
                      <a:pt x="13203" y="11287"/>
                    </a:cubicBezTo>
                    <a:lnTo>
                      <a:pt x="19151" y="11287"/>
                    </a:lnTo>
                    <a:cubicBezTo>
                      <a:pt x="19422" y="11287"/>
                      <a:pt x="19642" y="11068"/>
                      <a:pt x="19642" y="10796"/>
                    </a:cubicBezTo>
                    <a:lnTo>
                      <a:pt x="19642" y="4855"/>
                    </a:lnTo>
                    <a:cubicBezTo>
                      <a:pt x="20759" y="4626"/>
                      <a:pt x="21600" y="3638"/>
                      <a:pt x="21600" y="2452"/>
                    </a:cubicBezTo>
                    <a:cubicBezTo>
                      <a:pt x="21600" y="1098"/>
                      <a:pt x="20502" y="0"/>
                      <a:pt x="19148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5" name="Shape 2855">
                <a:extLst>
                  <a:ext uri="{FF2B5EF4-FFF2-40B4-BE49-F238E27FC236}">
                    <a16:creationId xmlns:a16="http://schemas.microsoft.com/office/drawing/2014/main" id="{67EE7068-8233-C145-B0B6-05186732733C}"/>
                  </a:ext>
                </a:extLst>
              </p:cNvPr>
              <p:cNvSpPr/>
              <p:nvPr/>
            </p:nvSpPr>
            <p:spPr>
              <a:xfrm rot="19807893">
                <a:off x="1794279" y="4614790"/>
                <a:ext cx="854544" cy="873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7" y="20616"/>
                    </a:moveTo>
                    <a:cubicBezTo>
                      <a:pt x="18012" y="20616"/>
                      <a:pt x="17287" y="19956"/>
                      <a:pt x="17287" y="19143"/>
                    </a:cubicBezTo>
                    <a:cubicBezTo>
                      <a:pt x="17287" y="18329"/>
                      <a:pt x="18012" y="17669"/>
                      <a:pt x="18907" y="17669"/>
                    </a:cubicBezTo>
                    <a:cubicBezTo>
                      <a:pt x="19802" y="17669"/>
                      <a:pt x="20527" y="18329"/>
                      <a:pt x="20527" y="19143"/>
                    </a:cubicBezTo>
                    <a:cubicBezTo>
                      <a:pt x="20527" y="19956"/>
                      <a:pt x="19802" y="20616"/>
                      <a:pt x="18907" y="20616"/>
                    </a:cubicBezTo>
                    <a:moveTo>
                      <a:pt x="2703" y="12269"/>
                    </a:moveTo>
                    <a:cubicBezTo>
                      <a:pt x="1808" y="12269"/>
                      <a:pt x="1082" y="11609"/>
                      <a:pt x="1082" y="10795"/>
                    </a:cubicBezTo>
                    <a:cubicBezTo>
                      <a:pt x="1082" y="9981"/>
                      <a:pt x="1808" y="9322"/>
                      <a:pt x="2703" y="9322"/>
                    </a:cubicBezTo>
                    <a:cubicBezTo>
                      <a:pt x="3598" y="9322"/>
                      <a:pt x="4323" y="9981"/>
                      <a:pt x="4323" y="10795"/>
                    </a:cubicBezTo>
                    <a:cubicBezTo>
                      <a:pt x="4323" y="11609"/>
                      <a:pt x="3598" y="12269"/>
                      <a:pt x="2703" y="12269"/>
                    </a:cubicBezTo>
                    <a:moveTo>
                      <a:pt x="18907" y="975"/>
                    </a:moveTo>
                    <a:cubicBezTo>
                      <a:pt x="19802" y="975"/>
                      <a:pt x="20527" y="1634"/>
                      <a:pt x="20527" y="2448"/>
                    </a:cubicBezTo>
                    <a:cubicBezTo>
                      <a:pt x="20527" y="3262"/>
                      <a:pt x="19802" y="3921"/>
                      <a:pt x="18907" y="3921"/>
                    </a:cubicBezTo>
                    <a:cubicBezTo>
                      <a:pt x="18012" y="3921"/>
                      <a:pt x="17287" y="3262"/>
                      <a:pt x="17287" y="2448"/>
                    </a:cubicBezTo>
                    <a:cubicBezTo>
                      <a:pt x="17287" y="1634"/>
                      <a:pt x="18012" y="975"/>
                      <a:pt x="18907" y="975"/>
                    </a:cubicBezTo>
                    <a:moveTo>
                      <a:pt x="18902" y="16695"/>
                    </a:moveTo>
                    <a:cubicBezTo>
                      <a:pt x="18092" y="16695"/>
                      <a:pt x="17374" y="17026"/>
                      <a:pt x="16879" y="17540"/>
                    </a:cubicBezTo>
                    <a:lnTo>
                      <a:pt x="5253" y="11551"/>
                    </a:lnTo>
                    <a:cubicBezTo>
                      <a:pt x="5338" y="11314"/>
                      <a:pt x="5396" y="11064"/>
                      <a:pt x="5396" y="10800"/>
                    </a:cubicBezTo>
                    <a:cubicBezTo>
                      <a:pt x="5396" y="10536"/>
                      <a:pt x="5338" y="10286"/>
                      <a:pt x="5253" y="10048"/>
                    </a:cubicBezTo>
                    <a:lnTo>
                      <a:pt x="16879" y="4059"/>
                    </a:lnTo>
                    <a:cubicBezTo>
                      <a:pt x="17373" y="4574"/>
                      <a:pt x="18092" y="4905"/>
                      <a:pt x="18902" y="4905"/>
                    </a:cubicBezTo>
                    <a:cubicBezTo>
                      <a:pt x="20392" y="4905"/>
                      <a:pt x="21600" y="3807"/>
                      <a:pt x="21600" y="2452"/>
                    </a:cubicBezTo>
                    <a:cubicBezTo>
                      <a:pt x="21600" y="1098"/>
                      <a:pt x="20392" y="0"/>
                      <a:pt x="18902" y="0"/>
                    </a:cubicBezTo>
                    <a:cubicBezTo>
                      <a:pt x="17412" y="0"/>
                      <a:pt x="16204" y="1098"/>
                      <a:pt x="16204" y="2452"/>
                    </a:cubicBezTo>
                    <a:cubicBezTo>
                      <a:pt x="16204" y="2716"/>
                      <a:pt x="16262" y="2966"/>
                      <a:pt x="16347" y="3204"/>
                    </a:cubicBezTo>
                    <a:lnTo>
                      <a:pt x="4722" y="9193"/>
                    </a:lnTo>
                    <a:cubicBezTo>
                      <a:pt x="4227" y="8679"/>
                      <a:pt x="3509" y="8347"/>
                      <a:pt x="2698" y="8347"/>
                    </a:cubicBezTo>
                    <a:cubicBezTo>
                      <a:pt x="1208" y="8347"/>
                      <a:pt x="0" y="9445"/>
                      <a:pt x="0" y="10800"/>
                    </a:cubicBezTo>
                    <a:cubicBezTo>
                      <a:pt x="0" y="12155"/>
                      <a:pt x="1208" y="13253"/>
                      <a:pt x="2698" y="13253"/>
                    </a:cubicBezTo>
                    <a:cubicBezTo>
                      <a:pt x="3509" y="13253"/>
                      <a:pt x="4227" y="12921"/>
                      <a:pt x="4722" y="12406"/>
                    </a:cubicBezTo>
                    <a:lnTo>
                      <a:pt x="16347" y="18395"/>
                    </a:lnTo>
                    <a:cubicBezTo>
                      <a:pt x="16262" y="18633"/>
                      <a:pt x="16204" y="18883"/>
                      <a:pt x="16204" y="19147"/>
                    </a:cubicBezTo>
                    <a:cubicBezTo>
                      <a:pt x="16204" y="20502"/>
                      <a:pt x="17412" y="21600"/>
                      <a:pt x="18902" y="21600"/>
                    </a:cubicBezTo>
                    <a:cubicBezTo>
                      <a:pt x="20392" y="21600"/>
                      <a:pt x="21600" y="20502"/>
                      <a:pt x="21600" y="19147"/>
                    </a:cubicBezTo>
                    <a:cubicBezTo>
                      <a:pt x="21600" y="17792"/>
                      <a:pt x="20392" y="16695"/>
                      <a:pt x="18902" y="1669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22" name="Прямоугольник 113">
              <a:extLst>
                <a:ext uri="{FF2B5EF4-FFF2-40B4-BE49-F238E27FC236}">
                  <a16:creationId xmlns:a16="http://schemas.microsoft.com/office/drawing/2014/main" id="{990106FD-09B4-6C4B-9B74-26D95F580C6E}"/>
                </a:ext>
              </a:extLst>
            </p:cNvPr>
            <p:cNvSpPr/>
            <p:nvPr/>
          </p:nvSpPr>
          <p:spPr>
            <a:xfrm>
              <a:off x="9892038" y="783197"/>
              <a:ext cx="302471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Создание </a:t>
              </a:r>
              <a:r>
                <a:rPr lang="ru-RU" sz="11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референтного</a:t>
              </a:r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 </a:t>
              </a:r>
            </a:p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объекта центра ядерной науки и технологий</a:t>
              </a:r>
            </a:p>
          </p:txBody>
        </p:sp>
        <p:sp>
          <p:nvSpPr>
            <p:cNvPr id="23" name="Прямоугольник 114">
              <a:extLst>
                <a:ext uri="{FF2B5EF4-FFF2-40B4-BE49-F238E27FC236}">
                  <a16:creationId xmlns:a16="http://schemas.microsoft.com/office/drawing/2014/main" id="{E71F9824-DBF0-644A-AB82-EFAFBC88805E}"/>
                </a:ext>
              </a:extLst>
            </p:cNvPr>
            <p:cNvSpPr/>
            <p:nvPr/>
          </p:nvSpPr>
          <p:spPr>
            <a:xfrm>
              <a:off x="9921007" y="1359508"/>
              <a:ext cx="16144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ГК «</a:t>
              </a:r>
              <a:r>
                <a:rPr lang="ru-RU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Росатом</a:t>
              </a: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»</a:t>
              </a:r>
            </a:p>
          </p:txBody>
        </p:sp>
      </p:grpSp>
      <p:grpSp>
        <p:nvGrpSpPr>
          <p:cNvPr id="26" name="Группа 13">
            <a:extLst>
              <a:ext uri="{FF2B5EF4-FFF2-40B4-BE49-F238E27FC236}">
                <a16:creationId xmlns:a16="http://schemas.microsoft.com/office/drawing/2014/main" id="{22A8BD52-8520-5544-B63B-A59128D60742}"/>
              </a:ext>
            </a:extLst>
          </p:cNvPr>
          <p:cNvGrpSpPr/>
          <p:nvPr/>
        </p:nvGrpSpPr>
        <p:grpSpPr>
          <a:xfrm>
            <a:off x="8011388" y="4072776"/>
            <a:ext cx="3353842" cy="526098"/>
            <a:chOff x="5692161" y="3626118"/>
            <a:chExt cx="3353842" cy="480292"/>
          </a:xfrm>
        </p:grpSpPr>
        <p:sp>
          <p:nvSpPr>
            <p:cNvPr id="27" name="Прямоугольник 142">
              <a:extLst>
                <a:ext uri="{FF2B5EF4-FFF2-40B4-BE49-F238E27FC236}">
                  <a16:creationId xmlns:a16="http://schemas.microsoft.com/office/drawing/2014/main" id="{B7320345-24D2-404D-8121-59F9B94F97D0}"/>
                </a:ext>
              </a:extLst>
            </p:cNvPr>
            <p:cNvSpPr/>
            <p:nvPr/>
          </p:nvSpPr>
          <p:spPr>
            <a:xfrm>
              <a:off x="5692161" y="3626118"/>
              <a:ext cx="3353842" cy="238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Центр технологий </a:t>
              </a:r>
              <a:r>
                <a:rPr lang="ru-RU" sz="11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фотоники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sp>
          <p:nvSpPr>
            <p:cNvPr id="28" name="Прямоугольник 145">
              <a:extLst>
                <a:ext uri="{FF2B5EF4-FFF2-40B4-BE49-F238E27FC236}">
                  <a16:creationId xmlns:a16="http://schemas.microsoft.com/office/drawing/2014/main" id="{5FC653A1-D3B0-634A-A72E-23B415C89FD0}"/>
                </a:ext>
              </a:extLst>
            </p:cNvPr>
            <p:cNvSpPr/>
            <p:nvPr/>
          </p:nvSpPr>
          <p:spPr>
            <a:xfrm>
              <a:off x="5711310" y="3867578"/>
              <a:ext cx="1280550" cy="238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Лассард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</p:grpSp>
      <p:grpSp>
        <p:nvGrpSpPr>
          <p:cNvPr id="29" name="Группа 108">
            <a:extLst>
              <a:ext uri="{FF2B5EF4-FFF2-40B4-BE49-F238E27FC236}">
                <a16:creationId xmlns:a16="http://schemas.microsoft.com/office/drawing/2014/main" id="{9A0C1DBB-4215-EE40-9E51-4A53714FD0A2}"/>
              </a:ext>
            </a:extLst>
          </p:cNvPr>
          <p:cNvGrpSpPr/>
          <p:nvPr/>
        </p:nvGrpSpPr>
        <p:grpSpPr>
          <a:xfrm>
            <a:off x="8046825" y="4811730"/>
            <a:ext cx="3024712" cy="896183"/>
            <a:chOff x="10027173" y="802469"/>
            <a:chExt cx="3024712" cy="1260103"/>
          </a:xfrm>
        </p:grpSpPr>
        <p:grpSp>
          <p:nvGrpSpPr>
            <p:cNvPr id="30" name="Группа 115">
              <a:extLst>
                <a:ext uri="{FF2B5EF4-FFF2-40B4-BE49-F238E27FC236}">
                  <a16:creationId xmlns:a16="http://schemas.microsoft.com/office/drawing/2014/main" id="{2F744F87-0658-5049-9BBF-2EFD6F8850C3}"/>
                </a:ext>
              </a:extLst>
            </p:cNvPr>
            <p:cNvGrpSpPr/>
            <p:nvPr/>
          </p:nvGrpSpPr>
          <p:grpSpPr>
            <a:xfrm rot="20363087">
              <a:off x="10078922" y="1492604"/>
              <a:ext cx="524866" cy="569968"/>
              <a:chOff x="1558695" y="4304720"/>
              <a:chExt cx="1090128" cy="1183806"/>
            </a:xfrm>
          </p:grpSpPr>
          <p:sp>
            <p:nvSpPr>
              <p:cNvPr id="33" name="Shape 2854">
                <a:extLst>
                  <a:ext uri="{FF2B5EF4-FFF2-40B4-BE49-F238E27FC236}">
                    <a16:creationId xmlns:a16="http://schemas.microsoft.com/office/drawing/2014/main" id="{8E0C9126-40BE-6744-9973-E868EE3BAE27}"/>
                  </a:ext>
                </a:extLst>
              </p:cNvPr>
              <p:cNvSpPr/>
              <p:nvPr/>
            </p:nvSpPr>
            <p:spPr>
              <a:xfrm rot="3494498">
                <a:off x="1558700" y="4304715"/>
                <a:ext cx="926543" cy="926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52" y="3921"/>
                    </a:moveTo>
                    <a:cubicBezTo>
                      <a:pt x="18338" y="3921"/>
                      <a:pt x="17679" y="3262"/>
                      <a:pt x="17679" y="2448"/>
                    </a:cubicBezTo>
                    <a:cubicBezTo>
                      <a:pt x="17679" y="1634"/>
                      <a:pt x="18338" y="975"/>
                      <a:pt x="19152" y="975"/>
                    </a:cubicBezTo>
                    <a:cubicBezTo>
                      <a:pt x="19966" y="975"/>
                      <a:pt x="20625" y="1634"/>
                      <a:pt x="20625" y="2448"/>
                    </a:cubicBezTo>
                    <a:cubicBezTo>
                      <a:pt x="20625" y="3262"/>
                      <a:pt x="19966" y="3921"/>
                      <a:pt x="19152" y="3921"/>
                    </a:cubicBezTo>
                    <a:moveTo>
                      <a:pt x="10804" y="12269"/>
                    </a:moveTo>
                    <a:cubicBezTo>
                      <a:pt x="9991" y="12269"/>
                      <a:pt x="9331" y="11609"/>
                      <a:pt x="9331" y="10795"/>
                    </a:cubicBezTo>
                    <a:cubicBezTo>
                      <a:pt x="9331" y="9981"/>
                      <a:pt x="9991" y="9322"/>
                      <a:pt x="10804" y="9322"/>
                    </a:cubicBezTo>
                    <a:cubicBezTo>
                      <a:pt x="11618" y="9322"/>
                      <a:pt x="12278" y="9981"/>
                      <a:pt x="12278" y="10795"/>
                    </a:cubicBezTo>
                    <a:cubicBezTo>
                      <a:pt x="12278" y="11609"/>
                      <a:pt x="11618" y="12269"/>
                      <a:pt x="10804" y="12269"/>
                    </a:cubicBezTo>
                    <a:moveTo>
                      <a:pt x="3930" y="19143"/>
                    </a:moveTo>
                    <a:cubicBezTo>
                      <a:pt x="3930" y="19956"/>
                      <a:pt x="3271" y="20616"/>
                      <a:pt x="2457" y="20616"/>
                    </a:cubicBezTo>
                    <a:cubicBezTo>
                      <a:pt x="1643" y="20616"/>
                      <a:pt x="984" y="19956"/>
                      <a:pt x="984" y="19143"/>
                    </a:cubicBezTo>
                    <a:cubicBezTo>
                      <a:pt x="984" y="18329"/>
                      <a:pt x="1643" y="17669"/>
                      <a:pt x="2457" y="17669"/>
                    </a:cubicBezTo>
                    <a:cubicBezTo>
                      <a:pt x="3271" y="17669"/>
                      <a:pt x="3930" y="18329"/>
                      <a:pt x="3930" y="19143"/>
                    </a:cubicBezTo>
                    <a:moveTo>
                      <a:pt x="19148" y="0"/>
                    </a:moveTo>
                    <a:cubicBezTo>
                      <a:pt x="17793" y="0"/>
                      <a:pt x="16695" y="1098"/>
                      <a:pt x="16695" y="2452"/>
                    </a:cubicBezTo>
                    <a:cubicBezTo>
                      <a:pt x="16695" y="3640"/>
                      <a:pt x="17539" y="4630"/>
                      <a:pt x="18660" y="4856"/>
                    </a:cubicBezTo>
                    <a:lnTo>
                      <a:pt x="18660" y="10306"/>
                    </a:lnTo>
                    <a:lnTo>
                      <a:pt x="13203" y="10306"/>
                    </a:lnTo>
                    <a:cubicBezTo>
                      <a:pt x="12974" y="9187"/>
                      <a:pt x="11985" y="8347"/>
                      <a:pt x="10800" y="8347"/>
                    </a:cubicBezTo>
                    <a:cubicBezTo>
                      <a:pt x="9615" y="8347"/>
                      <a:pt x="8626" y="9187"/>
                      <a:pt x="8398" y="10306"/>
                    </a:cubicBezTo>
                    <a:lnTo>
                      <a:pt x="2456" y="10306"/>
                    </a:lnTo>
                    <a:cubicBezTo>
                      <a:pt x="2184" y="10306"/>
                      <a:pt x="1965" y="10525"/>
                      <a:pt x="1965" y="10796"/>
                    </a:cubicBezTo>
                    <a:lnTo>
                      <a:pt x="1965" y="16744"/>
                    </a:lnTo>
                    <a:cubicBezTo>
                      <a:pt x="844" y="16970"/>
                      <a:pt x="0" y="17960"/>
                      <a:pt x="0" y="19147"/>
                    </a:cubicBezTo>
                    <a:cubicBezTo>
                      <a:pt x="0" y="20502"/>
                      <a:pt x="1098" y="21600"/>
                      <a:pt x="2453" y="21600"/>
                    </a:cubicBezTo>
                    <a:cubicBezTo>
                      <a:pt x="3807" y="21600"/>
                      <a:pt x="4905" y="20502"/>
                      <a:pt x="4905" y="19147"/>
                    </a:cubicBezTo>
                    <a:cubicBezTo>
                      <a:pt x="4905" y="17961"/>
                      <a:pt x="4065" y="16973"/>
                      <a:pt x="2947" y="16744"/>
                    </a:cubicBezTo>
                    <a:lnTo>
                      <a:pt x="2947" y="11287"/>
                    </a:lnTo>
                    <a:lnTo>
                      <a:pt x="8397" y="11287"/>
                    </a:lnTo>
                    <a:cubicBezTo>
                      <a:pt x="8623" y="12408"/>
                      <a:pt x="9613" y="13253"/>
                      <a:pt x="10800" y="13253"/>
                    </a:cubicBezTo>
                    <a:cubicBezTo>
                      <a:pt x="11988" y="13253"/>
                      <a:pt x="12978" y="12408"/>
                      <a:pt x="13203" y="11287"/>
                    </a:cubicBezTo>
                    <a:lnTo>
                      <a:pt x="19151" y="11287"/>
                    </a:lnTo>
                    <a:cubicBezTo>
                      <a:pt x="19422" y="11287"/>
                      <a:pt x="19642" y="11068"/>
                      <a:pt x="19642" y="10796"/>
                    </a:cubicBezTo>
                    <a:lnTo>
                      <a:pt x="19642" y="4855"/>
                    </a:lnTo>
                    <a:cubicBezTo>
                      <a:pt x="20759" y="4626"/>
                      <a:pt x="21600" y="3638"/>
                      <a:pt x="21600" y="2452"/>
                    </a:cubicBezTo>
                    <a:cubicBezTo>
                      <a:pt x="21600" y="1098"/>
                      <a:pt x="20502" y="0"/>
                      <a:pt x="19148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34" name="Shape 2855">
                <a:extLst>
                  <a:ext uri="{FF2B5EF4-FFF2-40B4-BE49-F238E27FC236}">
                    <a16:creationId xmlns:a16="http://schemas.microsoft.com/office/drawing/2014/main" id="{1F755BD8-403D-D440-A7F7-DF92973CFBAC}"/>
                  </a:ext>
                </a:extLst>
              </p:cNvPr>
              <p:cNvSpPr/>
              <p:nvPr/>
            </p:nvSpPr>
            <p:spPr>
              <a:xfrm rot="19807893">
                <a:off x="1794279" y="4614790"/>
                <a:ext cx="854544" cy="873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7" y="20616"/>
                    </a:moveTo>
                    <a:cubicBezTo>
                      <a:pt x="18012" y="20616"/>
                      <a:pt x="17287" y="19956"/>
                      <a:pt x="17287" y="19143"/>
                    </a:cubicBezTo>
                    <a:cubicBezTo>
                      <a:pt x="17287" y="18329"/>
                      <a:pt x="18012" y="17669"/>
                      <a:pt x="18907" y="17669"/>
                    </a:cubicBezTo>
                    <a:cubicBezTo>
                      <a:pt x="19802" y="17669"/>
                      <a:pt x="20527" y="18329"/>
                      <a:pt x="20527" y="19143"/>
                    </a:cubicBezTo>
                    <a:cubicBezTo>
                      <a:pt x="20527" y="19956"/>
                      <a:pt x="19802" y="20616"/>
                      <a:pt x="18907" y="20616"/>
                    </a:cubicBezTo>
                    <a:moveTo>
                      <a:pt x="2703" y="12269"/>
                    </a:moveTo>
                    <a:cubicBezTo>
                      <a:pt x="1808" y="12269"/>
                      <a:pt x="1082" y="11609"/>
                      <a:pt x="1082" y="10795"/>
                    </a:cubicBezTo>
                    <a:cubicBezTo>
                      <a:pt x="1082" y="9981"/>
                      <a:pt x="1808" y="9322"/>
                      <a:pt x="2703" y="9322"/>
                    </a:cubicBezTo>
                    <a:cubicBezTo>
                      <a:pt x="3598" y="9322"/>
                      <a:pt x="4323" y="9981"/>
                      <a:pt x="4323" y="10795"/>
                    </a:cubicBezTo>
                    <a:cubicBezTo>
                      <a:pt x="4323" y="11609"/>
                      <a:pt x="3598" y="12269"/>
                      <a:pt x="2703" y="12269"/>
                    </a:cubicBezTo>
                    <a:moveTo>
                      <a:pt x="18907" y="975"/>
                    </a:moveTo>
                    <a:cubicBezTo>
                      <a:pt x="19802" y="975"/>
                      <a:pt x="20527" y="1634"/>
                      <a:pt x="20527" y="2448"/>
                    </a:cubicBezTo>
                    <a:cubicBezTo>
                      <a:pt x="20527" y="3262"/>
                      <a:pt x="19802" y="3921"/>
                      <a:pt x="18907" y="3921"/>
                    </a:cubicBezTo>
                    <a:cubicBezTo>
                      <a:pt x="18012" y="3921"/>
                      <a:pt x="17287" y="3262"/>
                      <a:pt x="17287" y="2448"/>
                    </a:cubicBezTo>
                    <a:cubicBezTo>
                      <a:pt x="17287" y="1634"/>
                      <a:pt x="18012" y="975"/>
                      <a:pt x="18907" y="975"/>
                    </a:cubicBezTo>
                    <a:moveTo>
                      <a:pt x="18902" y="16695"/>
                    </a:moveTo>
                    <a:cubicBezTo>
                      <a:pt x="18092" y="16695"/>
                      <a:pt x="17374" y="17026"/>
                      <a:pt x="16879" y="17540"/>
                    </a:cubicBezTo>
                    <a:lnTo>
                      <a:pt x="5253" y="11551"/>
                    </a:lnTo>
                    <a:cubicBezTo>
                      <a:pt x="5338" y="11314"/>
                      <a:pt x="5396" y="11064"/>
                      <a:pt x="5396" y="10800"/>
                    </a:cubicBezTo>
                    <a:cubicBezTo>
                      <a:pt x="5396" y="10536"/>
                      <a:pt x="5338" y="10286"/>
                      <a:pt x="5253" y="10048"/>
                    </a:cubicBezTo>
                    <a:lnTo>
                      <a:pt x="16879" y="4059"/>
                    </a:lnTo>
                    <a:cubicBezTo>
                      <a:pt x="17373" y="4574"/>
                      <a:pt x="18092" y="4905"/>
                      <a:pt x="18902" y="4905"/>
                    </a:cubicBezTo>
                    <a:cubicBezTo>
                      <a:pt x="20392" y="4905"/>
                      <a:pt x="21600" y="3807"/>
                      <a:pt x="21600" y="2452"/>
                    </a:cubicBezTo>
                    <a:cubicBezTo>
                      <a:pt x="21600" y="1098"/>
                      <a:pt x="20392" y="0"/>
                      <a:pt x="18902" y="0"/>
                    </a:cubicBezTo>
                    <a:cubicBezTo>
                      <a:pt x="17412" y="0"/>
                      <a:pt x="16204" y="1098"/>
                      <a:pt x="16204" y="2452"/>
                    </a:cubicBezTo>
                    <a:cubicBezTo>
                      <a:pt x="16204" y="2716"/>
                      <a:pt x="16262" y="2966"/>
                      <a:pt x="16347" y="3204"/>
                    </a:cubicBezTo>
                    <a:lnTo>
                      <a:pt x="4722" y="9193"/>
                    </a:lnTo>
                    <a:cubicBezTo>
                      <a:pt x="4227" y="8679"/>
                      <a:pt x="3509" y="8347"/>
                      <a:pt x="2698" y="8347"/>
                    </a:cubicBezTo>
                    <a:cubicBezTo>
                      <a:pt x="1208" y="8347"/>
                      <a:pt x="0" y="9445"/>
                      <a:pt x="0" y="10800"/>
                    </a:cubicBezTo>
                    <a:cubicBezTo>
                      <a:pt x="0" y="12155"/>
                      <a:pt x="1208" y="13253"/>
                      <a:pt x="2698" y="13253"/>
                    </a:cubicBezTo>
                    <a:cubicBezTo>
                      <a:pt x="3509" y="13253"/>
                      <a:pt x="4227" y="12921"/>
                      <a:pt x="4722" y="12406"/>
                    </a:cubicBezTo>
                    <a:lnTo>
                      <a:pt x="16347" y="18395"/>
                    </a:lnTo>
                    <a:cubicBezTo>
                      <a:pt x="16262" y="18633"/>
                      <a:pt x="16204" y="18883"/>
                      <a:pt x="16204" y="19147"/>
                    </a:cubicBezTo>
                    <a:cubicBezTo>
                      <a:pt x="16204" y="20502"/>
                      <a:pt x="17412" y="21600"/>
                      <a:pt x="18902" y="21600"/>
                    </a:cubicBezTo>
                    <a:cubicBezTo>
                      <a:pt x="20392" y="21600"/>
                      <a:pt x="21600" y="20502"/>
                      <a:pt x="21600" y="19147"/>
                    </a:cubicBezTo>
                    <a:cubicBezTo>
                      <a:pt x="21600" y="17792"/>
                      <a:pt x="20392" y="16695"/>
                      <a:pt x="18902" y="1669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31" name="Прямоугольник 110">
              <a:extLst>
                <a:ext uri="{FF2B5EF4-FFF2-40B4-BE49-F238E27FC236}">
                  <a16:creationId xmlns:a16="http://schemas.microsoft.com/office/drawing/2014/main" id="{281E8D35-CC1E-A749-B0A3-E8CD7E288E79}"/>
                </a:ext>
              </a:extLst>
            </p:cNvPr>
            <p:cNvSpPr/>
            <p:nvPr/>
          </p:nvSpPr>
          <p:spPr>
            <a:xfrm>
              <a:off x="10027173" y="802469"/>
              <a:ext cx="3024712" cy="605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Создание </a:t>
              </a:r>
              <a:r>
                <a:rPr lang="ru-RU" sz="11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референтного</a:t>
              </a:r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 объекта «Подкритический стенд»</a:t>
              </a:r>
            </a:p>
          </p:txBody>
        </p:sp>
        <p:sp>
          <p:nvSpPr>
            <p:cNvPr id="32" name="Прямоугольник 111">
              <a:extLst>
                <a:ext uri="{FF2B5EF4-FFF2-40B4-BE49-F238E27FC236}">
                  <a16:creationId xmlns:a16="http://schemas.microsoft.com/office/drawing/2014/main" id="{70A8C0BF-BD70-E14E-861F-CF07D8F561F3}"/>
                </a:ext>
              </a:extLst>
            </p:cNvPr>
            <p:cNvSpPr/>
            <p:nvPr/>
          </p:nvSpPr>
          <p:spPr>
            <a:xfrm>
              <a:off x="10059734" y="1398167"/>
              <a:ext cx="1614489" cy="367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ГК «</a:t>
              </a:r>
              <a:r>
                <a:rPr lang="ru-RU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Росатом</a:t>
              </a: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»</a:t>
              </a:r>
            </a:p>
          </p:txBody>
        </p:sp>
      </p:grpSp>
      <p:grpSp>
        <p:nvGrpSpPr>
          <p:cNvPr id="35" name="Группа 4">
            <a:extLst>
              <a:ext uri="{FF2B5EF4-FFF2-40B4-BE49-F238E27FC236}">
                <a16:creationId xmlns:a16="http://schemas.microsoft.com/office/drawing/2014/main" id="{6BB1E194-D931-4E44-B85C-DED791354B5E}"/>
              </a:ext>
            </a:extLst>
          </p:cNvPr>
          <p:cNvGrpSpPr/>
          <p:nvPr/>
        </p:nvGrpSpPr>
        <p:grpSpPr>
          <a:xfrm>
            <a:off x="7875794" y="1193410"/>
            <a:ext cx="4247480" cy="600164"/>
            <a:chOff x="646950" y="1223195"/>
            <a:chExt cx="4247480" cy="600164"/>
          </a:xfrm>
        </p:grpSpPr>
        <p:sp>
          <p:nvSpPr>
            <p:cNvPr id="36" name="Прямоугольник 101">
              <a:extLst>
                <a:ext uri="{FF2B5EF4-FFF2-40B4-BE49-F238E27FC236}">
                  <a16:creationId xmlns:a16="http://schemas.microsoft.com/office/drawing/2014/main" id="{903A02B7-DB73-1340-AC41-0E712FC6D92C}"/>
                </a:ext>
              </a:extLst>
            </p:cNvPr>
            <p:cNvSpPr/>
            <p:nvPr/>
          </p:nvSpPr>
          <p:spPr>
            <a:xfrm>
              <a:off x="1137632" y="1223195"/>
              <a:ext cx="375679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cap="all" dirty="0">
                  <a:solidFill>
                    <a:srgbClr val="00BCEF"/>
                  </a:solidFill>
                  <a:latin typeface="Montserrat" pitchFamily="2" charset="77"/>
                </a:rPr>
                <a:t>Ядерные исследования и разработки, аддитивные технологии, лазерные технологии, новые материалы</a:t>
              </a:r>
            </a:p>
          </p:txBody>
        </p:sp>
        <p:sp>
          <p:nvSpPr>
            <p:cNvPr id="37" name="Shape 2778">
              <a:extLst>
                <a:ext uri="{FF2B5EF4-FFF2-40B4-BE49-F238E27FC236}">
                  <a16:creationId xmlns:a16="http://schemas.microsoft.com/office/drawing/2014/main" id="{39DA3D84-0D9B-444E-8CF7-5AB7CCEB8DFF}"/>
                </a:ext>
              </a:extLst>
            </p:cNvPr>
            <p:cNvSpPr/>
            <p:nvPr/>
          </p:nvSpPr>
          <p:spPr>
            <a:xfrm>
              <a:off x="646950" y="1313448"/>
              <a:ext cx="488754" cy="48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00" dirty="0">
                <a:latin typeface="Montserrat" pitchFamily="2" charset="77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38" name="Группа 82">
            <a:extLst>
              <a:ext uri="{FF2B5EF4-FFF2-40B4-BE49-F238E27FC236}">
                <a16:creationId xmlns:a16="http://schemas.microsoft.com/office/drawing/2014/main" id="{955A53D2-6062-DA4B-BDCB-0213FDAE4082}"/>
              </a:ext>
            </a:extLst>
          </p:cNvPr>
          <p:cNvGrpSpPr/>
          <p:nvPr/>
        </p:nvGrpSpPr>
        <p:grpSpPr>
          <a:xfrm>
            <a:off x="7981128" y="2012668"/>
            <a:ext cx="3752945" cy="822311"/>
            <a:chOff x="5727867" y="3766793"/>
            <a:chExt cx="4021357" cy="695147"/>
          </a:xfrm>
        </p:grpSpPr>
        <p:sp>
          <p:nvSpPr>
            <p:cNvPr id="39" name="Прямоугольник 84">
              <a:extLst>
                <a:ext uri="{FF2B5EF4-FFF2-40B4-BE49-F238E27FC236}">
                  <a16:creationId xmlns:a16="http://schemas.microsoft.com/office/drawing/2014/main" id="{892540DB-E06A-CF4F-8554-ADA1E73E3712}"/>
                </a:ext>
              </a:extLst>
            </p:cNvPr>
            <p:cNvSpPr/>
            <p:nvPr/>
          </p:nvSpPr>
          <p:spPr>
            <a:xfrm>
              <a:off x="5727867" y="3766793"/>
              <a:ext cx="4021357" cy="507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Многофункциональный</a:t>
              </a:r>
            </a:p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Центр обработки сельскохозяйственной и пищевой продукции </a:t>
              </a:r>
            </a:p>
          </p:txBody>
        </p:sp>
        <p:sp>
          <p:nvSpPr>
            <p:cNvPr id="40" name="Прямоугольник 85">
              <a:extLst>
                <a:ext uri="{FF2B5EF4-FFF2-40B4-BE49-F238E27FC236}">
                  <a16:creationId xmlns:a16="http://schemas.microsoft.com/office/drawing/2014/main" id="{CCD961AD-E459-D645-8763-9C2ADE46673C}"/>
                </a:ext>
              </a:extLst>
            </p:cNvPr>
            <p:cNvSpPr/>
            <p:nvPr/>
          </p:nvSpPr>
          <p:spPr>
            <a:xfrm>
              <a:off x="5753685" y="4240786"/>
              <a:ext cx="2060227" cy="221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ГК «</a:t>
              </a:r>
              <a:r>
                <a:rPr lang="ru-RU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Росатом</a:t>
              </a: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»</a:t>
              </a:r>
            </a:p>
          </p:txBody>
        </p:sp>
      </p:grpSp>
      <p:grpSp>
        <p:nvGrpSpPr>
          <p:cNvPr id="41" name="Группа 3">
            <a:extLst>
              <a:ext uri="{FF2B5EF4-FFF2-40B4-BE49-F238E27FC236}">
                <a16:creationId xmlns:a16="http://schemas.microsoft.com/office/drawing/2014/main" id="{4AD3C9CC-2C84-3940-9F42-158B45C0BDD5}"/>
              </a:ext>
            </a:extLst>
          </p:cNvPr>
          <p:cNvGrpSpPr/>
          <p:nvPr/>
        </p:nvGrpSpPr>
        <p:grpSpPr>
          <a:xfrm>
            <a:off x="346760" y="1259980"/>
            <a:ext cx="4974706" cy="5220909"/>
            <a:chOff x="4521971" y="1313945"/>
            <a:chExt cx="4974706" cy="5220909"/>
          </a:xfrm>
        </p:grpSpPr>
        <p:grpSp>
          <p:nvGrpSpPr>
            <p:cNvPr id="42" name="Группа 14">
              <a:extLst>
                <a:ext uri="{FF2B5EF4-FFF2-40B4-BE49-F238E27FC236}">
                  <a16:creationId xmlns:a16="http://schemas.microsoft.com/office/drawing/2014/main" id="{4BF82C7F-0512-FB40-AFAB-4C8F9125D709}"/>
                </a:ext>
              </a:extLst>
            </p:cNvPr>
            <p:cNvGrpSpPr/>
            <p:nvPr/>
          </p:nvGrpSpPr>
          <p:grpSpPr>
            <a:xfrm>
              <a:off x="4548757" y="5008955"/>
              <a:ext cx="3671285" cy="1525899"/>
              <a:chOff x="290491" y="4413844"/>
              <a:chExt cx="3671285" cy="1525899"/>
            </a:xfrm>
          </p:grpSpPr>
          <p:grpSp>
            <p:nvGrpSpPr>
              <p:cNvPr id="60" name="Группа 21">
                <a:extLst>
                  <a:ext uri="{FF2B5EF4-FFF2-40B4-BE49-F238E27FC236}">
                    <a16:creationId xmlns:a16="http://schemas.microsoft.com/office/drawing/2014/main" id="{BF0B189B-D697-4849-A6C1-133D256CCEC6}"/>
                  </a:ext>
                </a:extLst>
              </p:cNvPr>
              <p:cNvGrpSpPr/>
              <p:nvPr/>
            </p:nvGrpSpPr>
            <p:grpSpPr>
              <a:xfrm>
                <a:off x="307209" y="5369775"/>
                <a:ext cx="2680754" cy="569968"/>
                <a:chOff x="249171" y="3765170"/>
                <a:chExt cx="2680754" cy="569968"/>
              </a:xfrm>
            </p:grpSpPr>
            <p:sp>
              <p:nvSpPr>
                <p:cNvPr id="63" name="Shape 2767">
                  <a:extLst>
                    <a:ext uri="{FF2B5EF4-FFF2-40B4-BE49-F238E27FC236}">
                      <a16:creationId xmlns:a16="http://schemas.microsoft.com/office/drawing/2014/main" id="{41C3DAD3-6BBE-9D48-9EDD-8DAF3D0E2156}"/>
                    </a:ext>
                  </a:extLst>
                </p:cNvPr>
                <p:cNvSpPr/>
                <p:nvPr/>
              </p:nvSpPr>
              <p:spPr>
                <a:xfrm>
                  <a:off x="249171" y="3777842"/>
                  <a:ext cx="520132" cy="520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09" y="11782"/>
                      </a:moveTo>
                      <a:lnTo>
                        <a:pt x="11782" y="11782"/>
                      </a:lnTo>
                      <a:lnTo>
                        <a:pt x="11782" y="15709"/>
                      </a:lnTo>
                      <a:lnTo>
                        <a:pt x="9818" y="15709"/>
                      </a:lnTo>
                      <a:lnTo>
                        <a:pt x="9818" y="11782"/>
                      </a:lnTo>
                      <a:lnTo>
                        <a:pt x="5891" y="11782"/>
                      </a:lnTo>
                      <a:lnTo>
                        <a:pt x="5891" y="9818"/>
                      </a:lnTo>
                      <a:lnTo>
                        <a:pt x="9818" y="9818"/>
                      </a:lnTo>
                      <a:lnTo>
                        <a:pt x="9818" y="5891"/>
                      </a:lnTo>
                      <a:lnTo>
                        <a:pt x="11782" y="5891"/>
                      </a:lnTo>
                      <a:lnTo>
                        <a:pt x="11782" y="9818"/>
                      </a:lnTo>
                      <a:lnTo>
                        <a:pt x="15709" y="9818"/>
                      </a:lnTo>
                      <a:cubicBezTo>
                        <a:pt x="15709" y="9818"/>
                        <a:pt x="15709" y="11782"/>
                        <a:pt x="15709" y="11782"/>
                      </a:cubicBezTo>
                      <a:close/>
                      <a:moveTo>
                        <a:pt x="15709" y="8836"/>
                      </a:moveTo>
                      <a:lnTo>
                        <a:pt x="12764" y="8836"/>
                      </a:lnTo>
                      <a:lnTo>
                        <a:pt x="12764" y="5891"/>
                      </a:lnTo>
                      <a:cubicBezTo>
                        <a:pt x="12764" y="5349"/>
                        <a:pt x="12324" y="4909"/>
                        <a:pt x="11782" y="4909"/>
                      </a:cubicBezTo>
                      <a:lnTo>
                        <a:pt x="9818" y="4909"/>
                      </a:lnTo>
                      <a:cubicBezTo>
                        <a:pt x="9276" y="4909"/>
                        <a:pt x="8836" y="5349"/>
                        <a:pt x="8836" y="5891"/>
                      </a:cubicBezTo>
                      <a:lnTo>
                        <a:pt x="8836" y="8836"/>
                      </a:lnTo>
                      <a:lnTo>
                        <a:pt x="5891" y="8836"/>
                      </a:lnTo>
                      <a:cubicBezTo>
                        <a:pt x="5349" y="8836"/>
                        <a:pt x="4909" y="9276"/>
                        <a:pt x="4909" y="9818"/>
                      </a:cubicBezTo>
                      <a:lnTo>
                        <a:pt x="4909" y="11782"/>
                      </a:lnTo>
                      <a:cubicBezTo>
                        <a:pt x="4909" y="12324"/>
                        <a:pt x="5349" y="12764"/>
                        <a:pt x="5891" y="12764"/>
                      </a:cubicBezTo>
                      <a:lnTo>
                        <a:pt x="8836" y="12764"/>
                      </a:lnTo>
                      <a:lnTo>
                        <a:pt x="8836" y="15709"/>
                      </a:lnTo>
                      <a:cubicBezTo>
                        <a:pt x="8836" y="16251"/>
                        <a:pt x="9276" y="16691"/>
                        <a:pt x="9818" y="16691"/>
                      </a:cubicBezTo>
                      <a:lnTo>
                        <a:pt x="11782" y="16691"/>
                      </a:lnTo>
                      <a:cubicBezTo>
                        <a:pt x="12324" y="16691"/>
                        <a:pt x="12764" y="16251"/>
                        <a:pt x="12764" y="15709"/>
                      </a:cubicBezTo>
                      <a:lnTo>
                        <a:pt x="12764" y="12764"/>
                      </a:lnTo>
                      <a:lnTo>
                        <a:pt x="15709" y="12764"/>
                      </a:lnTo>
                      <a:cubicBezTo>
                        <a:pt x="16251" y="12764"/>
                        <a:pt x="16691" y="12324"/>
                        <a:pt x="16691" y="11782"/>
                      </a:cubicBezTo>
                      <a:lnTo>
                        <a:pt x="16691" y="9818"/>
                      </a:lnTo>
                      <a:cubicBezTo>
                        <a:pt x="16691" y="9276"/>
                        <a:pt x="16251" y="8836"/>
                        <a:pt x="15709" y="8836"/>
                      </a:cubicBezTo>
                      <a:moveTo>
                        <a:pt x="10800" y="20618"/>
                      </a:moveTo>
                      <a:cubicBezTo>
                        <a:pt x="5377" y="20618"/>
                        <a:pt x="982" y="16222"/>
                        <a:pt x="982" y="10800"/>
                      </a:cubicBezTo>
                      <a:cubicBezTo>
                        <a:pt x="982" y="5377"/>
                        <a:pt x="5377" y="982"/>
                        <a:pt x="10800" y="982"/>
                      </a:cubicBezTo>
                      <a:cubicBezTo>
                        <a:pt x="16223" y="982"/>
                        <a:pt x="20618" y="5377"/>
                        <a:pt x="20618" y="10800"/>
                      </a:cubicBezTo>
                      <a:cubicBezTo>
                        <a:pt x="20618" y="16222"/>
                        <a:pt x="16223" y="20618"/>
                        <a:pt x="10800" y="20618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defTabSz="228532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200">
                    <a:latin typeface="Montserrat" pitchFamily="2" charset="77"/>
                    <a:ea typeface="Source Sans Pro Light" charset="0"/>
                    <a:cs typeface="Source Sans Pro Light" charset="0"/>
                  </a:endParaRPr>
                </a:p>
              </p:txBody>
            </p:sp>
            <p:grpSp>
              <p:nvGrpSpPr>
                <p:cNvPr id="64" name="Группа 97">
                  <a:extLst>
                    <a:ext uri="{FF2B5EF4-FFF2-40B4-BE49-F238E27FC236}">
                      <a16:creationId xmlns:a16="http://schemas.microsoft.com/office/drawing/2014/main" id="{31EA57F3-A6C2-A548-AE67-D34A3D75DF0A}"/>
                    </a:ext>
                  </a:extLst>
                </p:cNvPr>
                <p:cNvGrpSpPr/>
                <p:nvPr/>
              </p:nvGrpSpPr>
              <p:grpSpPr>
                <a:xfrm rot="20363087">
                  <a:off x="2405059" y="3765170"/>
                  <a:ext cx="524866" cy="569968"/>
                  <a:chOff x="1558695" y="4304720"/>
                  <a:chExt cx="1090128" cy="1183806"/>
                </a:xfrm>
              </p:grpSpPr>
              <p:sp>
                <p:nvSpPr>
                  <p:cNvPr id="66" name="Shape 2854">
                    <a:extLst>
                      <a:ext uri="{FF2B5EF4-FFF2-40B4-BE49-F238E27FC236}">
                        <a16:creationId xmlns:a16="http://schemas.microsoft.com/office/drawing/2014/main" id="{BDD4D503-0CCB-1E45-BFC0-C73282C5F623}"/>
                      </a:ext>
                    </a:extLst>
                  </p:cNvPr>
                  <p:cNvSpPr/>
                  <p:nvPr/>
                </p:nvSpPr>
                <p:spPr>
                  <a:xfrm rot="3494498">
                    <a:off x="1558700" y="4304715"/>
                    <a:ext cx="926543" cy="9265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152" y="3921"/>
                        </a:moveTo>
                        <a:cubicBezTo>
                          <a:pt x="18338" y="3921"/>
                          <a:pt x="17679" y="3262"/>
                          <a:pt x="17679" y="2448"/>
                        </a:cubicBezTo>
                        <a:cubicBezTo>
                          <a:pt x="17679" y="1634"/>
                          <a:pt x="18338" y="975"/>
                          <a:pt x="19152" y="975"/>
                        </a:cubicBezTo>
                        <a:cubicBezTo>
                          <a:pt x="19966" y="975"/>
                          <a:pt x="20625" y="1634"/>
                          <a:pt x="20625" y="2448"/>
                        </a:cubicBezTo>
                        <a:cubicBezTo>
                          <a:pt x="20625" y="3262"/>
                          <a:pt x="19966" y="3921"/>
                          <a:pt x="19152" y="3921"/>
                        </a:cubicBezTo>
                        <a:moveTo>
                          <a:pt x="10804" y="12269"/>
                        </a:moveTo>
                        <a:cubicBezTo>
                          <a:pt x="9991" y="12269"/>
                          <a:pt x="9331" y="11609"/>
                          <a:pt x="9331" y="10795"/>
                        </a:cubicBezTo>
                        <a:cubicBezTo>
                          <a:pt x="9331" y="9981"/>
                          <a:pt x="9991" y="9322"/>
                          <a:pt x="10804" y="9322"/>
                        </a:cubicBezTo>
                        <a:cubicBezTo>
                          <a:pt x="11618" y="9322"/>
                          <a:pt x="12278" y="9981"/>
                          <a:pt x="12278" y="10795"/>
                        </a:cubicBezTo>
                        <a:cubicBezTo>
                          <a:pt x="12278" y="11609"/>
                          <a:pt x="11618" y="12269"/>
                          <a:pt x="10804" y="12269"/>
                        </a:cubicBezTo>
                        <a:moveTo>
                          <a:pt x="3930" y="19143"/>
                        </a:moveTo>
                        <a:cubicBezTo>
                          <a:pt x="3930" y="19956"/>
                          <a:pt x="3271" y="20616"/>
                          <a:pt x="2457" y="20616"/>
                        </a:cubicBezTo>
                        <a:cubicBezTo>
                          <a:pt x="1643" y="20616"/>
                          <a:pt x="984" y="19956"/>
                          <a:pt x="984" y="19143"/>
                        </a:cubicBezTo>
                        <a:cubicBezTo>
                          <a:pt x="984" y="18329"/>
                          <a:pt x="1643" y="17669"/>
                          <a:pt x="2457" y="17669"/>
                        </a:cubicBezTo>
                        <a:cubicBezTo>
                          <a:pt x="3271" y="17669"/>
                          <a:pt x="3930" y="18329"/>
                          <a:pt x="3930" y="19143"/>
                        </a:cubicBezTo>
                        <a:moveTo>
                          <a:pt x="19148" y="0"/>
                        </a:moveTo>
                        <a:cubicBezTo>
                          <a:pt x="17793" y="0"/>
                          <a:pt x="16695" y="1098"/>
                          <a:pt x="16695" y="2452"/>
                        </a:cubicBezTo>
                        <a:cubicBezTo>
                          <a:pt x="16695" y="3640"/>
                          <a:pt x="17539" y="4630"/>
                          <a:pt x="18660" y="4856"/>
                        </a:cubicBezTo>
                        <a:lnTo>
                          <a:pt x="18660" y="10306"/>
                        </a:lnTo>
                        <a:lnTo>
                          <a:pt x="13203" y="10306"/>
                        </a:lnTo>
                        <a:cubicBezTo>
                          <a:pt x="12974" y="9187"/>
                          <a:pt x="11985" y="8347"/>
                          <a:pt x="10800" y="8347"/>
                        </a:cubicBezTo>
                        <a:cubicBezTo>
                          <a:pt x="9615" y="8347"/>
                          <a:pt x="8626" y="9187"/>
                          <a:pt x="8398" y="10306"/>
                        </a:cubicBezTo>
                        <a:lnTo>
                          <a:pt x="2456" y="10306"/>
                        </a:lnTo>
                        <a:cubicBezTo>
                          <a:pt x="2184" y="10306"/>
                          <a:pt x="1965" y="10525"/>
                          <a:pt x="1965" y="10796"/>
                        </a:cubicBezTo>
                        <a:lnTo>
                          <a:pt x="1965" y="16744"/>
                        </a:lnTo>
                        <a:cubicBezTo>
                          <a:pt x="844" y="16970"/>
                          <a:pt x="0" y="17960"/>
                          <a:pt x="0" y="19147"/>
                        </a:cubicBezTo>
                        <a:cubicBezTo>
                          <a:pt x="0" y="20502"/>
                          <a:pt x="1098" y="21600"/>
                          <a:pt x="2453" y="21600"/>
                        </a:cubicBezTo>
                        <a:cubicBezTo>
                          <a:pt x="3807" y="21600"/>
                          <a:pt x="4905" y="20502"/>
                          <a:pt x="4905" y="19147"/>
                        </a:cubicBezTo>
                        <a:cubicBezTo>
                          <a:pt x="4905" y="17961"/>
                          <a:pt x="4065" y="16973"/>
                          <a:pt x="2947" y="16744"/>
                        </a:cubicBezTo>
                        <a:lnTo>
                          <a:pt x="2947" y="11287"/>
                        </a:lnTo>
                        <a:lnTo>
                          <a:pt x="8397" y="11287"/>
                        </a:lnTo>
                        <a:cubicBezTo>
                          <a:pt x="8623" y="12408"/>
                          <a:pt x="9613" y="13253"/>
                          <a:pt x="10800" y="13253"/>
                        </a:cubicBezTo>
                        <a:cubicBezTo>
                          <a:pt x="11988" y="13253"/>
                          <a:pt x="12978" y="12408"/>
                          <a:pt x="13203" y="11287"/>
                        </a:cubicBezTo>
                        <a:lnTo>
                          <a:pt x="19151" y="11287"/>
                        </a:lnTo>
                        <a:cubicBezTo>
                          <a:pt x="19422" y="11287"/>
                          <a:pt x="19642" y="11068"/>
                          <a:pt x="19642" y="10796"/>
                        </a:cubicBezTo>
                        <a:lnTo>
                          <a:pt x="19642" y="4855"/>
                        </a:lnTo>
                        <a:cubicBezTo>
                          <a:pt x="20759" y="4626"/>
                          <a:pt x="21600" y="3638"/>
                          <a:pt x="21600" y="2452"/>
                        </a:cubicBezTo>
                        <a:cubicBezTo>
                          <a:pt x="21600" y="1098"/>
                          <a:pt x="20502" y="0"/>
                          <a:pt x="19148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2700">
                    <a:miter lim="400000"/>
                  </a:ln>
                </p:spPr>
                <p:txBody>
                  <a:bodyPr lIns="19045" tIns="19045" rIns="19045" bIns="19045" anchor="ctr"/>
                  <a:lstStyle/>
                  <a:p>
                    <a:pPr defTabSz="228532">
                      <a:defRPr sz="3000" cap="none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200">
                      <a:latin typeface="Montserrat" pitchFamily="2" charset="77"/>
                      <a:ea typeface="Source Sans Pro Light" charset="0"/>
                      <a:cs typeface="Source Sans Pro Light" charset="0"/>
                    </a:endParaRPr>
                  </a:p>
                </p:txBody>
              </p:sp>
              <p:sp>
                <p:nvSpPr>
                  <p:cNvPr id="67" name="Shape 2855">
                    <a:extLst>
                      <a:ext uri="{FF2B5EF4-FFF2-40B4-BE49-F238E27FC236}">
                        <a16:creationId xmlns:a16="http://schemas.microsoft.com/office/drawing/2014/main" id="{CA4526F6-11D4-3645-B84E-69BC7348AC81}"/>
                      </a:ext>
                    </a:extLst>
                  </p:cNvPr>
                  <p:cNvSpPr/>
                  <p:nvPr/>
                </p:nvSpPr>
                <p:spPr>
                  <a:xfrm rot="19807893">
                    <a:off x="1794279" y="4614790"/>
                    <a:ext cx="854544" cy="873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907" y="20616"/>
                        </a:moveTo>
                        <a:cubicBezTo>
                          <a:pt x="18012" y="20616"/>
                          <a:pt x="17287" y="19956"/>
                          <a:pt x="17287" y="19143"/>
                        </a:cubicBezTo>
                        <a:cubicBezTo>
                          <a:pt x="17287" y="18329"/>
                          <a:pt x="18012" y="17669"/>
                          <a:pt x="18907" y="17669"/>
                        </a:cubicBezTo>
                        <a:cubicBezTo>
                          <a:pt x="19802" y="17669"/>
                          <a:pt x="20527" y="18329"/>
                          <a:pt x="20527" y="19143"/>
                        </a:cubicBezTo>
                        <a:cubicBezTo>
                          <a:pt x="20527" y="19956"/>
                          <a:pt x="19802" y="20616"/>
                          <a:pt x="18907" y="20616"/>
                        </a:cubicBezTo>
                        <a:moveTo>
                          <a:pt x="2703" y="12269"/>
                        </a:moveTo>
                        <a:cubicBezTo>
                          <a:pt x="1808" y="12269"/>
                          <a:pt x="1082" y="11609"/>
                          <a:pt x="1082" y="10795"/>
                        </a:cubicBezTo>
                        <a:cubicBezTo>
                          <a:pt x="1082" y="9981"/>
                          <a:pt x="1808" y="9322"/>
                          <a:pt x="2703" y="9322"/>
                        </a:cubicBezTo>
                        <a:cubicBezTo>
                          <a:pt x="3598" y="9322"/>
                          <a:pt x="4323" y="9981"/>
                          <a:pt x="4323" y="10795"/>
                        </a:cubicBezTo>
                        <a:cubicBezTo>
                          <a:pt x="4323" y="11609"/>
                          <a:pt x="3598" y="12269"/>
                          <a:pt x="2703" y="12269"/>
                        </a:cubicBezTo>
                        <a:moveTo>
                          <a:pt x="18907" y="975"/>
                        </a:moveTo>
                        <a:cubicBezTo>
                          <a:pt x="19802" y="975"/>
                          <a:pt x="20527" y="1634"/>
                          <a:pt x="20527" y="2448"/>
                        </a:cubicBezTo>
                        <a:cubicBezTo>
                          <a:pt x="20527" y="3262"/>
                          <a:pt x="19802" y="3921"/>
                          <a:pt x="18907" y="3921"/>
                        </a:cubicBezTo>
                        <a:cubicBezTo>
                          <a:pt x="18012" y="3921"/>
                          <a:pt x="17287" y="3262"/>
                          <a:pt x="17287" y="2448"/>
                        </a:cubicBezTo>
                        <a:cubicBezTo>
                          <a:pt x="17287" y="1634"/>
                          <a:pt x="18012" y="975"/>
                          <a:pt x="18907" y="975"/>
                        </a:cubicBezTo>
                        <a:moveTo>
                          <a:pt x="18902" y="16695"/>
                        </a:moveTo>
                        <a:cubicBezTo>
                          <a:pt x="18092" y="16695"/>
                          <a:pt x="17374" y="17026"/>
                          <a:pt x="16879" y="17540"/>
                        </a:cubicBezTo>
                        <a:lnTo>
                          <a:pt x="5253" y="11551"/>
                        </a:lnTo>
                        <a:cubicBezTo>
                          <a:pt x="5338" y="11314"/>
                          <a:pt x="5396" y="11064"/>
                          <a:pt x="5396" y="10800"/>
                        </a:cubicBezTo>
                        <a:cubicBezTo>
                          <a:pt x="5396" y="10536"/>
                          <a:pt x="5338" y="10286"/>
                          <a:pt x="5253" y="10048"/>
                        </a:cubicBezTo>
                        <a:lnTo>
                          <a:pt x="16879" y="4059"/>
                        </a:lnTo>
                        <a:cubicBezTo>
                          <a:pt x="17373" y="4574"/>
                          <a:pt x="18092" y="4905"/>
                          <a:pt x="18902" y="4905"/>
                        </a:cubicBezTo>
                        <a:cubicBezTo>
                          <a:pt x="20392" y="4905"/>
                          <a:pt x="21600" y="3807"/>
                          <a:pt x="21600" y="2452"/>
                        </a:cubicBezTo>
                        <a:cubicBezTo>
                          <a:pt x="21600" y="1098"/>
                          <a:pt x="20392" y="0"/>
                          <a:pt x="18902" y="0"/>
                        </a:cubicBezTo>
                        <a:cubicBezTo>
                          <a:pt x="17412" y="0"/>
                          <a:pt x="16204" y="1098"/>
                          <a:pt x="16204" y="2452"/>
                        </a:cubicBezTo>
                        <a:cubicBezTo>
                          <a:pt x="16204" y="2716"/>
                          <a:pt x="16262" y="2966"/>
                          <a:pt x="16347" y="3204"/>
                        </a:cubicBezTo>
                        <a:lnTo>
                          <a:pt x="4722" y="9193"/>
                        </a:lnTo>
                        <a:cubicBezTo>
                          <a:pt x="4227" y="8679"/>
                          <a:pt x="3509" y="8347"/>
                          <a:pt x="2698" y="8347"/>
                        </a:cubicBezTo>
                        <a:cubicBezTo>
                          <a:pt x="1208" y="8347"/>
                          <a:pt x="0" y="9445"/>
                          <a:pt x="0" y="10800"/>
                        </a:cubicBezTo>
                        <a:cubicBezTo>
                          <a:pt x="0" y="12155"/>
                          <a:pt x="1208" y="13253"/>
                          <a:pt x="2698" y="13253"/>
                        </a:cubicBezTo>
                        <a:cubicBezTo>
                          <a:pt x="3509" y="13253"/>
                          <a:pt x="4227" y="12921"/>
                          <a:pt x="4722" y="12406"/>
                        </a:cubicBezTo>
                        <a:lnTo>
                          <a:pt x="16347" y="18395"/>
                        </a:lnTo>
                        <a:cubicBezTo>
                          <a:pt x="16262" y="18633"/>
                          <a:pt x="16204" y="18883"/>
                          <a:pt x="16204" y="19147"/>
                        </a:cubicBezTo>
                        <a:cubicBezTo>
                          <a:pt x="16204" y="20502"/>
                          <a:pt x="17412" y="21600"/>
                          <a:pt x="18902" y="21600"/>
                        </a:cubicBezTo>
                        <a:cubicBezTo>
                          <a:pt x="20392" y="21600"/>
                          <a:pt x="21600" y="20502"/>
                          <a:pt x="21600" y="19147"/>
                        </a:cubicBezTo>
                        <a:cubicBezTo>
                          <a:pt x="21600" y="17792"/>
                          <a:pt x="20392" y="16695"/>
                          <a:pt x="18902" y="16695"/>
                        </a:cubicBezTo>
                      </a:path>
                    </a:pathLst>
                  </a:custGeom>
                  <a:solidFill>
                    <a:schemeClr val="bg1"/>
                  </a:solidFill>
                  <a:ln w="12700">
                    <a:miter lim="400000"/>
                  </a:ln>
                </p:spPr>
                <p:txBody>
                  <a:bodyPr lIns="19045" tIns="19045" rIns="19045" bIns="19045" anchor="ctr"/>
                  <a:lstStyle/>
                  <a:p>
                    <a:pPr defTabSz="228532">
                      <a:defRPr sz="3000" cap="none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200">
                      <a:latin typeface="Montserrat" pitchFamily="2" charset="77"/>
                      <a:ea typeface="Source Sans Pro Light" charset="0"/>
                      <a:cs typeface="Source Sans Pro Light" charset="0"/>
                    </a:endParaRPr>
                  </a:p>
                </p:txBody>
              </p:sp>
            </p:grpSp>
            <p:sp>
              <p:nvSpPr>
                <p:cNvPr id="65" name="Shape 2778">
                  <a:extLst>
                    <a:ext uri="{FF2B5EF4-FFF2-40B4-BE49-F238E27FC236}">
                      <a16:creationId xmlns:a16="http://schemas.microsoft.com/office/drawing/2014/main" id="{22F8EFF5-76C9-4F47-94F3-E0A9657249AB}"/>
                    </a:ext>
                  </a:extLst>
                </p:cNvPr>
                <p:cNvSpPr/>
                <p:nvPr/>
              </p:nvSpPr>
              <p:spPr>
                <a:xfrm>
                  <a:off x="1384599" y="3798798"/>
                  <a:ext cx="488754" cy="488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481" y="12956"/>
                      </a:moveTo>
                      <a:cubicBezTo>
                        <a:pt x="17070" y="12258"/>
                        <a:pt x="16576" y="11533"/>
                        <a:pt x="16011" y="10795"/>
                      </a:cubicBezTo>
                      <a:cubicBezTo>
                        <a:pt x="16573" y="10063"/>
                        <a:pt x="17072" y="9339"/>
                        <a:pt x="17481" y="8644"/>
                      </a:cubicBezTo>
                      <a:cubicBezTo>
                        <a:pt x="19410" y="9181"/>
                        <a:pt x="20618" y="9948"/>
                        <a:pt x="20618" y="10800"/>
                      </a:cubicBezTo>
                      <a:cubicBezTo>
                        <a:pt x="20618" y="11652"/>
                        <a:pt x="19410" y="12419"/>
                        <a:pt x="17481" y="12956"/>
                      </a:cubicBezTo>
                      <a:moveTo>
                        <a:pt x="17742" y="17743"/>
                      </a:moveTo>
                      <a:cubicBezTo>
                        <a:pt x="17140" y="18345"/>
                        <a:pt x="15740" y="18028"/>
                        <a:pt x="13996" y="17045"/>
                      </a:cubicBezTo>
                      <a:cubicBezTo>
                        <a:pt x="14198" y="16261"/>
                        <a:pt x="14365" y="15406"/>
                        <a:pt x="14487" y="14488"/>
                      </a:cubicBezTo>
                      <a:cubicBezTo>
                        <a:pt x="15405" y="14366"/>
                        <a:pt x="16261" y="14198"/>
                        <a:pt x="17044" y="13996"/>
                      </a:cubicBezTo>
                      <a:cubicBezTo>
                        <a:pt x="18028" y="15740"/>
                        <a:pt x="18345" y="17140"/>
                        <a:pt x="17742" y="17743"/>
                      </a:cubicBezTo>
                      <a:moveTo>
                        <a:pt x="15404" y="11561"/>
                      </a:moveTo>
                      <a:cubicBezTo>
                        <a:pt x="15837" y="12119"/>
                        <a:pt x="16219" y="12662"/>
                        <a:pt x="16554" y="13185"/>
                      </a:cubicBezTo>
                      <a:cubicBezTo>
                        <a:pt x="15950" y="13317"/>
                        <a:pt x="15295" y="13429"/>
                        <a:pt x="14597" y="13517"/>
                      </a:cubicBezTo>
                      <a:cubicBezTo>
                        <a:pt x="14631" y="13155"/>
                        <a:pt x="14655" y="12784"/>
                        <a:pt x="14677" y="12409"/>
                      </a:cubicBezTo>
                      <a:cubicBezTo>
                        <a:pt x="14930" y="12127"/>
                        <a:pt x="15170" y="11844"/>
                        <a:pt x="15404" y="11561"/>
                      </a:cubicBezTo>
                      <a:moveTo>
                        <a:pt x="15402" y="10032"/>
                      </a:moveTo>
                      <a:cubicBezTo>
                        <a:pt x="15170" y="9752"/>
                        <a:pt x="14928" y="9471"/>
                        <a:pt x="14677" y="9191"/>
                      </a:cubicBezTo>
                      <a:cubicBezTo>
                        <a:pt x="14655" y="8817"/>
                        <a:pt x="14631" y="8445"/>
                        <a:pt x="14597" y="8084"/>
                      </a:cubicBezTo>
                      <a:cubicBezTo>
                        <a:pt x="15295" y="8171"/>
                        <a:pt x="15950" y="8283"/>
                        <a:pt x="16554" y="8415"/>
                      </a:cubicBezTo>
                      <a:cubicBezTo>
                        <a:pt x="16221" y="8935"/>
                        <a:pt x="15832" y="9478"/>
                        <a:pt x="15402" y="10032"/>
                      </a:cubicBezTo>
                      <a:moveTo>
                        <a:pt x="17742" y="3857"/>
                      </a:moveTo>
                      <a:cubicBezTo>
                        <a:pt x="18345" y="4460"/>
                        <a:pt x="18028" y="5860"/>
                        <a:pt x="17044" y="7604"/>
                      </a:cubicBezTo>
                      <a:cubicBezTo>
                        <a:pt x="16261" y="7402"/>
                        <a:pt x="15405" y="7234"/>
                        <a:pt x="14487" y="7112"/>
                      </a:cubicBezTo>
                      <a:cubicBezTo>
                        <a:pt x="14365" y="6194"/>
                        <a:pt x="14198" y="5339"/>
                        <a:pt x="13996" y="4555"/>
                      </a:cubicBezTo>
                      <a:cubicBezTo>
                        <a:pt x="15740" y="3572"/>
                        <a:pt x="17140" y="3255"/>
                        <a:pt x="17742" y="3857"/>
                      </a:cubicBezTo>
                      <a:moveTo>
                        <a:pt x="13718" y="12012"/>
                      </a:moveTo>
                      <a:cubicBezTo>
                        <a:pt x="13448" y="12303"/>
                        <a:pt x="13172" y="12593"/>
                        <a:pt x="12882" y="12883"/>
                      </a:cubicBezTo>
                      <a:cubicBezTo>
                        <a:pt x="12593" y="13172"/>
                        <a:pt x="12303" y="13449"/>
                        <a:pt x="12012" y="13719"/>
                      </a:cubicBezTo>
                      <a:cubicBezTo>
                        <a:pt x="11614" y="13733"/>
                        <a:pt x="11212" y="13745"/>
                        <a:pt x="10800" y="13745"/>
                      </a:cubicBezTo>
                      <a:cubicBezTo>
                        <a:pt x="10387" y="13745"/>
                        <a:pt x="9985" y="13733"/>
                        <a:pt x="9587" y="13719"/>
                      </a:cubicBezTo>
                      <a:cubicBezTo>
                        <a:pt x="9297" y="13449"/>
                        <a:pt x="9006" y="13172"/>
                        <a:pt x="8717" y="12883"/>
                      </a:cubicBezTo>
                      <a:cubicBezTo>
                        <a:pt x="8428" y="12593"/>
                        <a:pt x="8152" y="12303"/>
                        <a:pt x="7881" y="12012"/>
                      </a:cubicBezTo>
                      <a:cubicBezTo>
                        <a:pt x="7866" y="11614"/>
                        <a:pt x="7855" y="11212"/>
                        <a:pt x="7855" y="10800"/>
                      </a:cubicBezTo>
                      <a:cubicBezTo>
                        <a:pt x="7855" y="10388"/>
                        <a:pt x="7866" y="9986"/>
                        <a:pt x="7881" y="9587"/>
                      </a:cubicBezTo>
                      <a:cubicBezTo>
                        <a:pt x="8152" y="9297"/>
                        <a:pt x="8428" y="9007"/>
                        <a:pt x="8717" y="8717"/>
                      </a:cubicBezTo>
                      <a:cubicBezTo>
                        <a:pt x="9006" y="8428"/>
                        <a:pt x="9297" y="8151"/>
                        <a:pt x="9587" y="7881"/>
                      </a:cubicBezTo>
                      <a:cubicBezTo>
                        <a:pt x="9985" y="7867"/>
                        <a:pt x="10387" y="7855"/>
                        <a:pt x="10800" y="7855"/>
                      </a:cubicBezTo>
                      <a:cubicBezTo>
                        <a:pt x="11212" y="7855"/>
                        <a:pt x="11614" y="7867"/>
                        <a:pt x="12012" y="7881"/>
                      </a:cubicBezTo>
                      <a:cubicBezTo>
                        <a:pt x="12303" y="8151"/>
                        <a:pt x="12593" y="8428"/>
                        <a:pt x="12882" y="8717"/>
                      </a:cubicBezTo>
                      <a:cubicBezTo>
                        <a:pt x="13172" y="9007"/>
                        <a:pt x="13448" y="9297"/>
                        <a:pt x="13718" y="9587"/>
                      </a:cubicBezTo>
                      <a:cubicBezTo>
                        <a:pt x="13733" y="9986"/>
                        <a:pt x="13745" y="10388"/>
                        <a:pt x="13745" y="10800"/>
                      </a:cubicBezTo>
                      <a:cubicBezTo>
                        <a:pt x="13745" y="11212"/>
                        <a:pt x="13733" y="11614"/>
                        <a:pt x="13718" y="12012"/>
                      </a:cubicBezTo>
                      <a:moveTo>
                        <a:pt x="13185" y="16555"/>
                      </a:moveTo>
                      <a:cubicBezTo>
                        <a:pt x="12662" y="16219"/>
                        <a:pt x="12120" y="15837"/>
                        <a:pt x="11561" y="15404"/>
                      </a:cubicBezTo>
                      <a:cubicBezTo>
                        <a:pt x="11844" y="15170"/>
                        <a:pt x="12127" y="14931"/>
                        <a:pt x="12409" y="14677"/>
                      </a:cubicBezTo>
                      <a:cubicBezTo>
                        <a:pt x="12783" y="14655"/>
                        <a:pt x="13155" y="14631"/>
                        <a:pt x="13517" y="14597"/>
                      </a:cubicBezTo>
                      <a:cubicBezTo>
                        <a:pt x="13429" y="15295"/>
                        <a:pt x="13316" y="15950"/>
                        <a:pt x="13185" y="16555"/>
                      </a:cubicBezTo>
                      <a:moveTo>
                        <a:pt x="10800" y="20618"/>
                      </a:moveTo>
                      <a:cubicBezTo>
                        <a:pt x="9948" y="20618"/>
                        <a:pt x="9181" y="19410"/>
                        <a:pt x="8643" y="17481"/>
                      </a:cubicBezTo>
                      <a:cubicBezTo>
                        <a:pt x="9339" y="17072"/>
                        <a:pt x="10062" y="16573"/>
                        <a:pt x="10795" y="16011"/>
                      </a:cubicBezTo>
                      <a:cubicBezTo>
                        <a:pt x="11532" y="16576"/>
                        <a:pt x="12258" y="17070"/>
                        <a:pt x="12957" y="17481"/>
                      </a:cubicBezTo>
                      <a:cubicBezTo>
                        <a:pt x="12419" y="19410"/>
                        <a:pt x="11652" y="20618"/>
                        <a:pt x="10800" y="20618"/>
                      </a:cubicBezTo>
                      <a:moveTo>
                        <a:pt x="8083" y="14597"/>
                      </a:moveTo>
                      <a:cubicBezTo>
                        <a:pt x="8445" y="14631"/>
                        <a:pt x="8816" y="14655"/>
                        <a:pt x="9190" y="14677"/>
                      </a:cubicBezTo>
                      <a:cubicBezTo>
                        <a:pt x="9471" y="14929"/>
                        <a:pt x="9751" y="15170"/>
                        <a:pt x="10032" y="15403"/>
                      </a:cubicBezTo>
                      <a:cubicBezTo>
                        <a:pt x="9478" y="15832"/>
                        <a:pt x="8935" y="16221"/>
                        <a:pt x="8415" y="16555"/>
                      </a:cubicBezTo>
                      <a:cubicBezTo>
                        <a:pt x="8283" y="15950"/>
                        <a:pt x="8171" y="15295"/>
                        <a:pt x="8083" y="14597"/>
                      </a:cubicBezTo>
                      <a:moveTo>
                        <a:pt x="8415" y="5045"/>
                      </a:moveTo>
                      <a:cubicBezTo>
                        <a:pt x="8938" y="5381"/>
                        <a:pt x="9480" y="5762"/>
                        <a:pt x="10038" y="6196"/>
                      </a:cubicBezTo>
                      <a:cubicBezTo>
                        <a:pt x="9756" y="6430"/>
                        <a:pt x="9473" y="6670"/>
                        <a:pt x="9190" y="6924"/>
                      </a:cubicBezTo>
                      <a:cubicBezTo>
                        <a:pt x="8816" y="6945"/>
                        <a:pt x="8445" y="6969"/>
                        <a:pt x="8083" y="7003"/>
                      </a:cubicBezTo>
                      <a:cubicBezTo>
                        <a:pt x="8171" y="6305"/>
                        <a:pt x="8283" y="5650"/>
                        <a:pt x="8415" y="5045"/>
                      </a:cubicBezTo>
                      <a:moveTo>
                        <a:pt x="10800" y="982"/>
                      </a:moveTo>
                      <a:cubicBezTo>
                        <a:pt x="11652" y="982"/>
                        <a:pt x="12419" y="2191"/>
                        <a:pt x="12957" y="4119"/>
                      </a:cubicBezTo>
                      <a:cubicBezTo>
                        <a:pt x="12261" y="4528"/>
                        <a:pt x="11537" y="5027"/>
                        <a:pt x="10804" y="5589"/>
                      </a:cubicBezTo>
                      <a:cubicBezTo>
                        <a:pt x="10067" y="5024"/>
                        <a:pt x="9341" y="4530"/>
                        <a:pt x="8643" y="4119"/>
                      </a:cubicBezTo>
                      <a:cubicBezTo>
                        <a:pt x="9181" y="2191"/>
                        <a:pt x="9948" y="982"/>
                        <a:pt x="10800" y="982"/>
                      </a:cubicBezTo>
                      <a:moveTo>
                        <a:pt x="13517" y="7003"/>
                      </a:moveTo>
                      <a:cubicBezTo>
                        <a:pt x="13155" y="6969"/>
                        <a:pt x="12783" y="6945"/>
                        <a:pt x="12409" y="6924"/>
                      </a:cubicBezTo>
                      <a:cubicBezTo>
                        <a:pt x="12129" y="6671"/>
                        <a:pt x="11848" y="6430"/>
                        <a:pt x="11568" y="6198"/>
                      </a:cubicBezTo>
                      <a:cubicBezTo>
                        <a:pt x="12122" y="5768"/>
                        <a:pt x="12665" y="5379"/>
                        <a:pt x="13185" y="5045"/>
                      </a:cubicBezTo>
                      <a:cubicBezTo>
                        <a:pt x="13316" y="5650"/>
                        <a:pt x="13429" y="6305"/>
                        <a:pt x="13517" y="7003"/>
                      </a:cubicBezTo>
                      <a:moveTo>
                        <a:pt x="7112" y="7112"/>
                      </a:moveTo>
                      <a:cubicBezTo>
                        <a:pt x="6194" y="7234"/>
                        <a:pt x="5339" y="7402"/>
                        <a:pt x="4555" y="7604"/>
                      </a:cubicBezTo>
                      <a:cubicBezTo>
                        <a:pt x="3572" y="5860"/>
                        <a:pt x="3255" y="4460"/>
                        <a:pt x="3858" y="3857"/>
                      </a:cubicBezTo>
                      <a:cubicBezTo>
                        <a:pt x="4460" y="3255"/>
                        <a:pt x="5860" y="3572"/>
                        <a:pt x="7604" y="4555"/>
                      </a:cubicBezTo>
                      <a:cubicBezTo>
                        <a:pt x="7402" y="5339"/>
                        <a:pt x="7234" y="6194"/>
                        <a:pt x="7112" y="7112"/>
                      </a:cubicBezTo>
                      <a:moveTo>
                        <a:pt x="3858" y="17743"/>
                      </a:moveTo>
                      <a:cubicBezTo>
                        <a:pt x="3255" y="17140"/>
                        <a:pt x="3572" y="15740"/>
                        <a:pt x="4555" y="13996"/>
                      </a:cubicBezTo>
                      <a:cubicBezTo>
                        <a:pt x="5339" y="14198"/>
                        <a:pt x="6194" y="14366"/>
                        <a:pt x="7112" y="14488"/>
                      </a:cubicBezTo>
                      <a:cubicBezTo>
                        <a:pt x="7234" y="15406"/>
                        <a:pt x="7402" y="16261"/>
                        <a:pt x="7604" y="17045"/>
                      </a:cubicBezTo>
                      <a:cubicBezTo>
                        <a:pt x="5860" y="18028"/>
                        <a:pt x="4460" y="18345"/>
                        <a:pt x="3858" y="17743"/>
                      </a:cubicBezTo>
                      <a:moveTo>
                        <a:pt x="7003" y="13517"/>
                      </a:moveTo>
                      <a:cubicBezTo>
                        <a:pt x="6305" y="13429"/>
                        <a:pt x="5650" y="13317"/>
                        <a:pt x="5045" y="13185"/>
                      </a:cubicBezTo>
                      <a:cubicBezTo>
                        <a:pt x="5379" y="12665"/>
                        <a:pt x="5768" y="12122"/>
                        <a:pt x="6197" y="11568"/>
                      </a:cubicBezTo>
                      <a:cubicBezTo>
                        <a:pt x="6429" y="11848"/>
                        <a:pt x="6671" y="12129"/>
                        <a:pt x="6923" y="12409"/>
                      </a:cubicBezTo>
                      <a:cubicBezTo>
                        <a:pt x="6944" y="12784"/>
                        <a:pt x="6968" y="13155"/>
                        <a:pt x="7003" y="13517"/>
                      </a:cubicBezTo>
                      <a:moveTo>
                        <a:pt x="6923" y="9191"/>
                      </a:moveTo>
                      <a:cubicBezTo>
                        <a:pt x="6669" y="9473"/>
                        <a:pt x="6429" y="9756"/>
                        <a:pt x="6196" y="10039"/>
                      </a:cubicBezTo>
                      <a:cubicBezTo>
                        <a:pt x="5763" y="9481"/>
                        <a:pt x="5381" y="8938"/>
                        <a:pt x="5045" y="8415"/>
                      </a:cubicBezTo>
                      <a:cubicBezTo>
                        <a:pt x="5650" y="8283"/>
                        <a:pt x="6305" y="8171"/>
                        <a:pt x="7003" y="8084"/>
                      </a:cubicBezTo>
                      <a:cubicBezTo>
                        <a:pt x="6968" y="8445"/>
                        <a:pt x="6944" y="8816"/>
                        <a:pt x="6923" y="9191"/>
                      </a:cubicBezTo>
                      <a:moveTo>
                        <a:pt x="982" y="10800"/>
                      </a:moveTo>
                      <a:cubicBezTo>
                        <a:pt x="982" y="9948"/>
                        <a:pt x="2190" y="9181"/>
                        <a:pt x="4119" y="8644"/>
                      </a:cubicBezTo>
                      <a:cubicBezTo>
                        <a:pt x="4530" y="9342"/>
                        <a:pt x="5023" y="10067"/>
                        <a:pt x="5588" y="10805"/>
                      </a:cubicBezTo>
                      <a:cubicBezTo>
                        <a:pt x="5027" y="11537"/>
                        <a:pt x="4528" y="12262"/>
                        <a:pt x="4119" y="12956"/>
                      </a:cubicBezTo>
                      <a:cubicBezTo>
                        <a:pt x="2190" y="12419"/>
                        <a:pt x="982" y="11652"/>
                        <a:pt x="982" y="10800"/>
                      </a:cubicBezTo>
                      <a:moveTo>
                        <a:pt x="21600" y="10800"/>
                      </a:moveTo>
                      <a:cubicBezTo>
                        <a:pt x="21600" y="9624"/>
                        <a:pt x="20173" y="8571"/>
                        <a:pt x="17918" y="7853"/>
                      </a:cubicBezTo>
                      <a:cubicBezTo>
                        <a:pt x="19002" y="5750"/>
                        <a:pt x="19269" y="3995"/>
                        <a:pt x="18437" y="3163"/>
                      </a:cubicBezTo>
                      <a:cubicBezTo>
                        <a:pt x="17605" y="2332"/>
                        <a:pt x="15850" y="2598"/>
                        <a:pt x="13748" y="3682"/>
                      </a:cubicBezTo>
                      <a:cubicBezTo>
                        <a:pt x="13029" y="1427"/>
                        <a:pt x="11976" y="0"/>
                        <a:pt x="10800" y="0"/>
                      </a:cubicBezTo>
                      <a:cubicBezTo>
                        <a:pt x="9623" y="0"/>
                        <a:pt x="8571" y="1427"/>
                        <a:pt x="7852" y="3682"/>
                      </a:cubicBezTo>
                      <a:cubicBezTo>
                        <a:pt x="5750" y="2598"/>
                        <a:pt x="3995" y="2332"/>
                        <a:pt x="3163" y="3163"/>
                      </a:cubicBezTo>
                      <a:cubicBezTo>
                        <a:pt x="2331" y="3995"/>
                        <a:pt x="2598" y="5750"/>
                        <a:pt x="3682" y="7853"/>
                      </a:cubicBezTo>
                      <a:cubicBezTo>
                        <a:pt x="1426" y="8571"/>
                        <a:pt x="0" y="9624"/>
                        <a:pt x="0" y="10800"/>
                      </a:cubicBezTo>
                      <a:cubicBezTo>
                        <a:pt x="0" y="11976"/>
                        <a:pt x="1426" y="13029"/>
                        <a:pt x="3682" y="13748"/>
                      </a:cubicBezTo>
                      <a:cubicBezTo>
                        <a:pt x="2598" y="15851"/>
                        <a:pt x="2331" y="17605"/>
                        <a:pt x="3163" y="18437"/>
                      </a:cubicBezTo>
                      <a:cubicBezTo>
                        <a:pt x="3995" y="19268"/>
                        <a:pt x="5750" y="19002"/>
                        <a:pt x="7852" y="17918"/>
                      </a:cubicBezTo>
                      <a:cubicBezTo>
                        <a:pt x="8571" y="20173"/>
                        <a:pt x="9623" y="21600"/>
                        <a:pt x="10800" y="21600"/>
                      </a:cubicBezTo>
                      <a:cubicBezTo>
                        <a:pt x="11976" y="21600"/>
                        <a:pt x="13029" y="20173"/>
                        <a:pt x="13748" y="17918"/>
                      </a:cubicBezTo>
                      <a:cubicBezTo>
                        <a:pt x="15850" y="19002"/>
                        <a:pt x="17605" y="19268"/>
                        <a:pt x="18437" y="18437"/>
                      </a:cubicBezTo>
                      <a:cubicBezTo>
                        <a:pt x="19269" y="17605"/>
                        <a:pt x="19002" y="15851"/>
                        <a:pt x="17918" y="13748"/>
                      </a:cubicBezTo>
                      <a:cubicBezTo>
                        <a:pt x="20173" y="13029"/>
                        <a:pt x="21600" y="11976"/>
                        <a:pt x="21600" y="10800"/>
                      </a:cubicBezTo>
                      <a:moveTo>
                        <a:pt x="10800" y="9818"/>
                      </a:moveTo>
                      <a:cubicBezTo>
                        <a:pt x="10258" y="9818"/>
                        <a:pt x="9818" y="10258"/>
                        <a:pt x="9818" y="10800"/>
                      </a:cubicBezTo>
                      <a:cubicBezTo>
                        <a:pt x="9818" y="11342"/>
                        <a:pt x="10258" y="11782"/>
                        <a:pt x="10800" y="11782"/>
                      </a:cubicBezTo>
                      <a:cubicBezTo>
                        <a:pt x="11342" y="11782"/>
                        <a:pt x="11782" y="11342"/>
                        <a:pt x="11782" y="10800"/>
                      </a:cubicBezTo>
                      <a:cubicBezTo>
                        <a:pt x="11782" y="10258"/>
                        <a:pt x="11342" y="9818"/>
                        <a:pt x="10800" y="9818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defTabSz="228532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200">
                    <a:latin typeface="Montserrat" pitchFamily="2" charset="77"/>
                    <a:ea typeface="Source Sans Pro Light" charset="0"/>
                    <a:cs typeface="Source Sans Pro Light" charset="0"/>
                  </a:endParaRPr>
                </a:p>
              </p:txBody>
            </p:sp>
          </p:grpSp>
          <p:sp>
            <p:nvSpPr>
              <p:cNvPr id="61" name="Прямоугольник 100">
                <a:extLst>
                  <a:ext uri="{FF2B5EF4-FFF2-40B4-BE49-F238E27FC236}">
                    <a16:creationId xmlns:a16="http://schemas.microsoft.com/office/drawing/2014/main" id="{87961763-2F79-4F4E-A6B9-DDC8B2AF5C0E}"/>
                  </a:ext>
                </a:extLst>
              </p:cNvPr>
              <p:cNvSpPr/>
              <p:nvPr/>
            </p:nvSpPr>
            <p:spPr>
              <a:xfrm>
                <a:off x="290491" y="4413844"/>
                <a:ext cx="367128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Центр </a:t>
                </a:r>
                <a:r>
                  <a:rPr lang="ru-RU" sz="11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радионуклидной</a:t>
                </a:r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 терапии </a:t>
                </a:r>
              </a:p>
            </p:txBody>
          </p:sp>
          <p:sp>
            <p:nvSpPr>
              <p:cNvPr id="62" name="Прямоугольник 120">
                <a:extLst>
                  <a:ext uri="{FF2B5EF4-FFF2-40B4-BE49-F238E27FC236}">
                    <a16:creationId xmlns:a16="http://schemas.microsoft.com/office/drawing/2014/main" id="{1FC30B1D-8A37-5C47-A2A1-4366D90502F4}"/>
                  </a:ext>
                </a:extLst>
              </p:cNvPr>
              <p:cNvSpPr/>
              <p:nvPr/>
            </p:nvSpPr>
            <p:spPr>
              <a:xfrm>
                <a:off x="306094" y="4714748"/>
                <a:ext cx="295092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НМИЦ Радиологии</a:t>
                </a:r>
              </a:p>
            </p:txBody>
          </p:sp>
        </p:grpSp>
        <p:grpSp>
          <p:nvGrpSpPr>
            <p:cNvPr id="43" name="Группа 16">
              <a:extLst>
                <a:ext uri="{FF2B5EF4-FFF2-40B4-BE49-F238E27FC236}">
                  <a16:creationId xmlns:a16="http://schemas.microsoft.com/office/drawing/2014/main" id="{C8EEF702-BA7B-4C43-8C42-7874A953FAA3}"/>
                </a:ext>
              </a:extLst>
            </p:cNvPr>
            <p:cNvGrpSpPr/>
            <p:nvPr/>
          </p:nvGrpSpPr>
          <p:grpSpPr>
            <a:xfrm>
              <a:off x="4565475" y="4136047"/>
              <a:ext cx="3856034" cy="690117"/>
              <a:chOff x="254880" y="1571665"/>
              <a:chExt cx="3856034" cy="690117"/>
            </a:xfrm>
          </p:grpSpPr>
          <p:sp>
            <p:nvSpPr>
              <p:cNvPr id="58" name="Прямоугольник 2">
                <a:extLst>
                  <a:ext uri="{FF2B5EF4-FFF2-40B4-BE49-F238E27FC236}">
                    <a16:creationId xmlns:a16="http://schemas.microsoft.com/office/drawing/2014/main" id="{FDF7D3CD-37CB-634A-B7FC-CEBC6A0BDDCB}"/>
                  </a:ext>
                </a:extLst>
              </p:cNvPr>
              <p:cNvSpPr/>
              <p:nvPr/>
            </p:nvSpPr>
            <p:spPr>
              <a:xfrm>
                <a:off x="254880" y="1571665"/>
                <a:ext cx="37473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Обработка медицинских данных</a:t>
                </a:r>
              </a:p>
              <a:p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Система поддержки врачебных решений</a:t>
                </a:r>
              </a:p>
            </p:txBody>
          </p:sp>
          <p:sp>
            <p:nvSpPr>
              <p:cNvPr id="59" name="Прямоугольник 104">
                <a:extLst>
                  <a:ext uri="{FF2B5EF4-FFF2-40B4-BE49-F238E27FC236}">
                    <a16:creationId xmlns:a16="http://schemas.microsoft.com/office/drawing/2014/main" id="{67A9A22B-4F36-F749-9F02-DF7FD3E24F5A}"/>
                  </a:ext>
                </a:extLst>
              </p:cNvPr>
              <p:cNvSpPr/>
              <p:nvPr/>
            </p:nvSpPr>
            <p:spPr>
              <a:xfrm>
                <a:off x="254880" y="2000172"/>
                <a:ext cx="385603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НМИЦ Радиологии</a:t>
                </a:r>
              </a:p>
            </p:txBody>
          </p:sp>
        </p:grpSp>
        <p:grpSp>
          <p:nvGrpSpPr>
            <p:cNvPr id="44" name="Группа 15">
              <a:extLst>
                <a:ext uri="{FF2B5EF4-FFF2-40B4-BE49-F238E27FC236}">
                  <a16:creationId xmlns:a16="http://schemas.microsoft.com/office/drawing/2014/main" id="{A9501FCF-4725-1646-9ABF-9DCCEE6ADD41}"/>
                </a:ext>
              </a:extLst>
            </p:cNvPr>
            <p:cNvGrpSpPr/>
            <p:nvPr/>
          </p:nvGrpSpPr>
          <p:grpSpPr>
            <a:xfrm>
              <a:off x="4565475" y="2318925"/>
              <a:ext cx="3300494" cy="1618151"/>
              <a:chOff x="225588" y="3771402"/>
              <a:chExt cx="3300494" cy="3140949"/>
            </a:xfrm>
          </p:grpSpPr>
          <p:grpSp>
            <p:nvGrpSpPr>
              <p:cNvPr id="51" name="Группа 22">
                <a:extLst>
                  <a:ext uri="{FF2B5EF4-FFF2-40B4-BE49-F238E27FC236}">
                    <a16:creationId xmlns:a16="http://schemas.microsoft.com/office/drawing/2014/main" id="{A2C9F4DE-C0A3-5F43-86B4-C22A0235A2A7}"/>
                  </a:ext>
                </a:extLst>
              </p:cNvPr>
              <p:cNvGrpSpPr/>
              <p:nvPr/>
            </p:nvGrpSpPr>
            <p:grpSpPr>
              <a:xfrm>
                <a:off x="236770" y="3771402"/>
                <a:ext cx="2669529" cy="569968"/>
                <a:chOff x="257409" y="2527935"/>
                <a:chExt cx="2669529" cy="569968"/>
              </a:xfrm>
            </p:grpSpPr>
            <p:sp>
              <p:nvSpPr>
                <p:cNvPr id="54" name="Shape 2767">
                  <a:extLst>
                    <a:ext uri="{FF2B5EF4-FFF2-40B4-BE49-F238E27FC236}">
                      <a16:creationId xmlns:a16="http://schemas.microsoft.com/office/drawing/2014/main" id="{4F64FE4F-7B3A-9943-A45B-0D635CB48275}"/>
                    </a:ext>
                  </a:extLst>
                </p:cNvPr>
                <p:cNvSpPr/>
                <p:nvPr/>
              </p:nvSpPr>
              <p:spPr>
                <a:xfrm>
                  <a:off x="257409" y="2532503"/>
                  <a:ext cx="520132" cy="520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09" y="11782"/>
                      </a:moveTo>
                      <a:lnTo>
                        <a:pt x="11782" y="11782"/>
                      </a:lnTo>
                      <a:lnTo>
                        <a:pt x="11782" y="15709"/>
                      </a:lnTo>
                      <a:lnTo>
                        <a:pt x="9818" y="15709"/>
                      </a:lnTo>
                      <a:lnTo>
                        <a:pt x="9818" y="11782"/>
                      </a:lnTo>
                      <a:lnTo>
                        <a:pt x="5891" y="11782"/>
                      </a:lnTo>
                      <a:lnTo>
                        <a:pt x="5891" y="9818"/>
                      </a:lnTo>
                      <a:lnTo>
                        <a:pt x="9818" y="9818"/>
                      </a:lnTo>
                      <a:lnTo>
                        <a:pt x="9818" y="5891"/>
                      </a:lnTo>
                      <a:lnTo>
                        <a:pt x="11782" y="5891"/>
                      </a:lnTo>
                      <a:lnTo>
                        <a:pt x="11782" y="9818"/>
                      </a:lnTo>
                      <a:lnTo>
                        <a:pt x="15709" y="9818"/>
                      </a:lnTo>
                      <a:cubicBezTo>
                        <a:pt x="15709" y="9818"/>
                        <a:pt x="15709" y="11782"/>
                        <a:pt x="15709" y="11782"/>
                      </a:cubicBezTo>
                      <a:close/>
                      <a:moveTo>
                        <a:pt x="15709" y="8836"/>
                      </a:moveTo>
                      <a:lnTo>
                        <a:pt x="12764" y="8836"/>
                      </a:lnTo>
                      <a:lnTo>
                        <a:pt x="12764" y="5891"/>
                      </a:lnTo>
                      <a:cubicBezTo>
                        <a:pt x="12764" y="5349"/>
                        <a:pt x="12324" y="4909"/>
                        <a:pt x="11782" y="4909"/>
                      </a:cubicBezTo>
                      <a:lnTo>
                        <a:pt x="9818" y="4909"/>
                      </a:lnTo>
                      <a:cubicBezTo>
                        <a:pt x="9276" y="4909"/>
                        <a:pt x="8836" y="5349"/>
                        <a:pt x="8836" y="5891"/>
                      </a:cubicBezTo>
                      <a:lnTo>
                        <a:pt x="8836" y="8836"/>
                      </a:lnTo>
                      <a:lnTo>
                        <a:pt x="5891" y="8836"/>
                      </a:lnTo>
                      <a:cubicBezTo>
                        <a:pt x="5349" y="8836"/>
                        <a:pt x="4909" y="9276"/>
                        <a:pt x="4909" y="9818"/>
                      </a:cubicBezTo>
                      <a:lnTo>
                        <a:pt x="4909" y="11782"/>
                      </a:lnTo>
                      <a:cubicBezTo>
                        <a:pt x="4909" y="12324"/>
                        <a:pt x="5349" y="12764"/>
                        <a:pt x="5891" y="12764"/>
                      </a:cubicBezTo>
                      <a:lnTo>
                        <a:pt x="8836" y="12764"/>
                      </a:lnTo>
                      <a:lnTo>
                        <a:pt x="8836" y="15709"/>
                      </a:lnTo>
                      <a:cubicBezTo>
                        <a:pt x="8836" y="16251"/>
                        <a:pt x="9276" y="16691"/>
                        <a:pt x="9818" y="16691"/>
                      </a:cubicBezTo>
                      <a:lnTo>
                        <a:pt x="11782" y="16691"/>
                      </a:lnTo>
                      <a:cubicBezTo>
                        <a:pt x="12324" y="16691"/>
                        <a:pt x="12764" y="16251"/>
                        <a:pt x="12764" y="15709"/>
                      </a:cubicBezTo>
                      <a:lnTo>
                        <a:pt x="12764" y="12764"/>
                      </a:lnTo>
                      <a:lnTo>
                        <a:pt x="15709" y="12764"/>
                      </a:lnTo>
                      <a:cubicBezTo>
                        <a:pt x="16251" y="12764"/>
                        <a:pt x="16691" y="12324"/>
                        <a:pt x="16691" y="11782"/>
                      </a:cubicBezTo>
                      <a:lnTo>
                        <a:pt x="16691" y="9818"/>
                      </a:lnTo>
                      <a:cubicBezTo>
                        <a:pt x="16691" y="9276"/>
                        <a:pt x="16251" y="8836"/>
                        <a:pt x="15709" y="8836"/>
                      </a:cubicBezTo>
                      <a:moveTo>
                        <a:pt x="10800" y="20618"/>
                      </a:moveTo>
                      <a:cubicBezTo>
                        <a:pt x="5377" y="20618"/>
                        <a:pt x="982" y="16222"/>
                        <a:pt x="982" y="10800"/>
                      </a:cubicBezTo>
                      <a:cubicBezTo>
                        <a:pt x="982" y="5377"/>
                        <a:pt x="5377" y="982"/>
                        <a:pt x="10800" y="982"/>
                      </a:cubicBezTo>
                      <a:cubicBezTo>
                        <a:pt x="16223" y="982"/>
                        <a:pt x="20618" y="5377"/>
                        <a:pt x="20618" y="10800"/>
                      </a:cubicBezTo>
                      <a:cubicBezTo>
                        <a:pt x="20618" y="16222"/>
                        <a:pt x="16223" y="20618"/>
                        <a:pt x="10800" y="20618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defTabSz="228532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200">
                    <a:latin typeface="Montserrat" pitchFamily="2" charset="77"/>
                    <a:ea typeface="Source Sans Pro Light" charset="0"/>
                    <a:cs typeface="Source Sans Pro Light" charset="0"/>
                  </a:endParaRPr>
                </a:p>
              </p:txBody>
            </p:sp>
            <p:grpSp>
              <p:nvGrpSpPr>
                <p:cNvPr id="55" name="Группа 209">
                  <a:extLst>
                    <a:ext uri="{FF2B5EF4-FFF2-40B4-BE49-F238E27FC236}">
                      <a16:creationId xmlns:a16="http://schemas.microsoft.com/office/drawing/2014/main" id="{74C9B682-BD39-3E4E-AB16-D7A3363CE263}"/>
                    </a:ext>
                  </a:extLst>
                </p:cNvPr>
                <p:cNvGrpSpPr/>
                <p:nvPr/>
              </p:nvGrpSpPr>
              <p:grpSpPr>
                <a:xfrm rot="20363087">
                  <a:off x="2402072" y="2527935"/>
                  <a:ext cx="524866" cy="569968"/>
                  <a:chOff x="1558695" y="4304720"/>
                  <a:chExt cx="1090128" cy="1183806"/>
                </a:xfrm>
              </p:grpSpPr>
              <p:sp>
                <p:nvSpPr>
                  <p:cNvPr id="56" name="Shape 2854">
                    <a:extLst>
                      <a:ext uri="{FF2B5EF4-FFF2-40B4-BE49-F238E27FC236}">
                        <a16:creationId xmlns:a16="http://schemas.microsoft.com/office/drawing/2014/main" id="{1773402D-826A-1847-8B4F-8ED2ADB3E632}"/>
                      </a:ext>
                    </a:extLst>
                  </p:cNvPr>
                  <p:cNvSpPr/>
                  <p:nvPr/>
                </p:nvSpPr>
                <p:spPr>
                  <a:xfrm rot="3494498">
                    <a:off x="1558700" y="4304715"/>
                    <a:ext cx="926543" cy="9265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152" y="3921"/>
                        </a:moveTo>
                        <a:cubicBezTo>
                          <a:pt x="18338" y="3921"/>
                          <a:pt x="17679" y="3262"/>
                          <a:pt x="17679" y="2448"/>
                        </a:cubicBezTo>
                        <a:cubicBezTo>
                          <a:pt x="17679" y="1634"/>
                          <a:pt x="18338" y="975"/>
                          <a:pt x="19152" y="975"/>
                        </a:cubicBezTo>
                        <a:cubicBezTo>
                          <a:pt x="19966" y="975"/>
                          <a:pt x="20625" y="1634"/>
                          <a:pt x="20625" y="2448"/>
                        </a:cubicBezTo>
                        <a:cubicBezTo>
                          <a:pt x="20625" y="3262"/>
                          <a:pt x="19966" y="3921"/>
                          <a:pt x="19152" y="3921"/>
                        </a:cubicBezTo>
                        <a:moveTo>
                          <a:pt x="10804" y="12269"/>
                        </a:moveTo>
                        <a:cubicBezTo>
                          <a:pt x="9991" y="12269"/>
                          <a:pt x="9331" y="11609"/>
                          <a:pt x="9331" y="10795"/>
                        </a:cubicBezTo>
                        <a:cubicBezTo>
                          <a:pt x="9331" y="9981"/>
                          <a:pt x="9991" y="9322"/>
                          <a:pt x="10804" y="9322"/>
                        </a:cubicBezTo>
                        <a:cubicBezTo>
                          <a:pt x="11618" y="9322"/>
                          <a:pt x="12278" y="9981"/>
                          <a:pt x="12278" y="10795"/>
                        </a:cubicBezTo>
                        <a:cubicBezTo>
                          <a:pt x="12278" y="11609"/>
                          <a:pt x="11618" y="12269"/>
                          <a:pt x="10804" y="12269"/>
                        </a:cubicBezTo>
                        <a:moveTo>
                          <a:pt x="3930" y="19143"/>
                        </a:moveTo>
                        <a:cubicBezTo>
                          <a:pt x="3930" y="19956"/>
                          <a:pt x="3271" y="20616"/>
                          <a:pt x="2457" y="20616"/>
                        </a:cubicBezTo>
                        <a:cubicBezTo>
                          <a:pt x="1643" y="20616"/>
                          <a:pt x="984" y="19956"/>
                          <a:pt x="984" y="19143"/>
                        </a:cubicBezTo>
                        <a:cubicBezTo>
                          <a:pt x="984" y="18329"/>
                          <a:pt x="1643" y="17669"/>
                          <a:pt x="2457" y="17669"/>
                        </a:cubicBezTo>
                        <a:cubicBezTo>
                          <a:pt x="3271" y="17669"/>
                          <a:pt x="3930" y="18329"/>
                          <a:pt x="3930" y="19143"/>
                        </a:cubicBezTo>
                        <a:moveTo>
                          <a:pt x="19148" y="0"/>
                        </a:moveTo>
                        <a:cubicBezTo>
                          <a:pt x="17793" y="0"/>
                          <a:pt x="16695" y="1098"/>
                          <a:pt x="16695" y="2452"/>
                        </a:cubicBezTo>
                        <a:cubicBezTo>
                          <a:pt x="16695" y="3640"/>
                          <a:pt x="17539" y="4630"/>
                          <a:pt x="18660" y="4856"/>
                        </a:cubicBezTo>
                        <a:lnTo>
                          <a:pt x="18660" y="10306"/>
                        </a:lnTo>
                        <a:lnTo>
                          <a:pt x="13203" y="10306"/>
                        </a:lnTo>
                        <a:cubicBezTo>
                          <a:pt x="12974" y="9187"/>
                          <a:pt x="11985" y="8347"/>
                          <a:pt x="10800" y="8347"/>
                        </a:cubicBezTo>
                        <a:cubicBezTo>
                          <a:pt x="9615" y="8347"/>
                          <a:pt x="8626" y="9187"/>
                          <a:pt x="8398" y="10306"/>
                        </a:cubicBezTo>
                        <a:lnTo>
                          <a:pt x="2456" y="10306"/>
                        </a:lnTo>
                        <a:cubicBezTo>
                          <a:pt x="2184" y="10306"/>
                          <a:pt x="1965" y="10525"/>
                          <a:pt x="1965" y="10796"/>
                        </a:cubicBezTo>
                        <a:lnTo>
                          <a:pt x="1965" y="16744"/>
                        </a:lnTo>
                        <a:cubicBezTo>
                          <a:pt x="844" y="16970"/>
                          <a:pt x="0" y="17960"/>
                          <a:pt x="0" y="19147"/>
                        </a:cubicBezTo>
                        <a:cubicBezTo>
                          <a:pt x="0" y="20502"/>
                          <a:pt x="1098" y="21600"/>
                          <a:pt x="2453" y="21600"/>
                        </a:cubicBezTo>
                        <a:cubicBezTo>
                          <a:pt x="3807" y="21600"/>
                          <a:pt x="4905" y="20502"/>
                          <a:pt x="4905" y="19147"/>
                        </a:cubicBezTo>
                        <a:cubicBezTo>
                          <a:pt x="4905" y="17961"/>
                          <a:pt x="4065" y="16973"/>
                          <a:pt x="2947" y="16744"/>
                        </a:cubicBezTo>
                        <a:lnTo>
                          <a:pt x="2947" y="11287"/>
                        </a:lnTo>
                        <a:lnTo>
                          <a:pt x="8397" y="11287"/>
                        </a:lnTo>
                        <a:cubicBezTo>
                          <a:pt x="8623" y="12408"/>
                          <a:pt x="9613" y="13253"/>
                          <a:pt x="10800" y="13253"/>
                        </a:cubicBezTo>
                        <a:cubicBezTo>
                          <a:pt x="11988" y="13253"/>
                          <a:pt x="12978" y="12408"/>
                          <a:pt x="13203" y="11287"/>
                        </a:cubicBezTo>
                        <a:lnTo>
                          <a:pt x="19151" y="11287"/>
                        </a:lnTo>
                        <a:cubicBezTo>
                          <a:pt x="19422" y="11287"/>
                          <a:pt x="19642" y="11068"/>
                          <a:pt x="19642" y="10796"/>
                        </a:cubicBezTo>
                        <a:lnTo>
                          <a:pt x="19642" y="4855"/>
                        </a:lnTo>
                        <a:cubicBezTo>
                          <a:pt x="20759" y="4626"/>
                          <a:pt x="21600" y="3638"/>
                          <a:pt x="21600" y="2452"/>
                        </a:cubicBezTo>
                        <a:cubicBezTo>
                          <a:pt x="21600" y="1098"/>
                          <a:pt x="20502" y="0"/>
                          <a:pt x="19148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2700">
                    <a:miter lim="400000"/>
                  </a:ln>
                </p:spPr>
                <p:txBody>
                  <a:bodyPr lIns="19045" tIns="19045" rIns="19045" bIns="19045" anchor="ctr"/>
                  <a:lstStyle/>
                  <a:p>
                    <a:pPr defTabSz="228532">
                      <a:defRPr sz="3000" cap="none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200">
                      <a:latin typeface="Montserrat" pitchFamily="2" charset="77"/>
                      <a:ea typeface="Source Sans Pro Light" charset="0"/>
                      <a:cs typeface="Source Sans Pro Light" charset="0"/>
                    </a:endParaRPr>
                  </a:p>
                </p:txBody>
              </p:sp>
              <p:sp>
                <p:nvSpPr>
                  <p:cNvPr id="57" name="Shape 2855">
                    <a:extLst>
                      <a:ext uri="{FF2B5EF4-FFF2-40B4-BE49-F238E27FC236}">
                        <a16:creationId xmlns:a16="http://schemas.microsoft.com/office/drawing/2014/main" id="{AE1A208D-0459-BA4F-8AA2-62F06937B3D9}"/>
                      </a:ext>
                    </a:extLst>
                  </p:cNvPr>
                  <p:cNvSpPr/>
                  <p:nvPr/>
                </p:nvSpPr>
                <p:spPr>
                  <a:xfrm rot="19807893">
                    <a:off x="1794279" y="4614790"/>
                    <a:ext cx="854544" cy="873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907" y="20616"/>
                        </a:moveTo>
                        <a:cubicBezTo>
                          <a:pt x="18012" y="20616"/>
                          <a:pt x="17287" y="19956"/>
                          <a:pt x="17287" y="19143"/>
                        </a:cubicBezTo>
                        <a:cubicBezTo>
                          <a:pt x="17287" y="18329"/>
                          <a:pt x="18012" y="17669"/>
                          <a:pt x="18907" y="17669"/>
                        </a:cubicBezTo>
                        <a:cubicBezTo>
                          <a:pt x="19802" y="17669"/>
                          <a:pt x="20527" y="18329"/>
                          <a:pt x="20527" y="19143"/>
                        </a:cubicBezTo>
                        <a:cubicBezTo>
                          <a:pt x="20527" y="19956"/>
                          <a:pt x="19802" y="20616"/>
                          <a:pt x="18907" y="20616"/>
                        </a:cubicBezTo>
                        <a:moveTo>
                          <a:pt x="2703" y="12269"/>
                        </a:moveTo>
                        <a:cubicBezTo>
                          <a:pt x="1808" y="12269"/>
                          <a:pt x="1082" y="11609"/>
                          <a:pt x="1082" y="10795"/>
                        </a:cubicBezTo>
                        <a:cubicBezTo>
                          <a:pt x="1082" y="9981"/>
                          <a:pt x="1808" y="9322"/>
                          <a:pt x="2703" y="9322"/>
                        </a:cubicBezTo>
                        <a:cubicBezTo>
                          <a:pt x="3598" y="9322"/>
                          <a:pt x="4323" y="9981"/>
                          <a:pt x="4323" y="10795"/>
                        </a:cubicBezTo>
                        <a:cubicBezTo>
                          <a:pt x="4323" y="11609"/>
                          <a:pt x="3598" y="12269"/>
                          <a:pt x="2703" y="12269"/>
                        </a:cubicBezTo>
                        <a:moveTo>
                          <a:pt x="18907" y="975"/>
                        </a:moveTo>
                        <a:cubicBezTo>
                          <a:pt x="19802" y="975"/>
                          <a:pt x="20527" y="1634"/>
                          <a:pt x="20527" y="2448"/>
                        </a:cubicBezTo>
                        <a:cubicBezTo>
                          <a:pt x="20527" y="3262"/>
                          <a:pt x="19802" y="3921"/>
                          <a:pt x="18907" y="3921"/>
                        </a:cubicBezTo>
                        <a:cubicBezTo>
                          <a:pt x="18012" y="3921"/>
                          <a:pt x="17287" y="3262"/>
                          <a:pt x="17287" y="2448"/>
                        </a:cubicBezTo>
                        <a:cubicBezTo>
                          <a:pt x="17287" y="1634"/>
                          <a:pt x="18012" y="975"/>
                          <a:pt x="18907" y="975"/>
                        </a:cubicBezTo>
                        <a:moveTo>
                          <a:pt x="18902" y="16695"/>
                        </a:moveTo>
                        <a:cubicBezTo>
                          <a:pt x="18092" y="16695"/>
                          <a:pt x="17374" y="17026"/>
                          <a:pt x="16879" y="17540"/>
                        </a:cubicBezTo>
                        <a:lnTo>
                          <a:pt x="5253" y="11551"/>
                        </a:lnTo>
                        <a:cubicBezTo>
                          <a:pt x="5338" y="11314"/>
                          <a:pt x="5396" y="11064"/>
                          <a:pt x="5396" y="10800"/>
                        </a:cubicBezTo>
                        <a:cubicBezTo>
                          <a:pt x="5396" y="10536"/>
                          <a:pt x="5338" y="10286"/>
                          <a:pt x="5253" y="10048"/>
                        </a:cubicBezTo>
                        <a:lnTo>
                          <a:pt x="16879" y="4059"/>
                        </a:lnTo>
                        <a:cubicBezTo>
                          <a:pt x="17373" y="4574"/>
                          <a:pt x="18092" y="4905"/>
                          <a:pt x="18902" y="4905"/>
                        </a:cubicBezTo>
                        <a:cubicBezTo>
                          <a:pt x="20392" y="4905"/>
                          <a:pt x="21600" y="3807"/>
                          <a:pt x="21600" y="2452"/>
                        </a:cubicBezTo>
                        <a:cubicBezTo>
                          <a:pt x="21600" y="1098"/>
                          <a:pt x="20392" y="0"/>
                          <a:pt x="18902" y="0"/>
                        </a:cubicBezTo>
                        <a:cubicBezTo>
                          <a:pt x="17412" y="0"/>
                          <a:pt x="16204" y="1098"/>
                          <a:pt x="16204" y="2452"/>
                        </a:cubicBezTo>
                        <a:cubicBezTo>
                          <a:pt x="16204" y="2716"/>
                          <a:pt x="16262" y="2966"/>
                          <a:pt x="16347" y="3204"/>
                        </a:cubicBezTo>
                        <a:lnTo>
                          <a:pt x="4722" y="9193"/>
                        </a:lnTo>
                        <a:cubicBezTo>
                          <a:pt x="4227" y="8679"/>
                          <a:pt x="3509" y="8347"/>
                          <a:pt x="2698" y="8347"/>
                        </a:cubicBezTo>
                        <a:cubicBezTo>
                          <a:pt x="1208" y="8347"/>
                          <a:pt x="0" y="9445"/>
                          <a:pt x="0" y="10800"/>
                        </a:cubicBezTo>
                        <a:cubicBezTo>
                          <a:pt x="0" y="12155"/>
                          <a:pt x="1208" y="13253"/>
                          <a:pt x="2698" y="13253"/>
                        </a:cubicBezTo>
                        <a:cubicBezTo>
                          <a:pt x="3509" y="13253"/>
                          <a:pt x="4227" y="12921"/>
                          <a:pt x="4722" y="12406"/>
                        </a:cubicBezTo>
                        <a:lnTo>
                          <a:pt x="16347" y="18395"/>
                        </a:lnTo>
                        <a:cubicBezTo>
                          <a:pt x="16262" y="18633"/>
                          <a:pt x="16204" y="18883"/>
                          <a:pt x="16204" y="19147"/>
                        </a:cubicBezTo>
                        <a:cubicBezTo>
                          <a:pt x="16204" y="20502"/>
                          <a:pt x="17412" y="21600"/>
                          <a:pt x="18902" y="21600"/>
                        </a:cubicBezTo>
                        <a:cubicBezTo>
                          <a:pt x="20392" y="21600"/>
                          <a:pt x="21600" y="20502"/>
                          <a:pt x="21600" y="19147"/>
                        </a:cubicBezTo>
                        <a:cubicBezTo>
                          <a:pt x="21600" y="17792"/>
                          <a:pt x="20392" y="16695"/>
                          <a:pt x="18902" y="16695"/>
                        </a:cubicBezTo>
                      </a:path>
                    </a:pathLst>
                  </a:custGeom>
                  <a:solidFill>
                    <a:schemeClr val="bg1"/>
                  </a:solidFill>
                  <a:ln w="12700">
                    <a:miter lim="400000"/>
                  </a:ln>
                </p:spPr>
                <p:txBody>
                  <a:bodyPr lIns="19045" tIns="19045" rIns="19045" bIns="19045" anchor="ctr"/>
                  <a:lstStyle/>
                  <a:p>
                    <a:pPr defTabSz="228532">
                      <a:defRPr sz="3000" cap="none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200">
                      <a:latin typeface="Montserrat" pitchFamily="2" charset="77"/>
                      <a:ea typeface="Source Sans Pro Light" charset="0"/>
                      <a:cs typeface="Source Sans Pro Light" charset="0"/>
                    </a:endParaRPr>
                  </a:p>
                </p:txBody>
              </p:sp>
            </p:grpSp>
          </p:grpSp>
          <p:sp>
            <p:nvSpPr>
              <p:cNvPr id="52" name="Прямоугольник 92">
                <a:extLst>
                  <a:ext uri="{FF2B5EF4-FFF2-40B4-BE49-F238E27FC236}">
                    <a16:creationId xmlns:a16="http://schemas.microsoft.com/office/drawing/2014/main" id="{26C2DF16-61D9-8B4F-9D66-4EDFA9C6C330}"/>
                  </a:ext>
                </a:extLst>
              </p:cNvPr>
              <p:cNvSpPr/>
              <p:nvPr/>
            </p:nvSpPr>
            <p:spPr>
              <a:xfrm>
                <a:off x="225588" y="5902401"/>
                <a:ext cx="3300494" cy="507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Создание «Ядерной аптеки»</a:t>
                </a:r>
                <a:endPara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endParaRPr>
              </a:p>
            </p:txBody>
          </p:sp>
          <p:sp>
            <p:nvSpPr>
              <p:cNvPr id="53" name="Прямоугольник 106">
                <a:extLst>
                  <a:ext uri="{FF2B5EF4-FFF2-40B4-BE49-F238E27FC236}">
                    <a16:creationId xmlns:a16="http://schemas.microsoft.com/office/drawing/2014/main" id="{EE9D8AAD-DEDD-4844-B2B8-7E91B87BD899}"/>
                  </a:ext>
                </a:extLst>
              </p:cNvPr>
              <p:cNvSpPr/>
              <p:nvPr/>
            </p:nvSpPr>
            <p:spPr>
              <a:xfrm>
                <a:off x="235246" y="6404547"/>
                <a:ext cx="3015976" cy="507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ГК «</a:t>
                </a:r>
                <a:r>
                  <a:rPr lang="ru-RU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Росатом</a:t>
                </a:r>
                <a:r>
                  <a:rPr lang="ru-RU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»</a:t>
                </a:r>
              </a:p>
            </p:txBody>
          </p:sp>
        </p:grpSp>
        <p:grpSp>
          <p:nvGrpSpPr>
            <p:cNvPr id="45" name="Группа 1">
              <a:extLst>
                <a:ext uri="{FF2B5EF4-FFF2-40B4-BE49-F238E27FC236}">
                  <a16:creationId xmlns:a16="http://schemas.microsoft.com/office/drawing/2014/main" id="{589F182D-8385-E64A-8A6E-A1281370A387}"/>
                </a:ext>
              </a:extLst>
            </p:cNvPr>
            <p:cNvGrpSpPr/>
            <p:nvPr/>
          </p:nvGrpSpPr>
          <p:grpSpPr>
            <a:xfrm>
              <a:off x="4521971" y="1313945"/>
              <a:ext cx="3731332" cy="600164"/>
              <a:chOff x="4521971" y="1313945"/>
              <a:chExt cx="3731332" cy="600164"/>
            </a:xfrm>
          </p:grpSpPr>
          <p:sp>
            <p:nvSpPr>
              <p:cNvPr id="49" name="Прямоугольник 112">
                <a:extLst>
                  <a:ext uri="{FF2B5EF4-FFF2-40B4-BE49-F238E27FC236}">
                    <a16:creationId xmlns:a16="http://schemas.microsoft.com/office/drawing/2014/main" id="{DA497A69-4231-CB4C-868A-CE0B8B4974DD}"/>
                  </a:ext>
                </a:extLst>
              </p:cNvPr>
              <p:cNvSpPr/>
              <p:nvPr/>
            </p:nvSpPr>
            <p:spPr>
              <a:xfrm>
                <a:off x="5075859" y="1313945"/>
                <a:ext cx="317744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100" b="1" cap="all" dirty="0">
                    <a:solidFill>
                      <a:srgbClr val="00BCEF"/>
                    </a:solidFill>
                    <a:latin typeface="Montserrat" pitchFamily="2" charset="77"/>
                  </a:rPr>
                  <a:t>Ядерная медицина, фармацевтика, диагностические и терапевтические системы</a:t>
                </a:r>
              </a:p>
            </p:txBody>
          </p:sp>
          <p:sp>
            <p:nvSpPr>
              <p:cNvPr id="50" name="Shape 2767">
                <a:extLst>
                  <a:ext uri="{FF2B5EF4-FFF2-40B4-BE49-F238E27FC236}">
                    <a16:creationId xmlns:a16="http://schemas.microsoft.com/office/drawing/2014/main" id="{8A11BDDF-C6DA-D344-BB14-3CFE28F04F18}"/>
                  </a:ext>
                </a:extLst>
              </p:cNvPr>
              <p:cNvSpPr/>
              <p:nvPr/>
            </p:nvSpPr>
            <p:spPr>
              <a:xfrm>
                <a:off x="4521971" y="1393851"/>
                <a:ext cx="520132" cy="520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9" y="11782"/>
                    </a:moveTo>
                    <a:lnTo>
                      <a:pt x="11782" y="11782"/>
                    </a:lnTo>
                    <a:lnTo>
                      <a:pt x="11782" y="15709"/>
                    </a:lnTo>
                    <a:lnTo>
                      <a:pt x="9818" y="15709"/>
                    </a:lnTo>
                    <a:lnTo>
                      <a:pt x="9818" y="11782"/>
                    </a:lnTo>
                    <a:lnTo>
                      <a:pt x="5891" y="11782"/>
                    </a:lnTo>
                    <a:lnTo>
                      <a:pt x="5891" y="9818"/>
                    </a:lnTo>
                    <a:lnTo>
                      <a:pt x="9818" y="9818"/>
                    </a:lnTo>
                    <a:lnTo>
                      <a:pt x="9818" y="5891"/>
                    </a:lnTo>
                    <a:lnTo>
                      <a:pt x="11782" y="5891"/>
                    </a:lnTo>
                    <a:lnTo>
                      <a:pt x="11782" y="9818"/>
                    </a:lnTo>
                    <a:lnTo>
                      <a:pt x="15709" y="9818"/>
                    </a:lnTo>
                    <a:cubicBezTo>
                      <a:pt x="15709" y="9818"/>
                      <a:pt x="15709" y="11782"/>
                      <a:pt x="15709" y="11782"/>
                    </a:cubicBezTo>
                    <a:close/>
                    <a:moveTo>
                      <a:pt x="15709" y="8836"/>
                    </a:moveTo>
                    <a:lnTo>
                      <a:pt x="12764" y="8836"/>
                    </a:lnTo>
                    <a:lnTo>
                      <a:pt x="12764" y="5891"/>
                    </a:lnTo>
                    <a:cubicBezTo>
                      <a:pt x="12764" y="5349"/>
                      <a:pt x="12324" y="4909"/>
                      <a:pt x="11782" y="4909"/>
                    </a:cubicBezTo>
                    <a:lnTo>
                      <a:pt x="9818" y="4909"/>
                    </a:lnTo>
                    <a:cubicBezTo>
                      <a:pt x="9276" y="4909"/>
                      <a:pt x="8836" y="5349"/>
                      <a:pt x="8836" y="5891"/>
                    </a:cubicBezTo>
                    <a:lnTo>
                      <a:pt x="8836" y="8836"/>
                    </a:lnTo>
                    <a:lnTo>
                      <a:pt x="5891" y="8836"/>
                    </a:lnTo>
                    <a:cubicBezTo>
                      <a:pt x="5349" y="8836"/>
                      <a:pt x="4909" y="9276"/>
                      <a:pt x="4909" y="9818"/>
                    </a:cubicBezTo>
                    <a:lnTo>
                      <a:pt x="4909" y="11782"/>
                    </a:lnTo>
                    <a:cubicBezTo>
                      <a:pt x="4909" y="12324"/>
                      <a:pt x="5349" y="12764"/>
                      <a:pt x="5891" y="12764"/>
                    </a:cubicBezTo>
                    <a:lnTo>
                      <a:pt x="8836" y="12764"/>
                    </a:lnTo>
                    <a:lnTo>
                      <a:pt x="8836" y="15709"/>
                    </a:lnTo>
                    <a:cubicBezTo>
                      <a:pt x="8836" y="16251"/>
                      <a:pt x="9276" y="16691"/>
                      <a:pt x="9818" y="16691"/>
                    </a:cubicBezTo>
                    <a:lnTo>
                      <a:pt x="11782" y="16691"/>
                    </a:lnTo>
                    <a:cubicBezTo>
                      <a:pt x="12324" y="16691"/>
                      <a:pt x="12764" y="16251"/>
                      <a:pt x="12764" y="15709"/>
                    </a:cubicBezTo>
                    <a:lnTo>
                      <a:pt x="12764" y="12764"/>
                    </a:lnTo>
                    <a:lnTo>
                      <a:pt x="15709" y="12764"/>
                    </a:lnTo>
                    <a:cubicBezTo>
                      <a:pt x="16251" y="12764"/>
                      <a:pt x="16691" y="12324"/>
                      <a:pt x="16691" y="11782"/>
                    </a:cubicBezTo>
                    <a:lnTo>
                      <a:pt x="16691" y="9818"/>
                    </a:lnTo>
                    <a:cubicBezTo>
                      <a:pt x="16691" y="9276"/>
                      <a:pt x="16251" y="8836"/>
                      <a:pt x="15709" y="8836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2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2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solidFill>
                    <a:srgbClr val="00BCEF"/>
                  </a:solidFill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  <p:grpSp>
          <p:nvGrpSpPr>
            <p:cNvPr id="46" name="Группа 93">
              <a:extLst>
                <a:ext uri="{FF2B5EF4-FFF2-40B4-BE49-F238E27FC236}">
                  <a16:creationId xmlns:a16="http://schemas.microsoft.com/office/drawing/2014/main" id="{B647CC96-BE5F-FE47-9AE7-86BECDDA8A06}"/>
                </a:ext>
              </a:extLst>
            </p:cNvPr>
            <p:cNvGrpSpPr/>
            <p:nvPr/>
          </p:nvGrpSpPr>
          <p:grpSpPr>
            <a:xfrm>
              <a:off x="4567520" y="2153987"/>
              <a:ext cx="4929157" cy="1074832"/>
              <a:chOff x="295864" y="4200891"/>
              <a:chExt cx="4929157" cy="1074832"/>
            </a:xfrm>
          </p:grpSpPr>
          <p:sp>
            <p:nvSpPr>
              <p:cNvPr id="47" name="Прямоугольник 102">
                <a:extLst>
                  <a:ext uri="{FF2B5EF4-FFF2-40B4-BE49-F238E27FC236}">
                    <a16:creationId xmlns:a16="http://schemas.microsoft.com/office/drawing/2014/main" id="{EC276122-251E-E443-A2CC-8E962D64C516}"/>
                  </a:ext>
                </a:extLst>
              </p:cNvPr>
              <p:cNvSpPr/>
              <p:nvPr/>
            </p:nvSpPr>
            <p:spPr>
              <a:xfrm>
                <a:off x="295864" y="4200891"/>
                <a:ext cx="492915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Строительство современного</a:t>
                </a:r>
              </a:p>
              <a:p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фармацевтического</a:t>
                </a:r>
              </a:p>
              <a:p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производства</a:t>
                </a:r>
              </a:p>
              <a:p>
                <a:r>
                  <a:rPr lang="ru-RU" sz="11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радиофармпрепаратов</a:t>
                </a:r>
                <a:endPara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endParaRPr>
              </a:p>
            </p:txBody>
          </p:sp>
          <p:sp>
            <p:nvSpPr>
              <p:cNvPr id="48" name="Прямоугольник 103">
                <a:extLst>
                  <a:ext uri="{FF2B5EF4-FFF2-40B4-BE49-F238E27FC236}">
                    <a16:creationId xmlns:a16="http://schemas.microsoft.com/office/drawing/2014/main" id="{DD0B9C87-F7EB-E240-A48D-EBFAF3FB749A}"/>
                  </a:ext>
                </a:extLst>
              </p:cNvPr>
              <p:cNvSpPr/>
              <p:nvPr/>
            </p:nvSpPr>
            <p:spPr>
              <a:xfrm>
                <a:off x="309738" y="5014113"/>
                <a:ext cx="295092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ГК «</a:t>
                </a:r>
                <a:r>
                  <a:rPr lang="ru-RU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Росатом</a:t>
                </a:r>
                <a:r>
                  <a:rPr lang="ru-RU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</a:rPr>
                  <a:t>»</a:t>
                </a:r>
              </a:p>
            </p:txBody>
          </p:sp>
        </p:grpSp>
      </p:grpSp>
      <p:grpSp>
        <p:nvGrpSpPr>
          <p:cNvPr id="68" name="Группа 126">
            <a:extLst>
              <a:ext uri="{FF2B5EF4-FFF2-40B4-BE49-F238E27FC236}">
                <a16:creationId xmlns:a16="http://schemas.microsoft.com/office/drawing/2014/main" id="{80EF03C0-5948-8449-B4C8-95DB9B09AB8B}"/>
              </a:ext>
            </a:extLst>
          </p:cNvPr>
          <p:cNvGrpSpPr/>
          <p:nvPr/>
        </p:nvGrpSpPr>
        <p:grpSpPr>
          <a:xfrm>
            <a:off x="4509819" y="3949239"/>
            <a:ext cx="4174906" cy="585870"/>
            <a:chOff x="5706628" y="1392273"/>
            <a:chExt cx="4174906" cy="955702"/>
          </a:xfrm>
        </p:grpSpPr>
        <p:grpSp>
          <p:nvGrpSpPr>
            <p:cNvPr id="69" name="Группа 127">
              <a:extLst>
                <a:ext uri="{FF2B5EF4-FFF2-40B4-BE49-F238E27FC236}">
                  <a16:creationId xmlns:a16="http://schemas.microsoft.com/office/drawing/2014/main" id="{3D93A55A-E933-EC40-81CF-B3A46BBA49CA}"/>
                </a:ext>
              </a:extLst>
            </p:cNvPr>
            <p:cNvGrpSpPr/>
            <p:nvPr/>
          </p:nvGrpSpPr>
          <p:grpSpPr>
            <a:xfrm rot="20363087">
              <a:off x="5849723" y="1778008"/>
              <a:ext cx="524867" cy="569967"/>
              <a:chOff x="1558694" y="4304722"/>
              <a:chExt cx="1090129" cy="1183804"/>
            </a:xfrm>
          </p:grpSpPr>
          <p:sp>
            <p:nvSpPr>
              <p:cNvPr id="72" name="Shape 2854">
                <a:extLst>
                  <a:ext uri="{FF2B5EF4-FFF2-40B4-BE49-F238E27FC236}">
                    <a16:creationId xmlns:a16="http://schemas.microsoft.com/office/drawing/2014/main" id="{91585F58-F216-0044-9D06-46F8271338E6}"/>
                  </a:ext>
                </a:extLst>
              </p:cNvPr>
              <p:cNvSpPr/>
              <p:nvPr/>
            </p:nvSpPr>
            <p:spPr>
              <a:xfrm rot="3494498">
                <a:off x="1558699" y="4304717"/>
                <a:ext cx="926542" cy="926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52" y="3921"/>
                    </a:moveTo>
                    <a:cubicBezTo>
                      <a:pt x="18338" y="3921"/>
                      <a:pt x="17679" y="3262"/>
                      <a:pt x="17679" y="2448"/>
                    </a:cubicBezTo>
                    <a:cubicBezTo>
                      <a:pt x="17679" y="1634"/>
                      <a:pt x="18338" y="975"/>
                      <a:pt x="19152" y="975"/>
                    </a:cubicBezTo>
                    <a:cubicBezTo>
                      <a:pt x="19966" y="975"/>
                      <a:pt x="20625" y="1634"/>
                      <a:pt x="20625" y="2448"/>
                    </a:cubicBezTo>
                    <a:cubicBezTo>
                      <a:pt x="20625" y="3262"/>
                      <a:pt x="19966" y="3921"/>
                      <a:pt x="19152" y="3921"/>
                    </a:cubicBezTo>
                    <a:moveTo>
                      <a:pt x="10804" y="12269"/>
                    </a:moveTo>
                    <a:cubicBezTo>
                      <a:pt x="9991" y="12269"/>
                      <a:pt x="9331" y="11609"/>
                      <a:pt x="9331" y="10795"/>
                    </a:cubicBezTo>
                    <a:cubicBezTo>
                      <a:pt x="9331" y="9981"/>
                      <a:pt x="9991" y="9322"/>
                      <a:pt x="10804" y="9322"/>
                    </a:cubicBezTo>
                    <a:cubicBezTo>
                      <a:pt x="11618" y="9322"/>
                      <a:pt x="12278" y="9981"/>
                      <a:pt x="12278" y="10795"/>
                    </a:cubicBezTo>
                    <a:cubicBezTo>
                      <a:pt x="12278" y="11609"/>
                      <a:pt x="11618" y="12269"/>
                      <a:pt x="10804" y="12269"/>
                    </a:cubicBezTo>
                    <a:moveTo>
                      <a:pt x="3930" y="19143"/>
                    </a:moveTo>
                    <a:cubicBezTo>
                      <a:pt x="3930" y="19956"/>
                      <a:pt x="3271" y="20616"/>
                      <a:pt x="2457" y="20616"/>
                    </a:cubicBezTo>
                    <a:cubicBezTo>
                      <a:pt x="1643" y="20616"/>
                      <a:pt x="984" y="19956"/>
                      <a:pt x="984" y="19143"/>
                    </a:cubicBezTo>
                    <a:cubicBezTo>
                      <a:pt x="984" y="18329"/>
                      <a:pt x="1643" y="17669"/>
                      <a:pt x="2457" y="17669"/>
                    </a:cubicBezTo>
                    <a:cubicBezTo>
                      <a:pt x="3271" y="17669"/>
                      <a:pt x="3930" y="18329"/>
                      <a:pt x="3930" y="19143"/>
                    </a:cubicBezTo>
                    <a:moveTo>
                      <a:pt x="19148" y="0"/>
                    </a:moveTo>
                    <a:cubicBezTo>
                      <a:pt x="17793" y="0"/>
                      <a:pt x="16695" y="1098"/>
                      <a:pt x="16695" y="2452"/>
                    </a:cubicBezTo>
                    <a:cubicBezTo>
                      <a:pt x="16695" y="3640"/>
                      <a:pt x="17539" y="4630"/>
                      <a:pt x="18660" y="4856"/>
                    </a:cubicBezTo>
                    <a:lnTo>
                      <a:pt x="18660" y="10306"/>
                    </a:lnTo>
                    <a:lnTo>
                      <a:pt x="13203" y="10306"/>
                    </a:lnTo>
                    <a:cubicBezTo>
                      <a:pt x="12974" y="9187"/>
                      <a:pt x="11985" y="8347"/>
                      <a:pt x="10800" y="8347"/>
                    </a:cubicBezTo>
                    <a:cubicBezTo>
                      <a:pt x="9615" y="8347"/>
                      <a:pt x="8626" y="9187"/>
                      <a:pt x="8398" y="10306"/>
                    </a:cubicBezTo>
                    <a:lnTo>
                      <a:pt x="2456" y="10306"/>
                    </a:lnTo>
                    <a:cubicBezTo>
                      <a:pt x="2184" y="10306"/>
                      <a:pt x="1965" y="10525"/>
                      <a:pt x="1965" y="10796"/>
                    </a:cubicBezTo>
                    <a:lnTo>
                      <a:pt x="1965" y="16744"/>
                    </a:lnTo>
                    <a:cubicBezTo>
                      <a:pt x="844" y="16970"/>
                      <a:pt x="0" y="17960"/>
                      <a:pt x="0" y="19147"/>
                    </a:cubicBezTo>
                    <a:cubicBezTo>
                      <a:pt x="0" y="20502"/>
                      <a:pt x="1098" y="21600"/>
                      <a:pt x="2453" y="21600"/>
                    </a:cubicBezTo>
                    <a:cubicBezTo>
                      <a:pt x="3807" y="21600"/>
                      <a:pt x="4905" y="20502"/>
                      <a:pt x="4905" y="19147"/>
                    </a:cubicBezTo>
                    <a:cubicBezTo>
                      <a:pt x="4905" y="17961"/>
                      <a:pt x="4065" y="16973"/>
                      <a:pt x="2947" y="16744"/>
                    </a:cubicBezTo>
                    <a:lnTo>
                      <a:pt x="2947" y="11287"/>
                    </a:lnTo>
                    <a:lnTo>
                      <a:pt x="8397" y="11287"/>
                    </a:lnTo>
                    <a:cubicBezTo>
                      <a:pt x="8623" y="12408"/>
                      <a:pt x="9613" y="13253"/>
                      <a:pt x="10800" y="13253"/>
                    </a:cubicBezTo>
                    <a:cubicBezTo>
                      <a:pt x="11988" y="13253"/>
                      <a:pt x="12978" y="12408"/>
                      <a:pt x="13203" y="11287"/>
                    </a:cubicBezTo>
                    <a:lnTo>
                      <a:pt x="19151" y="11287"/>
                    </a:lnTo>
                    <a:cubicBezTo>
                      <a:pt x="19422" y="11287"/>
                      <a:pt x="19642" y="11068"/>
                      <a:pt x="19642" y="10796"/>
                    </a:cubicBezTo>
                    <a:lnTo>
                      <a:pt x="19642" y="4855"/>
                    </a:lnTo>
                    <a:cubicBezTo>
                      <a:pt x="20759" y="4626"/>
                      <a:pt x="21600" y="3638"/>
                      <a:pt x="21600" y="2452"/>
                    </a:cubicBezTo>
                    <a:cubicBezTo>
                      <a:pt x="21600" y="1098"/>
                      <a:pt x="20502" y="0"/>
                      <a:pt x="19148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73" name="Shape 2855">
                <a:extLst>
                  <a:ext uri="{FF2B5EF4-FFF2-40B4-BE49-F238E27FC236}">
                    <a16:creationId xmlns:a16="http://schemas.microsoft.com/office/drawing/2014/main" id="{C10C0D04-546F-5C49-BF16-F4BF63262775}"/>
                  </a:ext>
                </a:extLst>
              </p:cNvPr>
              <p:cNvSpPr/>
              <p:nvPr/>
            </p:nvSpPr>
            <p:spPr>
              <a:xfrm rot="19807893">
                <a:off x="1794279" y="4614790"/>
                <a:ext cx="854544" cy="873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7" y="20616"/>
                    </a:moveTo>
                    <a:cubicBezTo>
                      <a:pt x="18012" y="20616"/>
                      <a:pt x="17287" y="19956"/>
                      <a:pt x="17287" y="19143"/>
                    </a:cubicBezTo>
                    <a:cubicBezTo>
                      <a:pt x="17287" y="18329"/>
                      <a:pt x="18012" y="17669"/>
                      <a:pt x="18907" y="17669"/>
                    </a:cubicBezTo>
                    <a:cubicBezTo>
                      <a:pt x="19802" y="17669"/>
                      <a:pt x="20527" y="18329"/>
                      <a:pt x="20527" y="19143"/>
                    </a:cubicBezTo>
                    <a:cubicBezTo>
                      <a:pt x="20527" y="19956"/>
                      <a:pt x="19802" y="20616"/>
                      <a:pt x="18907" y="20616"/>
                    </a:cubicBezTo>
                    <a:moveTo>
                      <a:pt x="2703" y="12269"/>
                    </a:moveTo>
                    <a:cubicBezTo>
                      <a:pt x="1808" y="12269"/>
                      <a:pt x="1082" y="11609"/>
                      <a:pt x="1082" y="10795"/>
                    </a:cubicBezTo>
                    <a:cubicBezTo>
                      <a:pt x="1082" y="9981"/>
                      <a:pt x="1808" y="9322"/>
                      <a:pt x="2703" y="9322"/>
                    </a:cubicBezTo>
                    <a:cubicBezTo>
                      <a:pt x="3598" y="9322"/>
                      <a:pt x="4323" y="9981"/>
                      <a:pt x="4323" y="10795"/>
                    </a:cubicBezTo>
                    <a:cubicBezTo>
                      <a:pt x="4323" y="11609"/>
                      <a:pt x="3598" y="12269"/>
                      <a:pt x="2703" y="12269"/>
                    </a:cubicBezTo>
                    <a:moveTo>
                      <a:pt x="18907" y="975"/>
                    </a:moveTo>
                    <a:cubicBezTo>
                      <a:pt x="19802" y="975"/>
                      <a:pt x="20527" y="1634"/>
                      <a:pt x="20527" y="2448"/>
                    </a:cubicBezTo>
                    <a:cubicBezTo>
                      <a:pt x="20527" y="3262"/>
                      <a:pt x="19802" y="3921"/>
                      <a:pt x="18907" y="3921"/>
                    </a:cubicBezTo>
                    <a:cubicBezTo>
                      <a:pt x="18012" y="3921"/>
                      <a:pt x="17287" y="3262"/>
                      <a:pt x="17287" y="2448"/>
                    </a:cubicBezTo>
                    <a:cubicBezTo>
                      <a:pt x="17287" y="1634"/>
                      <a:pt x="18012" y="975"/>
                      <a:pt x="18907" y="975"/>
                    </a:cubicBezTo>
                    <a:moveTo>
                      <a:pt x="18902" y="16695"/>
                    </a:moveTo>
                    <a:cubicBezTo>
                      <a:pt x="18092" y="16695"/>
                      <a:pt x="17374" y="17026"/>
                      <a:pt x="16879" y="17540"/>
                    </a:cubicBezTo>
                    <a:lnTo>
                      <a:pt x="5253" y="11551"/>
                    </a:lnTo>
                    <a:cubicBezTo>
                      <a:pt x="5338" y="11314"/>
                      <a:pt x="5396" y="11064"/>
                      <a:pt x="5396" y="10800"/>
                    </a:cubicBezTo>
                    <a:cubicBezTo>
                      <a:pt x="5396" y="10536"/>
                      <a:pt x="5338" y="10286"/>
                      <a:pt x="5253" y="10048"/>
                    </a:cubicBezTo>
                    <a:lnTo>
                      <a:pt x="16879" y="4059"/>
                    </a:lnTo>
                    <a:cubicBezTo>
                      <a:pt x="17373" y="4574"/>
                      <a:pt x="18092" y="4905"/>
                      <a:pt x="18902" y="4905"/>
                    </a:cubicBezTo>
                    <a:cubicBezTo>
                      <a:pt x="20392" y="4905"/>
                      <a:pt x="21600" y="3807"/>
                      <a:pt x="21600" y="2452"/>
                    </a:cubicBezTo>
                    <a:cubicBezTo>
                      <a:pt x="21600" y="1098"/>
                      <a:pt x="20392" y="0"/>
                      <a:pt x="18902" y="0"/>
                    </a:cubicBezTo>
                    <a:cubicBezTo>
                      <a:pt x="17412" y="0"/>
                      <a:pt x="16204" y="1098"/>
                      <a:pt x="16204" y="2452"/>
                    </a:cubicBezTo>
                    <a:cubicBezTo>
                      <a:pt x="16204" y="2716"/>
                      <a:pt x="16262" y="2966"/>
                      <a:pt x="16347" y="3204"/>
                    </a:cubicBezTo>
                    <a:lnTo>
                      <a:pt x="4722" y="9193"/>
                    </a:lnTo>
                    <a:cubicBezTo>
                      <a:pt x="4227" y="8679"/>
                      <a:pt x="3509" y="8347"/>
                      <a:pt x="2698" y="8347"/>
                    </a:cubicBezTo>
                    <a:cubicBezTo>
                      <a:pt x="1208" y="8347"/>
                      <a:pt x="0" y="9445"/>
                      <a:pt x="0" y="10800"/>
                    </a:cubicBezTo>
                    <a:cubicBezTo>
                      <a:pt x="0" y="12155"/>
                      <a:pt x="1208" y="13253"/>
                      <a:pt x="2698" y="13253"/>
                    </a:cubicBezTo>
                    <a:cubicBezTo>
                      <a:pt x="3509" y="13253"/>
                      <a:pt x="4227" y="12921"/>
                      <a:pt x="4722" y="12406"/>
                    </a:cubicBezTo>
                    <a:lnTo>
                      <a:pt x="16347" y="18395"/>
                    </a:lnTo>
                    <a:cubicBezTo>
                      <a:pt x="16262" y="18633"/>
                      <a:pt x="16204" y="18883"/>
                      <a:pt x="16204" y="19147"/>
                    </a:cubicBezTo>
                    <a:cubicBezTo>
                      <a:pt x="16204" y="20502"/>
                      <a:pt x="17412" y="21600"/>
                      <a:pt x="18902" y="21600"/>
                    </a:cubicBezTo>
                    <a:cubicBezTo>
                      <a:pt x="20392" y="21600"/>
                      <a:pt x="21600" y="20502"/>
                      <a:pt x="21600" y="19147"/>
                    </a:cubicBezTo>
                    <a:cubicBezTo>
                      <a:pt x="21600" y="17792"/>
                      <a:pt x="20392" y="16695"/>
                      <a:pt x="18902" y="1669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70" name="Прямоугольник 128">
              <a:extLst>
                <a:ext uri="{FF2B5EF4-FFF2-40B4-BE49-F238E27FC236}">
                  <a16:creationId xmlns:a16="http://schemas.microsoft.com/office/drawing/2014/main" id="{157DBDAC-401E-FB4C-9416-BE493C600734}"/>
                </a:ext>
              </a:extLst>
            </p:cNvPr>
            <p:cNvSpPr/>
            <p:nvPr/>
          </p:nvSpPr>
          <p:spPr>
            <a:xfrm>
              <a:off x="5713036" y="1392273"/>
              <a:ext cx="3786852" cy="42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Центр цифровых данных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sp>
          <p:nvSpPr>
            <p:cNvPr id="71" name="Прямоугольник 129">
              <a:extLst>
                <a:ext uri="{FF2B5EF4-FFF2-40B4-BE49-F238E27FC236}">
                  <a16:creationId xmlns:a16="http://schemas.microsoft.com/office/drawing/2014/main" id="{37FB8A8E-4B29-3A43-A597-3BF266AC672D}"/>
                </a:ext>
              </a:extLst>
            </p:cNvPr>
            <p:cNvSpPr/>
            <p:nvPr/>
          </p:nvSpPr>
          <p:spPr>
            <a:xfrm>
              <a:off x="5706628" y="1846903"/>
              <a:ext cx="4174906" cy="42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Правительство Калужской области</a:t>
              </a:r>
            </a:p>
          </p:txBody>
        </p:sp>
      </p:grpSp>
      <p:grpSp>
        <p:nvGrpSpPr>
          <p:cNvPr id="74" name="Группа 132">
            <a:extLst>
              <a:ext uri="{FF2B5EF4-FFF2-40B4-BE49-F238E27FC236}">
                <a16:creationId xmlns:a16="http://schemas.microsoft.com/office/drawing/2014/main" id="{148F5C14-7EE2-D646-8D93-E682C4C8F37A}"/>
              </a:ext>
            </a:extLst>
          </p:cNvPr>
          <p:cNvGrpSpPr/>
          <p:nvPr/>
        </p:nvGrpSpPr>
        <p:grpSpPr>
          <a:xfrm>
            <a:off x="4491953" y="2098863"/>
            <a:ext cx="3764784" cy="880591"/>
            <a:chOff x="5752304" y="5223973"/>
            <a:chExt cx="3764784" cy="1056117"/>
          </a:xfrm>
        </p:grpSpPr>
        <p:grpSp>
          <p:nvGrpSpPr>
            <p:cNvPr id="78" name="Группа 136">
              <a:extLst>
                <a:ext uri="{FF2B5EF4-FFF2-40B4-BE49-F238E27FC236}">
                  <a16:creationId xmlns:a16="http://schemas.microsoft.com/office/drawing/2014/main" id="{3A2113BB-A951-AC42-9D23-FB766EB18664}"/>
                </a:ext>
              </a:extLst>
            </p:cNvPr>
            <p:cNvGrpSpPr/>
            <p:nvPr/>
          </p:nvGrpSpPr>
          <p:grpSpPr>
            <a:xfrm rot="20363087">
              <a:off x="6908475" y="5710123"/>
              <a:ext cx="524866" cy="569967"/>
              <a:chOff x="1558695" y="4304720"/>
              <a:chExt cx="1090128" cy="1183806"/>
            </a:xfrm>
          </p:grpSpPr>
          <p:sp>
            <p:nvSpPr>
              <p:cNvPr id="80" name="Shape 2854">
                <a:extLst>
                  <a:ext uri="{FF2B5EF4-FFF2-40B4-BE49-F238E27FC236}">
                    <a16:creationId xmlns:a16="http://schemas.microsoft.com/office/drawing/2014/main" id="{0153667F-08F9-6A42-B787-DE9ED356F839}"/>
                  </a:ext>
                </a:extLst>
              </p:cNvPr>
              <p:cNvSpPr/>
              <p:nvPr/>
            </p:nvSpPr>
            <p:spPr>
              <a:xfrm rot="3494498">
                <a:off x="1558700" y="4304715"/>
                <a:ext cx="926543" cy="926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52" y="3921"/>
                    </a:moveTo>
                    <a:cubicBezTo>
                      <a:pt x="18338" y="3921"/>
                      <a:pt x="17679" y="3262"/>
                      <a:pt x="17679" y="2448"/>
                    </a:cubicBezTo>
                    <a:cubicBezTo>
                      <a:pt x="17679" y="1634"/>
                      <a:pt x="18338" y="975"/>
                      <a:pt x="19152" y="975"/>
                    </a:cubicBezTo>
                    <a:cubicBezTo>
                      <a:pt x="19966" y="975"/>
                      <a:pt x="20625" y="1634"/>
                      <a:pt x="20625" y="2448"/>
                    </a:cubicBezTo>
                    <a:cubicBezTo>
                      <a:pt x="20625" y="3262"/>
                      <a:pt x="19966" y="3921"/>
                      <a:pt x="19152" y="3921"/>
                    </a:cubicBezTo>
                    <a:moveTo>
                      <a:pt x="10804" y="12269"/>
                    </a:moveTo>
                    <a:cubicBezTo>
                      <a:pt x="9991" y="12269"/>
                      <a:pt x="9331" y="11609"/>
                      <a:pt x="9331" y="10795"/>
                    </a:cubicBezTo>
                    <a:cubicBezTo>
                      <a:pt x="9331" y="9981"/>
                      <a:pt x="9991" y="9322"/>
                      <a:pt x="10804" y="9322"/>
                    </a:cubicBezTo>
                    <a:cubicBezTo>
                      <a:pt x="11618" y="9322"/>
                      <a:pt x="12278" y="9981"/>
                      <a:pt x="12278" y="10795"/>
                    </a:cubicBezTo>
                    <a:cubicBezTo>
                      <a:pt x="12278" y="11609"/>
                      <a:pt x="11618" y="12269"/>
                      <a:pt x="10804" y="12269"/>
                    </a:cubicBezTo>
                    <a:moveTo>
                      <a:pt x="3930" y="19143"/>
                    </a:moveTo>
                    <a:cubicBezTo>
                      <a:pt x="3930" y="19956"/>
                      <a:pt x="3271" y="20616"/>
                      <a:pt x="2457" y="20616"/>
                    </a:cubicBezTo>
                    <a:cubicBezTo>
                      <a:pt x="1643" y="20616"/>
                      <a:pt x="984" y="19956"/>
                      <a:pt x="984" y="19143"/>
                    </a:cubicBezTo>
                    <a:cubicBezTo>
                      <a:pt x="984" y="18329"/>
                      <a:pt x="1643" y="17669"/>
                      <a:pt x="2457" y="17669"/>
                    </a:cubicBezTo>
                    <a:cubicBezTo>
                      <a:pt x="3271" y="17669"/>
                      <a:pt x="3930" y="18329"/>
                      <a:pt x="3930" y="19143"/>
                    </a:cubicBezTo>
                    <a:moveTo>
                      <a:pt x="19148" y="0"/>
                    </a:moveTo>
                    <a:cubicBezTo>
                      <a:pt x="17793" y="0"/>
                      <a:pt x="16695" y="1098"/>
                      <a:pt x="16695" y="2452"/>
                    </a:cubicBezTo>
                    <a:cubicBezTo>
                      <a:pt x="16695" y="3640"/>
                      <a:pt x="17539" y="4630"/>
                      <a:pt x="18660" y="4856"/>
                    </a:cubicBezTo>
                    <a:lnTo>
                      <a:pt x="18660" y="10306"/>
                    </a:lnTo>
                    <a:lnTo>
                      <a:pt x="13203" y="10306"/>
                    </a:lnTo>
                    <a:cubicBezTo>
                      <a:pt x="12974" y="9187"/>
                      <a:pt x="11985" y="8347"/>
                      <a:pt x="10800" y="8347"/>
                    </a:cubicBezTo>
                    <a:cubicBezTo>
                      <a:pt x="9615" y="8347"/>
                      <a:pt x="8626" y="9187"/>
                      <a:pt x="8398" y="10306"/>
                    </a:cubicBezTo>
                    <a:lnTo>
                      <a:pt x="2456" y="10306"/>
                    </a:lnTo>
                    <a:cubicBezTo>
                      <a:pt x="2184" y="10306"/>
                      <a:pt x="1965" y="10525"/>
                      <a:pt x="1965" y="10796"/>
                    </a:cubicBezTo>
                    <a:lnTo>
                      <a:pt x="1965" y="16744"/>
                    </a:lnTo>
                    <a:cubicBezTo>
                      <a:pt x="844" y="16970"/>
                      <a:pt x="0" y="17960"/>
                      <a:pt x="0" y="19147"/>
                    </a:cubicBezTo>
                    <a:cubicBezTo>
                      <a:pt x="0" y="20502"/>
                      <a:pt x="1098" y="21600"/>
                      <a:pt x="2453" y="21600"/>
                    </a:cubicBezTo>
                    <a:cubicBezTo>
                      <a:pt x="3807" y="21600"/>
                      <a:pt x="4905" y="20502"/>
                      <a:pt x="4905" y="19147"/>
                    </a:cubicBezTo>
                    <a:cubicBezTo>
                      <a:pt x="4905" y="17961"/>
                      <a:pt x="4065" y="16973"/>
                      <a:pt x="2947" y="16744"/>
                    </a:cubicBezTo>
                    <a:lnTo>
                      <a:pt x="2947" y="11287"/>
                    </a:lnTo>
                    <a:lnTo>
                      <a:pt x="8397" y="11287"/>
                    </a:lnTo>
                    <a:cubicBezTo>
                      <a:pt x="8623" y="12408"/>
                      <a:pt x="9613" y="13253"/>
                      <a:pt x="10800" y="13253"/>
                    </a:cubicBezTo>
                    <a:cubicBezTo>
                      <a:pt x="11988" y="13253"/>
                      <a:pt x="12978" y="12408"/>
                      <a:pt x="13203" y="11287"/>
                    </a:cubicBezTo>
                    <a:lnTo>
                      <a:pt x="19151" y="11287"/>
                    </a:lnTo>
                    <a:cubicBezTo>
                      <a:pt x="19422" y="11287"/>
                      <a:pt x="19642" y="11068"/>
                      <a:pt x="19642" y="10796"/>
                    </a:cubicBezTo>
                    <a:lnTo>
                      <a:pt x="19642" y="4855"/>
                    </a:lnTo>
                    <a:cubicBezTo>
                      <a:pt x="20759" y="4626"/>
                      <a:pt x="21600" y="3638"/>
                      <a:pt x="21600" y="2452"/>
                    </a:cubicBezTo>
                    <a:cubicBezTo>
                      <a:pt x="21600" y="1098"/>
                      <a:pt x="20502" y="0"/>
                      <a:pt x="19148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81" name="Shape 2855">
                <a:extLst>
                  <a:ext uri="{FF2B5EF4-FFF2-40B4-BE49-F238E27FC236}">
                    <a16:creationId xmlns:a16="http://schemas.microsoft.com/office/drawing/2014/main" id="{EFC6A076-40AA-FB45-AE21-9E2CD1E3731D}"/>
                  </a:ext>
                </a:extLst>
              </p:cNvPr>
              <p:cNvSpPr/>
              <p:nvPr/>
            </p:nvSpPr>
            <p:spPr>
              <a:xfrm rot="19807893">
                <a:off x="1794279" y="4614790"/>
                <a:ext cx="854544" cy="873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7" y="20616"/>
                    </a:moveTo>
                    <a:cubicBezTo>
                      <a:pt x="18012" y="20616"/>
                      <a:pt x="17287" y="19956"/>
                      <a:pt x="17287" y="19143"/>
                    </a:cubicBezTo>
                    <a:cubicBezTo>
                      <a:pt x="17287" y="18329"/>
                      <a:pt x="18012" y="17669"/>
                      <a:pt x="18907" y="17669"/>
                    </a:cubicBezTo>
                    <a:cubicBezTo>
                      <a:pt x="19802" y="17669"/>
                      <a:pt x="20527" y="18329"/>
                      <a:pt x="20527" y="19143"/>
                    </a:cubicBezTo>
                    <a:cubicBezTo>
                      <a:pt x="20527" y="19956"/>
                      <a:pt x="19802" y="20616"/>
                      <a:pt x="18907" y="20616"/>
                    </a:cubicBezTo>
                    <a:moveTo>
                      <a:pt x="2703" y="12269"/>
                    </a:moveTo>
                    <a:cubicBezTo>
                      <a:pt x="1808" y="12269"/>
                      <a:pt x="1082" y="11609"/>
                      <a:pt x="1082" y="10795"/>
                    </a:cubicBezTo>
                    <a:cubicBezTo>
                      <a:pt x="1082" y="9981"/>
                      <a:pt x="1808" y="9322"/>
                      <a:pt x="2703" y="9322"/>
                    </a:cubicBezTo>
                    <a:cubicBezTo>
                      <a:pt x="3598" y="9322"/>
                      <a:pt x="4323" y="9981"/>
                      <a:pt x="4323" y="10795"/>
                    </a:cubicBezTo>
                    <a:cubicBezTo>
                      <a:pt x="4323" y="11609"/>
                      <a:pt x="3598" y="12269"/>
                      <a:pt x="2703" y="12269"/>
                    </a:cubicBezTo>
                    <a:moveTo>
                      <a:pt x="18907" y="975"/>
                    </a:moveTo>
                    <a:cubicBezTo>
                      <a:pt x="19802" y="975"/>
                      <a:pt x="20527" y="1634"/>
                      <a:pt x="20527" y="2448"/>
                    </a:cubicBezTo>
                    <a:cubicBezTo>
                      <a:pt x="20527" y="3262"/>
                      <a:pt x="19802" y="3921"/>
                      <a:pt x="18907" y="3921"/>
                    </a:cubicBezTo>
                    <a:cubicBezTo>
                      <a:pt x="18012" y="3921"/>
                      <a:pt x="17287" y="3262"/>
                      <a:pt x="17287" y="2448"/>
                    </a:cubicBezTo>
                    <a:cubicBezTo>
                      <a:pt x="17287" y="1634"/>
                      <a:pt x="18012" y="975"/>
                      <a:pt x="18907" y="975"/>
                    </a:cubicBezTo>
                    <a:moveTo>
                      <a:pt x="18902" y="16695"/>
                    </a:moveTo>
                    <a:cubicBezTo>
                      <a:pt x="18092" y="16695"/>
                      <a:pt x="17374" y="17026"/>
                      <a:pt x="16879" y="17540"/>
                    </a:cubicBezTo>
                    <a:lnTo>
                      <a:pt x="5253" y="11551"/>
                    </a:lnTo>
                    <a:cubicBezTo>
                      <a:pt x="5338" y="11314"/>
                      <a:pt x="5396" y="11064"/>
                      <a:pt x="5396" y="10800"/>
                    </a:cubicBezTo>
                    <a:cubicBezTo>
                      <a:pt x="5396" y="10536"/>
                      <a:pt x="5338" y="10286"/>
                      <a:pt x="5253" y="10048"/>
                    </a:cubicBezTo>
                    <a:lnTo>
                      <a:pt x="16879" y="4059"/>
                    </a:lnTo>
                    <a:cubicBezTo>
                      <a:pt x="17373" y="4574"/>
                      <a:pt x="18092" y="4905"/>
                      <a:pt x="18902" y="4905"/>
                    </a:cubicBezTo>
                    <a:cubicBezTo>
                      <a:pt x="20392" y="4905"/>
                      <a:pt x="21600" y="3807"/>
                      <a:pt x="21600" y="2452"/>
                    </a:cubicBezTo>
                    <a:cubicBezTo>
                      <a:pt x="21600" y="1098"/>
                      <a:pt x="20392" y="0"/>
                      <a:pt x="18902" y="0"/>
                    </a:cubicBezTo>
                    <a:cubicBezTo>
                      <a:pt x="17412" y="0"/>
                      <a:pt x="16204" y="1098"/>
                      <a:pt x="16204" y="2452"/>
                    </a:cubicBezTo>
                    <a:cubicBezTo>
                      <a:pt x="16204" y="2716"/>
                      <a:pt x="16262" y="2966"/>
                      <a:pt x="16347" y="3204"/>
                    </a:cubicBezTo>
                    <a:lnTo>
                      <a:pt x="4722" y="9193"/>
                    </a:lnTo>
                    <a:cubicBezTo>
                      <a:pt x="4227" y="8679"/>
                      <a:pt x="3509" y="8347"/>
                      <a:pt x="2698" y="8347"/>
                    </a:cubicBezTo>
                    <a:cubicBezTo>
                      <a:pt x="1208" y="8347"/>
                      <a:pt x="0" y="9445"/>
                      <a:pt x="0" y="10800"/>
                    </a:cubicBezTo>
                    <a:cubicBezTo>
                      <a:pt x="0" y="12155"/>
                      <a:pt x="1208" y="13253"/>
                      <a:pt x="2698" y="13253"/>
                    </a:cubicBezTo>
                    <a:cubicBezTo>
                      <a:pt x="3509" y="13253"/>
                      <a:pt x="4227" y="12921"/>
                      <a:pt x="4722" y="12406"/>
                    </a:cubicBezTo>
                    <a:lnTo>
                      <a:pt x="16347" y="18395"/>
                    </a:lnTo>
                    <a:cubicBezTo>
                      <a:pt x="16262" y="18633"/>
                      <a:pt x="16204" y="18883"/>
                      <a:pt x="16204" y="19147"/>
                    </a:cubicBezTo>
                    <a:cubicBezTo>
                      <a:pt x="16204" y="20502"/>
                      <a:pt x="17412" y="21600"/>
                      <a:pt x="18902" y="21600"/>
                    </a:cubicBezTo>
                    <a:cubicBezTo>
                      <a:pt x="20392" y="21600"/>
                      <a:pt x="21600" y="20502"/>
                      <a:pt x="21600" y="19147"/>
                    </a:cubicBezTo>
                    <a:cubicBezTo>
                      <a:pt x="21600" y="17792"/>
                      <a:pt x="20392" y="16695"/>
                      <a:pt x="18902" y="1669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>
                  <a:latin typeface="Montserrat" pitchFamily="2" charset="77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76" name="Прямоугольник 134">
              <a:extLst>
                <a:ext uri="{FF2B5EF4-FFF2-40B4-BE49-F238E27FC236}">
                  <a16:creationId xmlns:a16="http://schemas.microsoft.com/office/drawing/2014/main" id="{EC2AF0E5-3CF7-9042-B9BE-0F0F2C185C57}"/>
                </a:ext>
              </a:extLst>
            </p:cNvPr>
            <p:cNvSpPr/>
            <p:nvPr/>
          </p:nvSpPr>
          <p:spPr>
            <a:xfrm>
              <a:off x="5752304" y="5223973"/>
              <a:ext cx="3764784" cy="516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Цифровая система управления </a:t>
              </a:r>
              <a:b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</a:br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атомной отраслью</a:t>
              </a:r>
            </a:p>
          </p:txBody>
        </p:sp>
        <p:sp>
          <p:nvSpPr>
            <p:cNvPr id="77" name="Прямоугольник 135">
              <a:extLst>
                <a:ext uri="{FF2B5EF4-FFF2-40B4-BE49-F238E27FC236}">
                  <a16:creationId xmlns:a16="http://schemas.microsoft.com/office/drawing/2014/main" id="{6C2EB7C8-59DF-2043-B189-3C268D230D72}"/>
                </a:ext>
              </a:extLst>
            </p:cNvPr>
            <p:cNvSpPr/>
            <p:nvPr/>
          </p:nvSpPr>
          <p:spPr>
            <a:xfrm>
              <a:off x="5770170" y="5719108"/>
              <a:ext cx="2447154" cy="313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ГК «</a:t>
              </a:r>
              <a:r>
                <a:rPr lang="ru-RU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Росатом</a:t>
              </a: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»</a:t>
              </a:r>
            </a:p>
          </p:txBody>
        </p:sp>
      </p:grpSp>
      <p:sp>
        <p:nvSpPr>
          <p:cNvPr id="82" name="Прямоугольник 152">
            <a:extLst>
              <a:ext uri="{FF2B5EF4-FFF2-40B4-BE49-F238E27FC236}">
                <a16:creationId xmlns:a16="http://schemas.microsoft.com/office/drawing/2014/main" id="{B1B44CEE-9234-D449-859F-45D4D95A976B}"/>
              </a:ext>
            </a:extLst>
          </p:cNvPr>
          <p:cNvSpPr/>
          <p:nvPr/>
        </p:nvSpPr>
        <p:spPr>
          <a:xfrm>
            <a:off x="4511407" y="2984884"/>
            <a:ext cx="3764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Цифровой двойник </a:t>
            </a:r>
          </a:p>
          <a:p>
            <a:r>
              <a:rPr 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Нововоронежской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 АЭС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3B3F9F-2931-EE44-AC8A-76D511BB7F18}"/>
              </a:ext>
            </a:extLst>
          </p:cNvPr>
          <p:cNvSpPr/>
          <p:nvPr/>
        </p:nvSpPr>
        <p:spPr>
          <a:xfrm>
            <a:off x="4520141" y="3445156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dirty="0">
                <a:solidFill>
                  <a:srgbClr val="171616">
                    <a:lumMod val="85000"/>
                    <a:lumOff val="15000"/>
                  </a:srgbClr>
                </a:solidFill>
                <a:latin typeface="Montserrat" pitchFamily="2" charset="77"/>
              </a:rPr>
              <a:t>ГК «</a:t>
            </a:r>
            <a:r>
              <a:rPr lang="ru-RU" sz="1100" dirty="0" err="1">
                <a:solidFill>
                  <a:srgbClr val="171616">
                    <a:lumMod val="85000"/>
                    <a:lumOff val="15000"/>
                  </a:srgbClr>
                </a:solidFill>
                <a:latin typeface="Montserrat" pitchFamily="2" charset="77"/>
              </a:rPr>
              <a:t>Росатом</a:t>
            </a:r>
            <a:r>
              <a:rPr lang="ru-RU" sz="1100" dirty="0">
                <a:solidFill>
                  <a:srgbClr val="171616">
                    <a:lumMod val="85000"/>
                    <a:lumOff val="15000"/>
                  </a:srgbClr>
                </a:solidFill>
                <a:latin typeface="Montserrat" pitchFamily="2" charset="77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4166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18.02.2021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4" y="3688501"/>
            <a:ext cx="10723324" cy="64633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F9C71C-DEAC-4CEC-810E-DF01E4995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46" y="466820"/>
            <a:ext cx="2328272" cy="14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466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777</Words>
  <Application>Microsoft Macintosh PowerPoint</Application>
  <PresentationFormat>Широкоэкранный</PresentationFormat>
  <Paragraphs>144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Montserrat</vt:lpstr>
      <vt:lpstr>Courier New</vt:lpstr>
      <vt:lpstr>Calibri</vt:lpstr>
      <vt:lpstr>Arial</vt:lpstr>
      <vt:lpstr>Шаблон МИФИ</vt:lpstr>
      <vt:lpstr>Презентация PowerPoint</vt:lpstr>
      <vt:lpstr>Индустрия 5.0</vt:lpstr>
      <vt:lpstr>Презентация PowerPoint</vt:lpstr>
      <vt:lpstr>Презентация PowerPoint</vt:lpstr>
      <vt:lpstr>Инновационный научно-технологический центр «Парк атомных и медицинских технологий»</vt:lpstr>
      <vt:lpstr>Направления сотрудничества между НИЯУ МИФИ и компанией «ЦИФРУМ» в рамках ИНТЦ</vt:lpstr>
      <vt:lpstr>Первоочередные проекты ИНТЦ в Калужской области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Анастасия Чернякова</cp:lastModifiedBy>
  <cp:revision>207</cp:revision>
  <cp:lastPrinted>2021-02-17T13:51:54Z</cp:lastPrinted>
  <dcterms:created xsi:type="dcterms:W3CDTF">2020-05-28T16:18:16Z</dcterms:created>
  <dcterms:modified xsi:type="dcterms:W3CDTF">2021-02-17T13:54:31Z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