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8"/>
  </p:notesMasterIdLst>
  <p:sldIdLst>
    <p:sldId id="282" r:id="rId2"/>
    <p:sldId id="331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35" r:id="rId11"/>
    <p:sldId id="328" r:id="rId12"/>
    <p:sldId id="332" r:id="rId13"/>
    <p:sldId id="333" r:id="rId14"/>
    <p:sldId id="334" r:id="rId15"/>
    <p:sldId id="330" r:id="rId16"/>
    <p:sldId id="320" r:id="rId17"/>
  </p:sldIdLst>
  <p:sldSz cx="12192000" cy="6858000"/>
  <p:notesSz cx="7099300" cy="10234613"/>
  <p:embeddedFontLst>
    <p:embeddedFont>
      <p:font typeface="Tahoma" panose="020B0604030504040204" pitchFamily="34" charset="0"/>
      <p:regular r:id="rId19"/>
      <p:bold r:id="rId20"/>
    </p:embeddedFont>
    <p:embeddedFont>
      <p:font typeface="Muller Heavy" charset="-52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59" userDrawn="1">
          <p15:clr>
            <a:srgbClr val="A4A3A4"/>
          </p15:clr>
        </p15:guide>
        <p15:guide id="2" orient="horz" pos="30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3941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pos="279" userDrawn="1">
          <p15:clr>
            <a:srgbClr val="A4A3A4"/>
          </p15:clr>
        </p15:guide>
        <p15:guide id="7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F6F"/>
    <a:srgbClr val="E3EBF1"/>
    <a:srgbClr val="51C2EB"/>
    <a:srgbClr val="00B0F0"/>
    <a:srgbClr val="336098"/>
    <a:srgbClr val="980324"/>
    <a:srgbClr val="F8CAAC"/>
    <a:srgbClr val="E6E6E6"/>
    <a:srgbClr val="C7062F"/>
    <a:srgbClr val="002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6" y="-77"/>
      </p:cViewPr>
      <p:guideLst>
        <p:guide orient="horz" pos="459"/>
        <p:guide orient="horz" pos="300"/>
        <p:guide orient="horz" pos="3941"/>
        <p:guide orient="horz" pos="1003"/>
        <p:guide pos="415"/>
        <p:guide pos="279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30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6DFE8227-5A8B-438B-BD0B-95AFBDD6BE9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30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47E4CB41-A096-41EF-BC56-2455C5A9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0EFF8-3B27-41FC-811C-F72D04B9EB7E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D610-D7F3-47FD-8F85-1F6046E9994D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36904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C7709-AB91-4D51-BE55-A4A89943707B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8CC1-7C32-4932-BD97-63B4520D74E8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57015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39E567-FD0E-472D-917F-AF63F49C2841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32986-2244-458A-8C56-D9C1576356C3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8495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967EA9-7423-49EC-ADF3-E45024789EE0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B5236-F81B-4969-A840-3FDF29DF00B4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0964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66A2C2-FAE0-4924-99AE-CCF8809B05EE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95BAB-7580-45A0-B03C-FE0F236A3DC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59196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47EB2-9E18-4883-BA6F-74DEEAAD5CF0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B691-A39C-445D-A1EE-9B7387BE52FE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743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1AC6A6-14F5-4DE4-80E4-30E4A1A3F619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3A5F8-4E2D-49CA-8752-9298797D8E3A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392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69EFC3-C47A-4161-B8A0-03C104E0F81C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3C33F-4FA0-4EB8-80F8-CE2569DC813A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4646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228E88-AE50-49B2-A3D7-9A25438173D1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F650-F6B2-4DA3-97CF-DEC63469583B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47832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24C02-2F29-4132-A7EC-3A5F0C90D79C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FD0BE-B9D0-4FB9-A6F6-1817A92540A8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95244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A90515-E101-4E28-9E53-C24C03C78181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F670-55FB-4C7B-89C4-985814AC97C7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443160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DEB72-93C0-418F-8D77-856F040450EC}" type="datetimeFigureOut">
              <a:rPr lang="ru-RU" smtClean="0"/>
              <a:pPr>
                <a:defRPr/>
              </a:pPr>
              <a:t>18.02.2021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5229B-7FF2-4A59-90C2-FCFACFB1D83D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2095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184" y="0"/>
            <a:ext cx="96216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779936" y="1646087"/>
            <a:ext cx="5838092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КОЛЛЕГИЯ </a:t>
            </a:r>
            <a:r>
              <a:rPr lang="en-US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/>
            </a:r>
            <a:br>
              <a:rPr lang="en-US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</a:br>
            <a:r>
              <a:rPr lang="ru-RU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МИНИСТЕРСТВА </a:t>
            </a:r>
            <a:r>
              <a:rPr lang="en-US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/>
            </a:r>
            <a:br>
              <a:rPr lang="en-US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</a:br>
            <a:r>
              <a:rPr lang="ru-RU" altLang="ru-RU" sz="32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ЦИФРОВОГО РАЗВИТИЯ КАЛУЖСКОЙ ОБЛАСТИ</a:t>
            </a:r>
          </a:p>
          <a:p>
            <a:pPr eaLnBrk="1" hangingPunct="1"/>
            <a:endParaRPr lang="ru-RU" altLang="ru-RU" dirty="0" smtClean="0">
              <a:latin typeface="Muller Heavy" pitchFamily="50" charset="-52"/>
              <a:cs typeface="Tahoma" panose="020B0604030504040204" pitchFamily="34" charset="0"/>
            </a:endParaRPr>
          </a:p>
          <a:p>
            <a:pPr eaLnBrk="1" hangingPunct="1"/>
            <a:r>
              <a:rPr lang="ru-RU" altLang="ru-RU" sz="2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ОБ ИТОГАХ РАБОТЫ В 2020 ГОДУ </a:t>
            </a:r>
          </a:p>
          <a:p>
            <a:pPr eaLnBrk="1" hangingPunct="1"/>
            <a:r>
              <a:rPr lang="ru-RU" altLang="ru-RU" sz="2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И ЗАДАЧАХ НА 2021 ГОД</a:t>
            </a:r>
            <a:endParaRPr lang="ru-RU" altLang="ru-RU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sp>
        <p:nvSpPr>
          <p:cNvPr id="2054" name="Прямоугольник 9"/>
          <p:cNvSpPr>
            <a:spLocks noChangeArrowheads="1"/>
          </p:cNvSpPr>
          <p:nvPr/>
        </p:nvSpPr>
        <p:spPr bwMode="auto">
          <a:xfrm>
            <a:off x="791251" y="5020607"/>
            <a:ext cx="3487451" cy="4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Разумовский Д.</a:t>
            </a:r>
            <a:r>
              <a:rPr lang="ru-RU" altLang="ru-RU" sz="8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О.</a:t>
            </a:r>
            <a:endParaRPr lang="ru-RU" altLang="ru-RU" sz="2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2901" y="4816976"/>
            <a:ext cx="4563692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9"/>
          <p:cNvSpPr>
            <a:spLocks noChangeArrowheads="1"/>
          </p:cNvSpPr>
          <p:nvPr/>
        </p:nvSpPr>
        <p:spPr bwMode="auto">
          <a:xfrm>
            <a:off x="862902" y="5795644"/>
            <a:ext cx="1440351" cy="39536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969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18.02.2021</a:t>
            </a:r>
            <a:endParaRPr lang="ru-RU" altLang="ru-RU" sz="1969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2711752" y="2648207"/>
            <a:ext cx="2167094" cy="1262358"/>
            <a:chOff x="518318" y="1265018"/>
            <a:chExt cx="1760764" cy="1025666"/>
          </a:xfrm>
        </p:grpSpPr>
        <p:pic>
          <p:nvPicPr>
            <p:cNvPr id="10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7" y="1461939"/>
              <a:ext cx="1577975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G:\new_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318" y="1265018"/>
              <a:ext cx="1025666" cy="1025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grpSp>
        <p:nvGrpSpPr>
          <p:cNvPr id="105" name="Группа 104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106" name="Прямая со стрелкой 105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06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Прямоугольник 110"/>
          <p:cNvSpPr/>
          <p:nvPr/>
        </p:nvSpPr>
        <p:spPr>
          <a:xfrm>
            <a:off x="11423980" y="33722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70218-224E-4B11-8BCC-6A57844D7479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t>10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12" name="Группа 111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14" name="Прямая со стрелкой 113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Прямоугольник 114"/>
          <p:cNvSpPr/>
          <p:nvPr/>
        </p:nvSpPr>
        <p:spPr>
          <a:xfrm>
            <a:off x="561334" y="293711"/>
            <a:ext cx="8159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 кадрового потенциала</a:t>
            </a:r>
          </a:p>
        </p:txBody>
      </p:sp>
      <p:grpSp>
        <p:nvGrpSpPr>
          <p:cNvPr id="116" name="Группа 115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125" name="Прямая со стрелкой 124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 стрелкой 125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 стрелкой 126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 стрелкой 127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 стрелкой 128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Прямоугольник 130"/>
          <p:cNvSpPr/>
          <p:nvPr/>
        </p:nvSpPr>
        <p:spPr>
          <a:xfrm>
            <a:off x="561334" y="2797384"/>
            <a:ext cx="253294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5B9BD5"/>
                </a:solidFill>
                <a:latin typeface="Century Gothic" panose="020B0502020202020204" pitchFamily="34" charset="0"/>
              </a:rPr>
              <a:t>2488</a:t>
            </a:r>
            <a:r>
              <a:rPr lang="ru-RU" sz="4400" dirty="0" smtClean="0">
                <a:latin typeface="Century Gothic" panose="020B0502020202020204" pitchFamily="34" charset="0"/>
              </a:rPr>
              <a:t> 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выпускников </a:t>
            </a:r>
            <a:r>
              <a:rPr lang="ru-RU" sz="1100" dirty="0">
                <a:latin typeface="Century Gothic" panose="020B0502020202020204" pitchFamily="34" charset="0"/>
              </a:rPr>
              <a:t>системы профессионального образования с ключевыми компетенциями цифровой экономики</a:t>
            </a:r>
          </a:p>
          <a:p>
            <a:endParaRPr lang="ru-RU" sz="800" b="1" dirty="0" smtClean="0">
              <a:latin typeface="Century Gothic" panose="020B0502020202020204" pitchFamily="34" charset="0"/>
            </a:endParaRPr>
          </a:p>
          <a:p>
            <a:r>
              <a:rPr lang="ru-RU" sz="4400" b="1" dirty="0">
                <a:solidFill>
                  <a:srgbClr val="5B9BD5"/>
                </a:solidFill>
                <a:latin typeface="Century Gothic" panose="020B0502020202020204" pitchFamily="34" charset="0"/>
              </a:rPr>
              <a:t>3849 </a:t>
            </a:r>
          </a:p>
          <a:p>
            <a:r>
              <a:rPr lang="ru-RU" sz="1100" dirty="0" smtClean="0">
                <a:latin typeface="Century Gothic" panose="020B0502020202020204" pitchFamily="34" charset="0"/>
              </a:rPr>
              <a:t>человек прошли </a:t>
            </a:r>
            <a:r>
              <a:rPr lang="ru-RU" sz="1100" dirty="0">
                <a:latin typeface="Century Gothic" panose="020B0502020202020204" pitchFamily="34" charset="0"/>
              </a:rPr>
              <a:t>переобучение по компетенциям цифровой экономики в рамках дополнительного образования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700206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443820" y="2062455"/>
            <a:ext cx="189226" cy="376403"/>
            <a:chOff x="10055550" y="2269473"/>
            <a:chExt cx="879475" cy="1749426"/>
          </a:xfrm>
        </p:grpSpPr>
        <p:sp>
          <p:nvSpPr>
            <p:cNvPr id="1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1" name="Прямоугольник 140"/>
          <p:cNvSpPr/>
          <p:nvPr/>
        </p:nvSpPr>
        <p:spPr>
          <a:xfrm>
            <a:off x="8236761" y="147565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706259" y="2124200"/>
            <a:ext cx="2132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БОЛЕЕ 6 ТЫСЯЧ ЧЕЛОВЕК ПОЛУЧИЛИ ОБРАЗОВАНИЕ ПО КЛЮЧЕВЫМ КОМПЕТЕНЦИЯМ ЦИФРОВОЙ ЭКОНОМИКИ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212243" y="1937120"/>
            <a:ext cx="3422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УЧАСТИЕ КАЛУЖСКОЙ ОБЛАСТИ В ГОСУДАРСТВЕННОЙ СИСТЕМЕ ПОЛНОЙ ИЛИ ЧАСТИЧНОЙ КОМПЕНСАЦИИ ЗАТРАТ НА ОБУЧЕНИЕ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по дополнительным профессиональным </a:t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и общеобразовательным программам для различных групп населения на развитие востребованных в цифровой экономике компетенций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cxnSp>
        <p:nvCxnSpPr>
          <p:cNvPr id="145" name="Прямая со стрелкой 144"/>
          <p:cNvCxnSpPr/>
          <p:nvPr/>
        </p:nvCxnSpPr>
        <p:spPr>
          <a:xfrm flipV="1">
            <a:off x="7356477" y="2039523"/>
            <a:ext cx="0" cy="387141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8212243" y="3300916"/>
            <a:ext cx="334432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ПРОВЕДЕНИЕ ИНФОРМАЦИОННЫХ КАМПАНИЙ,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1100" dirty="0">
                <a:latin typeface="Century Gothic" panose="020B0502020202020204" pitchFamily="34" charset="0"/>
              </a:rPr>
              <a:t>направленных на информирование населения Калужской области по использованию цифровых образовательных ресурсов и </a:t>
            </a:r>
            <a:r>
              <a:rPr lang="ru-RU" sz="1100" dirty="0" smtClean="0">
                <a:latin typeface="Century Gothic" panose="020B0502020202020204" pitchFamily="34" charset="0"/>
              </a:rPr>
              <a:t>сервисов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212243" y="4333846"/>
            <a:ext cx="2916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ОРГАНИЗАЦИЯ ОБУЧЕНИЯ ГОСУДАРСТВЕННЫХ (МУНИЦИПАЛЬНЫХ) СЛУЖАЩИХ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И РАБОТНИКОВ УЧРЕЖДЕНИЙ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1100" dirty="0">
                <a:latin typeface="Century Gothic" panose="020B0502020202020204" pitchFamily="34" charset="0"/>
              </a:rPr>
              <a:t>компетенциям в сфере цифровой трансформации государственного </a:t>
            </a:r>
            <a:r>
              <a:rPr lang="ru-RU" sz="1100" dirty="0" smtClean="0">
                <a:latin typeface="Century Gothic" panose="020B0502020202020204" pitchFamily="34" charset="0"/>
              </a:rPr>
              <a:t/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и </a:t>
            </a:r>
            <a:r>
              <a:rPr lang="ru-RU" sz="1100" dirty="0">
                <a:latin typeface="Century Gothic" panose="020B0502020202020204" pitchFamily="34" charset="0"/>
              </a:rPr>
              <a:t>муниципального </a:t>
            </a:r>
            <a:r>
              <a:rPr lang="ru-RU" sz="1100" dirty="0" smtClean="0">
                <a:latin typeface="Century Gothic" panose="020B0502020202020204" pitchFamily="34" charset="0"/>
              </a:rPr>
              <a:t>управления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grpSp>
        <p:nvGrpSpPr>
          <p:cNvPr id="148" name="Группа 147"/>
          <p:cNvGrpSpPr/>
          <p:nvPr/>
        </p:nvGrpSpPr>
        <p:grpSpPr>
          <a:xfrm>
            <a:off x="7920521" y="1874253"/>
            <a:ext cx="189226" cy="376403"/>
            <a:chOff x="10055550" y="2269473"/>
            <a:chExt cx="879475" cy="1749426"/>
          </a:xfrm>
        </p:grpSpPr>
        <p:sp>
          <p:nvSpPr>
            <p:cNvPr id="14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7916749" y="3247413"/>
            <a:ext cx="189226" cy="376403"/>
            <a:chOff x="10055550" y="2269473"/>
            <a:chExt cx="879475" cy="1749426"/>
          </a:xfrm>
        </p:grpSpPr>
        <p:sp>
          <p:nvSpPr>
            <p:cNvPr id="15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5" name="Группа 174"/>
          <p:cNvGrpSpPr/>
          <p:nvPr/>
        </p:nvGrpSpPr>
        <p:grpSpPr>
          <a:xfrm>
            <a:off x="7907130" y="4251313"/>
            <a:ext cx="189226" cy="376403"/>
            <a:chOff x="10055550" y="2269473"/>
            <a:chExt cx="879475" cy="1749426"/>
          </a:xfrm>
        </p:grpSpPr>
        <p:sp>
          <p:nvSpPr>
            <p:cNvPr id="1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83" name="TextBox 182"/>
          <p:cNvSpPr txBox="1"/>
          <p:nvPr/>
        </p:nvSpPr>
        <p:spPr>
          <a:xfrm>
            <a:off x="3828125" y="4842592"/>
            <a:ext cx="2797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РАБОТАЮТ ДЕТСКИЕ АЙТИ-ШКОЛЫ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И ТЕХНОПАРКИ, ОТКРЫЛСЯ ИТ-КУБ, РЕАЛИЗУЕТСЯ ПРОЕКТ «ЯНДЕКС-ЛИЦЕЙ»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184" name="Группа 183"/>
          <p:cNvGrpSpPr/>
          <p:nvPr/>
        </p:nvGrpSpPr>
        <p:grpSpPr>
          <a:xfrm>
            <a:off x="3581413" y="4884852"/>
            <a:ext cx="189226" cy="376403"/>
            <a:chOff x="10055550" y="2269473"/>
            <a:chExt cx="879475" cy="1749426"/>
          </a:xfrm>
        </p:grpSpPr>
        <p:sp>
          <p:nvSpPr>
            <p:cNvPr id="18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3902328" y="2005709"/>
            <a:ext cx="1948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БОЛЕЕ 5 ТЫСЯЧ ЖИТЕЛЕЙ ОБЛАСТИ ПРОШЛО ОБУЧЕНИЕ ОСНОВАМ КОМПЬЮТЕРНОЙ ГРАМОТНОСТИ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193" name="Группа 192"/>
          <p:cNvGrpSpPr/>
          <p:nvPr/>
        </p:nvGrpSpPr>
        <p:grpSpPr>
          <a:xfrm>
            <a:off x="3665821" y="1943964"/>
            <a:ext cx="189226" cy="376403"/>
            <a:chOff x="10055550" y="2269473"/>
            <a:chExt cx="879475" cy="1749426"/>
          </a:xfrm>
        </p:grpSpPr>
        <p:sp>
          <p:nvSpPr>
            <p:cNvPr id="19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1" name="Прямоугольник 200"/>
          <p:cNvSpPr/>
          <p:nvPr/>
        </p:nvSpPr>
        <p:spPr>
          <a:xfrm>
            <a:off x="3665821" y="3267840"/>
            <a:ext cx="3528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жителей области воспользовались материалами проекта «Электронный гражданин Калужской области» для изучения основ компьютерной грамотности, в том числе через систему библиотек Калужской области, из них 1 575 граждан пенсионного </a:t>
            </a:r>
            <a:r>
              <a:rPr lang="ru-RU" sz="1100" dirty="0" smtClean="0">
                <a:latin typeface="Century Gothic" panose="020B0502020202020204" pitchFamily="34" charset="0"/>
              </a:rPr>
              <a:t>возраста</a:t>
            </a:r>
            <a:endParaRPr lang="ru-RU" sz="1100" dirty="0">
              <a:latin typeface="Century Gothic" panose="020B0502020202020204" pitchFamily="34" charset="0"/>
            </a:endParaRPr>
          </a:p>
          <a:p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3778807" y="2656331"/>
            <a:ext cx="1447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5231</a:t>
            </a:r>
            <a:endParaRPr lang="ru-RU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17920" y="5657024"/>
            <a:ext cx="2797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ЦЕНТРОМ СОВРЕМЕННОГО ОБРАЗОВАНИЯ ЗАПУЩЕН УЧЕБНЫЙ КУРС «НАВЫКИ ЦИФРОВОГО МЫШЛЕНИЯ»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3571208" y="5699284"/>
            <a:ext cx="189226" cy="376403"/>
            <a:chOff x="10055550" y="2269473"/>
            <a:chExt cx="879475" cy="1749426"/>
          </a:xfrm>
        </p:grpSpPr>
        <p:sp>
          <p:nvSpPr>
            <p:cNvPr id="8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8236761" y="5514618"/>
            <a:ext cx="2916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ВЗАИМОДЕЙСТВИЕ МИНИСТЕРСТВА С УЧЕБНЫМИ ОРГАНИЗАЦИЯМИ </a:t>
            </a:r>
          </a:p>
          <a:p>
            <a:r>
              <a:rPr lang="ru-RU" sz="900" dirty="0" smtClean="0">
                <a:latin typeface="Century Gothic" panose="020B0502020202020204" pitchFamily="34" charset="0"/>
              </a:rPr>
              <a:t>ОТКРЫТИЕ НОВЫХ ЦИФРОВЫХ НАПРАВЛЕНИЙ</a:t>
            </a:r>
          </a:p>
          <a:p>
            <a:r>
              <a:rPr lang="ru-RU" sz="900" dirty="0" smtClean="0">
                <a:latin typeface="Century Gothic" panose="020B0502020202020204" pitchFamily="34" charset="0"/>
              </a:rPr>
              <a:t>УВЕЛИЧЕНИЕ КОНТРОЛЬНЫХ ЦИФР ПРИЕМА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grpSp>
        <p:nvGrpSpPr>
          <p:cNvPr id="91" name="Группа 90"/>
          <p:cNvGrpSpPr/>
          <p:nvPr/>
        </p:nvGrpSpPr>
        <p:grpSpPr>
          <a:xfrm>
            <a:off x="7916061" y="5433548"/>
            <a:ext cx="189226" cy="376403"/>
            <a:chOff x="10055550" y="2269473"/>
            <a:chExt cx="879475" cy="1749426"/>
          </a:xfrm>
        </p:grpSpPr>
        <p:sp>
          <p:nvSpPr>
            <p:cNvPr id="9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06502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1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grpSp>
        <p:nvGrpSpPr>
          <p:cNvPr id="117" name="Группа 116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118" name="Прямая со стрелкой 117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 стрелкой 119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 стрелкой 120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 стрелкой 121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Прямоугольник 122"/>
          <p:cNvSpPr/>
          <p:nvPr/>
        </p:nvSpPr>
        <p:spPr>
          <a:xfrm>
            <a:off x="11423980" y="337229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DBE534A1-5A56-4719-A025-BFF8718AA5D1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t>11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24" name="Группа 123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26" name="Прямая со стрелкой 125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Прямоугольник 126"/>
          <p:cNvSpPr/>
          <p:nvPr/>
        </p:nvSpPr>
        <p:spPr>
          <a:xfrm>
            <a:off x="561333" y="293711"/>
            <a:ext cx="9525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Создание условий для развития ИТ-бизнеса</a:t>
            </a:r>
          </a:p>
        </p:txBody>
      </p:sp>
      <p:grpSp>
        <p:nvGrpSpPr>
          <p:cNvPr id="128" name="Группа 127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129" name="Прямая со стрелкой 128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 стрелкой 129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 стрелкой 130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 стрелкой 131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32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 стрелкой 133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Прямоугольник 134"/>
          <p:cNvSpPr/>
          <p:nvPr/>
        </p:nvSpPr>
        <p:spPr>
          <a:xfrm>
            <a:off x="1028624" y="2142457"/>
            <a:ext cx="5842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5B9BD5"/>
                </a:solidFill>
                <a:latin typeface="Century Gothic" panose="020B0502020202020204" pitchFamily="34" charset="0"/>
              </a:rPr>
              <a:t>100 млн рублей</a:t>
            </a:r>
            <a:endParaRPr lang="ru-RU" sz="5400" dirty="0" smtClean="0">
              <a:latin typeface="Century Gothic" panose="020B050202020202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913200" y="151335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913200" y="353542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7717191" y="2072049"/>
            <a:ext cx="357999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ОБЩАЯ СУММА ГОСУДАРСТВЕННОЙ ПОДДЕРЖКИ, КОТОРУЮ ПОЛУЧИЛИ ПРЕДПРИЯТИЯ КАЛУЖСКОЙ ОБЛАСТИ НА РЕАЛИЗАЦИЮ СТАРТАПОВ В СФЕРЕ ПЕРЕДОВЫХ ЦИФРОВЫХ ТЕХНОЛОГИЙ ЗА 2020 ГОД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334257" y="4839053"/>
            <a:ext cx="233307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Создание условий для привлечения и удержания высококвалифицированных специалистов</a:t>
            </a:r>
          </a:p>
          <a:p>
            <a:pPr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Выращивание и развитие талантов 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704685" y="4839053"/>
            <a:ext cx="28544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100" dirty="0" smtClean="0">
                <a:latin typeface="Century Gothic" panose="020B0502020202020204" pitchFamily="34" charset="0"/>
              </a:rPr>
              <a:t>Содействие предприятиям </a:t>
            </a:r>
            <a:r>
              <a:rPr lang="ru-RU" sz="1100" dirty="0">
                <a:latin typeface="Century Gothic" panose="020B0502020202020204" pitchFamily="34" charset="0"/>
              </a:rPr>
              <a:t>Калужской области, </a:t>
            </a:r>
            <a:r>
              <a:rPr lang="ru-RU" sz="1100" dirty="0" smtClean="0">
                <a:latin typeface="Century Gothic" panose="020B0502020202020204" pitchFamily="34" charset="0"/>
              </a:rPr>
              <a:t>работающим </a:t>
            </a:r>
            <a:r>
              <a:rPr lang="ru-RU" sz="1100" dirty="0">
                <a:latin typeface="Century Gothic" panose="020B0502020202020204" pitchFamily="34" charset="0"/>
              </a:rPr>
              <a:t>в сфере цифровых технологий, </a:t>
            </a:r>
            <a:r>
              <a:rPr lang="ru-RU" sz="1100" dirty="0" smtClean="0">
                <a:latin typeface="Century Gothic" panose="020B0502020202020204" pitchFamily="34" charset="0"/>
              </a:rPr>
              <a:t/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в получении </a:t>
            </a:r>
            <a:r>
              <a:rPr lang="ru-RU" sz="1100" dirty="0">
                <a:latin typeface="Century Gothic" panose="020B0502020202020204" pitchFamily="34" charset="0"/>
              </a:rPr>
              <a:t>государственной </a:t>
            </a:r>
            <a:r>
              <a:rPr lang="ru-RU" sz="1100" dirty="0" smtClean="0">
                <a:latin typeface="Century Gothic" panose="020B0502020202020204" pitchFamily="34" charset="0"/>
              </a:rPr>
              <a:t>поддержки 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ntury Gothic" panose="020B0502020202020204" pitchFamily="34" charset="0"/>
              </a:rPr>
              <a:t>П</a:t>
            </a:r>
            <a:r>
              <a:rPr lang="ru-RU" sz="1100" dirty="0" smtClean="0">
                <a:latin typeface="Century Gothic" panose="020B0502020202020204" pitchFamily="34" charset="0"/>
              </a:rPr>
              <a:t>ривлечение ресурсов институтов развития 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8502486" y="4646692"/>
            <a:ext cx="3305934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Инновационный научно-технологический центр в г. Обнинске «Парк атомных и медицинских технологий»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Кампус филиала МГТУ им. Баумана + создание цифрового технопарка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ИТ-кампус для школьников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100" dirty="0" smtClean="0">
                <a:latin typeface="Century Gothic" panose="020B0502020202020204" pitchFamily="34" charset="0"/>
              </a:rPr>
              <a:t>Создание эко-поселений для ИТ-компаний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553844" y="2191091"/>
            <a:ext cx="780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5B9BD5"/>
                </a:solidFill>
                <a:latin typeface="Century Gothic" panose="020B0502020202020204" pitchFamily="34" charset="0"/>
              </a:rPr>
              <a:t>&gt;</a:t>
            </a:r>
            <a:endParaRPr lang="ru-RU" sz="5400" dirty="0" smtClean="0">
              <a:latin typeface="Century Gothic" panose="020B0502020202020204" pitchFamily="34" charset="0"/>
            </a:endParaRPr>
          </a:p>
        </p:txBody>
      </p:sp>
      <p:grpSp>
        <p:nvGrpSpPr>
          <p:cNvPr id="152" name="Группа 151"/>
          <p:cNvGrpSpPr/>
          <p:nvPr/>
        </p:nvGrpSpPr>
        <p:grpSpPr>
          <a:xfrm>
            <a:off x="1017979" y="4211186"/>
            <a:ext cx="1547474" cy="391349"/>
            <a:chOff x="6710727" y="3332763"/>
            <a:chExt cx="1924800" cy="486773"/>
          </a:xfrm>
        </p:grpSpPr>
        <p:sp>
          <p:nvSpPr>
            <p:cNvPr id="153" name="Прямоугольник 152"/>
            <p:cNvSpPr/>
            <p:nvPr/>
          </p:nvSpPr>
          <p:spPr>
            <a:xfrm>
              <a:off x="7337425" y="3360148"/>
              <a:ext cx="1298102" cy="459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Кадры</a:t>
              </a:r>
            </a:p>
          </p:txBody>
        </p:sp>
        <p:grpSp>
          <p:nvGrpSpPr>
            <p:cNvPr id="154" name="Группа 153"/>
            <p:cNvGrpSpPr/>
            <p:nvPr/>
          </p:nvGrpSpPr>
          <p:grpSpPr>
            <a:xfrm>
              <a:off x="6710727" y="3332763"/>
              <a:ext cx="490618" cy="467429"/>
              <a:chOff x="4554538" y="1722438"/>
              <a:chExt cx="638175" cy="608012"/>
            </a:xfrm>
          </p:grpSpPr>
          <p:sp>
            <p:nvSpPr>
              <p:cNvPr id="155" name="Oval 12"/>
              <p:cNvSpPr>
                <a:spLocks noChangeArrowheads="1"/>
              </p:cNvSpPr>
              <p:nvPr/>
            </p:nvSpPr>
            <p:spPr bwMode="auto">
              <a:xfrm>
                <a:off x="4705350" y="1722438"/>
                <a:ext cx="336550" cy="336550"/>
              </a:xfrm>
              <a:prstGeom prst="ellipse">
                <a:avLst/>
              </a:prstGeom>
              <a:noFill/>
              <a:ln w="476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13"/>
              <p:cNvSpPr>
                <a:spLocks/>
              </p:cNvSpPr>
              <p:nvPr/>
            </p:nvSpPr>
            <p:spPr bwMode="auto">
              <a:xfrm>
                <a:off x="4554538" y="2028825"/>
                <a:ext cx="638175" cy="301625"/>
              </a:xfrm>
              <a:custGeom>
                <a:avLst/>
                <a:gdLst>
                  <a:gd name="T0" fmla="*/ 666 w 991"/>
                  <a:gd name="T1" fmla="*/ 0 h 465"/>
                  <a:gd name="T2" fmla="*/ 991 w 991"/>
                  <a:gd name="T3" fmla="*/ 465 h 465"/>
                  <a:gd name="T4" fmla="*/ 0 w 991"/>
                  <a:gd name="T5" fmla="*/ 465 h 465"/>
                  <a:gd name="T6" fmla="*/ 186 w 991"/>
                  <a:gd name="T7" fmla="*/ 78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1" h="465">
                    <a:moveTo>
                      <a:pt x="666" y="0"/>
                    </a:moveTo>
                    <a:cubicBezTo>
                      <a:pt x="856" y="70"/>
                      <a:pt x="991" y="252"/>
                      <a:pt x="991" y="465"/>
                    </a:cubicBezTo>
                    <a:cubicBezTo>
                      <a:pt x="729" y="465"/>
                      <a:pt x="173" y="465"/>
                      <a:pt x="0" y="465"/>
                    </a:cubicBezTo>
                    <a:cubicBezTo>
                      <a:pt x="0" y="309"/>
                      <a:pt x="72" y="169"/>
                      <a:pt x="186" y="78"/>
                    </a:cubicBezTo>
                  </a:path>
                </a:pathLst>
              </a:custGeom>
              <a:noFill/>
              <a:ln w="476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57" name="Группа 156"/>
          <p:cNvGrpSpPr/>
          <p:nvPr/>
        </p:nvGrpSpPr>
        <p:grpSpPr>
          <a:xfrm>
            <a:off x="4389744" y="4135440"/>
            <a:ext cx="2992133" cy="646331"/>
            <a:chOff x="6725267" y="4211964"/>
            <a:chExt cx="3721715" cy="803929"/>
          </a:xfrm>
        </p:grpSpPr>
        <p:grpSp>
          <p:nvGrpSpPr>
            <p:cNvPr id="158" name="Группа 157"/>
            <p:cNvGrpSpPr/>
            <p:nvPr/>
          </p:nvGrpSpPr>
          <p:grpSpPr>
            <a:xfrm>
              <a:off x="6725267" y="4246268"/>
              <a:ext cx="497831" cy="577722"/>
              <a:chOff x="4411662" y="2627313"/>
              <a:chExt cx="1325563" cy="1538287"/>
            </a:xfrm>
            <a:solidFill>
              <a:schemeClr val="tx1"/>
            </a:solidFill>
          </p:grpSpPr>
          <p:sp>
            <p:nvSpPr>
              <p:cNvPr id="160" name="Freeform 5"/>
              <p:cNvSpPr>
                <a:spLocks noEditPoints="1"/>
              </p:cNvSpPr>
              <p:nvPr/>
            </p:nvSpPr>
            <p:spPr bwMode="auto">
              <a:xfrm>
                <a:off x="4411662" y="2627313"/>
                <a:ext cx="1325563" cy="1538287"/>
              </a:xfrm>
              <a:custGeom>
                <a:avLst/>
                <a:gdLst>
                  <a:gd name="T0" fmla="*/ 857 w 868"/>
                  <a:gd name="T1" fmla="*/ 262 h 1010"/>
                  <a:gd name="T2" fmla="*/ 856 w 868"/>
                  <a:gd name="T3" fmla="*/ 185 h 1010"/>
                  <a:gd name="T4" fmla="*/ 821 w 868"/>
                  <a:gd name="T5" fmla="*/ 150 h 1010"/>
                  <a:gd name="T6" fmla="*/ 459 w 868"/>
                  <a:gd name="T7" fmla="*/ 13 h 1010"/>
                  <a:gd name="T8" fmla="*/ 410 w 868"/>
                  <a:gd name="T9" fmla="*/ 13 h 1010"/>
                  <a:gd name="T10" fmla="*/ 49 w 868"/>
                  <a:gd name="T11" fmla="*/ 149 h 1010"/>
                  <a:gd name="T12" fmla="*/ 14 w 868"/>
                  <a:gd name="T13" fmla="*/ 184 h 1010"/>
                  <a:gd name="T14" fmla="*/ 13 w 868"/>
                  <a:gd name="T15" fmla="*/ 262 h 1010"/>
                  <a:gd name="T16" fmla="*/ 423 w 868"/>
                  <a:gd name="T17" fmla="*/ 1008 h 1010"/>
                  <a:gd name="T18" fmla="*/ 434 w 868"/>
                  <a:gd name="T19" fmla="*/ 1010 h 1010"/>
                  <a:gd name="T20" fmla="*/ 446 w 868"/>
                  <a:gd name="T21" fmla="*/ 1008 h 1010"/>
                  <a:gd name="T22" fmla="*/ 857 w 868"/>
                  <a:gd name="T23" fmla="*/ 262 h 1010"/>
                  <a:gd name="T24" fmla="*/ 434 w 868"/>
                  <a:gd name="T25" fmla="*/ 937 h 1010"/>
                  <a:gd name="T26" fmla="*/ 83 w 868"/>
                  <a:gd name="T27" fmla="*/ 264 h 1010"/>
                  <a:gd name="T28" fmla="*/ 84 w 868"/>
                  <a:gd name="T29" fmla="*/ 220 h 1010"/>
                  <a:gd name="T30" fmla="*/ 434 w 868"/>
                  <a:gd name="T31" fmla="*/ 86 h 1010"/>
                  <a:gd name="T32" fmla="*/ 785 w 868"/>
                  <a:gd name="T33" fmla="*/ 219 h 1010"/>
                  <a:gd name="T34" fmla="*/ 786 w 868"/>
                  <a:gd name="T35" fmla="*/ 263 h 1010"/>
                  <a:gd name="T36" fmla="*/ 434 w 868"/>
                  <a:gd name="T37" fmla="*/ 937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68" h="1010">
                    <a:moveTo>
                      <a:pt x="857" y="262"/>
                    </a:moveTo>
                    <a:cubicBezTo>
                      <a:pt x="856" y="235"/>
                      <a:pt x="856" y="209"/>
                      <a:pt x="856" y="185"/>
                    </a:cubicBezTo>
                    <a:cubicBezTo>
                      <a:pt x="856" y="165"/>
                      <a:pt x="841" y="150"/>
                      <a:pt x="821" y="150"/>
                    </a:cubicBezTo>
                    <a:cubicBezTo>
                      <a:pt x="670" y="149"/>
                      <a:pt x="555" y="105"/>
                      <a:pt x="459" y="13"/>
                    </a:cubicBezTo>
                    <a:cubicBezTo>
                      <a:pt x="446" y="0"/>
                      <a:pt x="423" y="0"/>
                      <a:pt x="410" y="13"/>
                    </a:cubicBezTo>
                    <a:cubicBezTo>
                      <a:pt x="314" y="105"/>
                      <a:pt x="199" y="149"/>
                      <a:pt x="49" y="149"/>
                    </a:cubicBezTo>
                    <a:cubicBezTo>
                      <a:pt x="29" y="149"/>
                      <a:pt x="14" y="164"/>
                      <a:pt x="14" y="184"/>
                    </a:cubicBezTo>
                    <a:cubicBezTo>
                      <a:pt x="14" y="208"/>
                      <a:pt x="14" y="234"/>
                      <a:pt x="13" y="262"/>
                    </a:cubicBezTo>
                    <a:cubicBezTo>
                      <a:pt x="8" y="516"/>
                      <a:pt x="0" y="862"/>
                      <a:pt x="423" y="1008"/>
                    </a:cubicBezTo>
                    <a:cubicBezTo>
                      <a:pt x="427" y="1009"/>
                      <a:pt x="430" y="1010"/>
                      <a:pt x="434" y="1010"/>
                    </a:cubicBezTo>
                    <a:cubicBezTo>
                      <a:pt x="438" y="1010"/>
                      <a:pt x="443" y="1009"/>
                      <a:pt x="446" y="1008"/>
                    </a:cubicBezTo>
                    <a:cubicBezTo>
                      <a:pt x="868" y="862"/>
                      <a:pt x="861" y="516"/>
                      <a:pt x="857" y="262"/>
                    </a:cubicBezTo>
                    <a:close/>
                    <a:moveTo>
                      <a:pt x="434" y="937"/>
                    </a:moveTo>
                    <a:cubicBezTo>
                      <a:pt x="72" y="806"/>
                      <a:pt x="78" y="518"/>
                      <a:pt x="83" y="264"/>
                    </a:cubicBezTo>
                    <a:cubicBezTo>
                      <a:pt x="83" y="248"/>
                      <a:pt x="84" y="234"/>
                      <a:pt x="84" y="220"/>
                    </a:cubicBezTo>
                    <a:cubicBezTo>
                      <a:pt x="225" y="212"/>
                      <a:pt x="338" y="170"/>
                      <a:pt x="434" y="86"/>
                    </a:cubicBezTo>
                    <a:cubicBezTo>
                      <a:pt x="531" y="170"/>
                      <a:pt x="644" y="213"/>
                      <a:pt x="785" y="219"/>
                    </a:cubicBezTo>
                    <a:cubicBezTo>
                      <a:pt x="785" y="233"/>
                      <a:pt x="785" y="247"/>
                      <a:pt x="786" y="263"/>
                    </a:cubicBezTo>
                    <a:cubicBezTo>
                      <a:pt x="791" y="518"/>
                      <a:pt x="796" y="806"/>
                      <a:pt x="434" y="9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1" name="Freeform 6"/>
              <p:cNvSpPr>
                <a:spLocks/>
              </p:cNvSpPr>
              <p:nvPr/>
            </p:nvSpPr>
            <p:spPr bwMode="auto">
              <a:xfrm>
                <a:off x="4792663" y="3190875"/>
                <a:ext cx="561975" cy="409575"/>
              </a:xfrm>
              <a:custGeom>
                <a:avLst/>
                <a:gdLst>
                  <a:gd name="T0" fmla="*/ 307 w 369"/>
                  <a:gd name="T1" fmla="*/ 14 h 269"/>
                  <a:gd name="T2" fmla="*/ 137 w 369"/>
                  <a:gd name="T3" fmla="*/ 184 h 269"/>
                  <a:gd name="T4" fmla="*/ 64 w 369"/>
                  <a:gd name="T5" fmla="*/ 111 h 269"/>
                  <a:gd name="T6" fmla="*/ 14 w 369"/>
                  <a:gd name="T7" fmla="*/ 111 h 269"/>
                  <a:gd name="T8" fmla="*/ 14 w 369"/>
                  <a:gd name="T9" fmla="*/ 161 h 269"/>
                  <a:gd name="T10" fmla="*/ 111 w 369"/>
                  <a:gd name="T11" fmla="*/ 259 h 269"/>
                  <a:gd name="T12" fmla="*/ 136 w 369"/>
                  <a:gd name="T13" fmla="*/ 269 h 269"/>
                  <a:gd name="T14" fmla="*/ 161 w 369"/>
                  <a:gd name="T15" fmla="*/ 259 h 269"/>
                  <a:gd name="T16" fmla="*/ 356 w 369"/>
                  <a:gd name="T17" fmla="*/ 63 h 269"/>
                  <a:gd name="T18" fmla="*/ 356 w 369"/>
                  <a:gd name="T19" fmla="*/ 13 h 269"/>
                  <a:gd name="T20" fmla="*/ 307 w 369"/>
                  <a:gd name="T21" fmla="*/ 1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9" h="269">
                    <a:moveTo>
                      <a:pt x="307" y="14"/>
                    </a:moveTo>
                    <a:cubicBezTo>
                      <a:pt x="137" y="184"/>
                      <a:pt x="137" y="184"/>
                      <a:pt x="137" y="184"/>
                    </a:cubicBezTo>
                    <a:cubicBezTo>
                      <a:pt x="64" y="111"/>
                      <a:pt x="64" y="111"/>
                      <a:pt x="64" y="111"/>
                    </a:cubicBezTo>
                    <a:cubicBezTo>
                      <a:pt x="51" y="97"/>
                      <a:pt x="28" y="97"/>
                      <a:pt x="14" y="111"/>
                    </a:cubicBezTo>
                    <a:cubicBezTo>
                      <a:pt x="0" y="124"/>
                      <a:pt x="0" y="147"/>
                      <a:pt x="14" y="161"/>
                    </a:cubicBezTo>
                    <a:cubicBezTo>
                      <a:pt x="111" y="259"/>
                      <a:pt x="111" y="259"/>
                      <a:pt x="111" y="259"/>
                    </a:cubicBezTo>
                    <a:cubicBezTo>
                      <a:pt x="118" y="266"/>
                      <a:pt x="127" y="269"/>
                      <a:pt x="136" y="269"/>
                    </a:cubicBezTo>
                    <a:cubicBezTo>
                      <a:pt x="145" y="269"/>
                      <a:pt x="154" y="266"/>
                      <a:pt x="161" y="259"/>
                    </a:cubicBezTo>
                    <a:cubicBezTo>
                      <a:pt x="356" y="63"/>
                      <a:pt x="356" y="63"/>
                      <a:pt x="356" y="63"/>
                    </a:cubicBezTo>
                    <a:cubicBezTo>
                      <a:pt x="369" y="50"/>
                      <a:pt x="369" y="27"/>
                      <a:pt x="356" y="13"/>
                    </a:cubicBezTo>
                    <a:cubicBezTo>
                      <a:pt x="343" y="0"/>
                      <a:pt x="320" y="0"/>
                      <a:pt x="307" y="1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59" name="Прямоугольник 158"/>
            <p:cNvSpPr/>
            <p:nvPr/>
          </p:nvSpPr>
          <p:spPr>
            <a:xfrm>
              <a:off x="7337425" y="4211964"/>
              <a:ext cx="3109557" cy="803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Государственная поддержка</a:t>
              </a:r>
            </a:p>
          </p:txBody>
        </p:sp>
      </p:grpSp>
      <p:grpSp>
        <p:nvGrpSpPr>
          <p:cNvPr id="162" name="Группа 161"/>
          <p:cNvGrpSpPr/>
          <p:nvPr/>
        </p:nvGrpSpPr>
        <p:grpSpPr>
          <a:xfrm>
            <a:off x="8302367" y="4203773"/>
            <a:ext cx="2805360" cy="407116"/>
            <a:chOff x="6725267" y="5180368"/>
            <a:chExt cx="3489401" cy="506385"/>
          </a:xfrm>
        </p:grpSpPr>
        <p:sp>
          <p:nvSpPr>
            <p:cNvPr id="163" name="Прямоугольник 162"/>
            <p:cNvSpPr/>
            <p:nvPr/>
          </p:nvSpPr>
          <p:spPr>
            <a:xfrm>
              <a:off x="7337425" y="5227365"/>
              <a:ext cx="2877243" cy="459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Century Gothic" panose="020B0502020202020204" pitchFamily="34" charset="0"/>
                </a:rPr>
                <a:t>Инфраструктура</a:t>
              </a:r>
            </a:p>
          </p:txBody>
        </p:sp>
        <p:sp>
          <p:nvSpPr>
            <p:cNvPr id="164" name="Freeform 10"/>
            <p:cNvSpPr>
              <a:spLocks noEditPoints="1"/>
            </p:cNvSpPr>
            <p:nvPr/>
          </p:nvSpPr>
          <p:spPr bwMode="auto">
            <a:xfrm>
              <a:off x="6725267" y="5180368"/>
              <a:ext cx="497831" cy="497831"/>
            </a:xfrm>
            <a:custGeom>
              <a:avLst/>
              <a:gdLst>
                <a:gd name="T0" fmla="*/ 818 w 818"/>
                <a:gd name="T1" fmla="*/ 344 h 818"/>
                <a:gd name="T2" fmla="*/ 818 w 818"/>
                <a:gd name="T3" fmla="*/ 69 h 818"/>
                <a:gd name="T4" fmla="*/ 540 w 818"/>
                <a:gd name="T5" fmla="*/ 69 h 818"/>
                <a:gd name="T6" fmla="*/ 540 w 818"/>
                <a:gd name="T7" fmla="*/ 189 h 818"/>
                <a:gd name="T8" fmla="*/ 418 w 818"/>
                <a:gd name="T9" fmla="*/ 189 h 818"/>
                <a:gd name="T10" fmla="*/ 418 w 818"/>
                <a:gd name="T11" fmla="*/ 0 h 818"/>
                <a:gd name="T12" fmla="*/ 0 w 818"/>
                <a:gd name="T13" fmla="*/ 0 h 818"/>
                <a:gd name="T14" fmla="*/ 0 w 818"/>
                <a:gd name="T15" fmla="*/ 413 h 818"/>
                <a:gd name="T16" fmla="*/ 191 w 818"/>
                <a:gd name="T17" fmla="*/ 413 h 818"/>
                <a:gd name="T18" fmla="*/ 191 w 818"/>
                <a:gd name="T19" fmla="*/ 543 h 818"/>
                <a:gd name="T20" fmla="*/ 71 w 818"/>
                <a:gd name="T21" fmla="*/ 543 h 818"/>
                <a:gd name="T22" fmla="*/ 71 w 818"/>
                <a:gd name="T23" fmla="*/ 818 h 818"/>
                <a:gd name="T24" fmla="*/ 349 w 818"/>
                <a:gd name="T25" fmla="*/ 818 h 818"/>
                <a:gd name="T26" fmla="*/ 349 w 818"/>
                <a:gd name="T27" fmla="*/ 543 h 818"/>
                <a:gd name="T28" fmla="*/ 229 w 818"/>
                <a:gd name="T29" fmla="*/ 543 h 818"/>
                <a:gd name="T30" fmla="*/ 229 w 818"/>
                <a:gd name="T31" fmla="*/ 413 h 818"/>
                <a:gd name="T32" fmla="*/ 392 w 818"/>
                <a:gd name="T33" fmla="*/ 413 h 818"/>
                <a:gd name="T34" fmla="*/ 483 w 818"/>
                <a:gd name="T35" fmla="*/ 504 h 818"/>
                <a:gd name="T36" fmla="*/ 399 w 818"/>
                <a:gd name="T37" fmla="*/ 588 h 818"/>
                <a:gd name="T38" fmla="*/ 595 w 818"/>
                <a:gd name="T39" fmla="*/ 782 h 818"/>
                <a:gd name="T40" fmla="*/ 791 w 818"/>
                <a:gd name="T41" fmla="*/ 588 h 818"/>
                <a:gd name="T42" fmla="*/ 595 w 818"/>
                <a:gd name="T43" fmla="*/ 394 h 818"/>
                <a:gd name="T44" fmla="*/ 511 w 818"/>
                <a:gd name="T45" fmla="*/ 478 h 818"/>
                <a:gd name="T46" fmla="*/ 418 w 818"/>
                <a:gd name="T47" fmla="*/ 385 h 818"/>
                <a:gd name="T48" fmla="*/ 418 w 818"/>
                <a:gd name="T49" fmla="*/ 227 h 818"/>
                <a:gd name="T50" fmla="*/ 540 w 818"/>
                <a:gd name="T51" fmla="*/ 227 h 818"/>
                <a:gd name="T52" fmla="*/ 540 w 818"/>
                <a:gd name="T53" fmla="*/ 344 h 818"/>
                <a:gd name="T54" fmla="*/ 818 w 818"/>
                <a:gd name="T55" fmla="*/ 344 h 818"/>
                <a:gd name="T56" fmla="*/ 311 w 818"/>
                <a:gd name="T57" fmla="*/ 779 h 818"/>
                <a:gd name="T58" fmla="*/ 110 w 818"/>
                <a:gd name="T59" fmla="*/ 779 h 818"/>
                <a:gd name="T60" fmla="*/ 110 w 818"/>
                <a:gd name="T61" fmla="*/ 581 h 818"/>
                <a:gd name="T62" fmla="*/ 311 w 818"/>
                <a:gd name="T63" fmla="*/ 581 h 818"/>
                <a:gd name="T64" fmla="*/ 311 w 818"/>
                <a:gd name="T65" fmla="*/ 779 h 818"/>
                <a:gd name="T66" fmla="*/ 736 w 818"/>
                <a:gd name="T67" fmla="*/ 588 h 818"/>
                <a:gd name="T68" fmla="*/ 595 w 818"/>
                <a:gd name="T69" fmla="*/ 727 h 818"/>
                <a:gd name="T70" fmla="*/ 454 w 818"/>
                <a:gd name="T71" fmla="*/ 588 h 818"/>
                <a:gd name="T72" fmla="*/ 595 w 818"/>
                <a:gd name="T73" fmla="*/ 447 h 818"/>
                <a:gd name="T74" fmla="*/ 736 w 818"/>
                <a:gd name="T75" fmla="*/ 588 h 818"/>
                <a:gd name="T76" fmla="*/ 380 w 818"/>
                <a:gd name="T77" fmla="*/ 375 h 818"/>
                <a:gd name="T78" fmla="*/ 38 w 818"/>
                <a:gd name="T79" fmla="*/ 375 h 818"/>
                <a:gd name="T80" fmla="*/ 38 w 818"/>
                <a:gd name="T81" fmla="*/ 38 h 818"/>
                <a:gd name="T82" fmla="*/ 380 w 818"/>
                <a:gd name="T83" fmla="*/ 38 h 818"/>
                <a:gd name="T84" fmla="*/ 380 w 818"/>
                <a:gd name="T85" fmla="*/ 375 h 818"/>
                <a:gd name="T86" fmla="*/ 380 w 818"/>
                <a:gd name="T87" fmla="*/ 375 h 818"/>
                <a:gd name="T88" fmla="*/ 578 w 818"/>
                <a:gd name="T89" fmla="*/ 107 h 818"/>
                <a:gd name="T90" fmla="*/ 779 w 818"/>
                <a:gd name="T91" fmla="*/ 107 h 818"/>
                <a:gd name="T92" fmla="*/ 779 w 818"/>
                <a:gd name="T93" fmla="*/ 306 h 818"/>
                <a:gd name="T94" fmla="*/ 578 w 818"/>
                <a:gd name="T95" fmla="*/ 306 h 818"/>
                <a:gd name="T96" fmla="*/ 578 w 818"/>
                <a:gd name="T97" fmla="*/ 107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18" h="818">
                  <a:moveTo>
                    <a:pt x="818" y="344"/>
                  </a:moveTo>
                  <a:lnTo>
                    <a:pt x="818" y="69"/>
                  </a:lnTo>
                  <a:lnTo>
                    <a:pt x="540" y="69"/>
                  </a:lnTo>
                  <a:lnTo>
                    <a:pt x="540" y="189"/>
                  </a:lnTo>
                  <a:lnTo>
                    <a:pt x="418" y="189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413"/>
                  </a:lnTo>
                  <a:lnTo>
                    <a:pt x="191" y="413"/>
                  </a:lnTo>
                  <a:lnTo>
                    <a:pt x="191" y="543"/>
                  </a:lnTo>
                  <a:lnTo>
                    <a:pt x="71" y="543"/>
                  </a:lnTo>
                  <a:lnTo>
                    <a:pt x="71" y="818"/>
                  </a:lnTo>
                  <a:lnTo>
                    <a:pt x="349" y="818"/>
                  </a:lnTo>
                  <a:lnTo>
                    <a:pt x="349" y="543"/>
                  </a:lnTo>
                  <a:lnTo>
                    <a:pt x="229" y="543"/>
                  </a:lnTo>
                  <a:lnTo>
                    <a:pt x="229" y="413"/>
                  </a:lnTo>
                  <a:lnTo>
                    <a:pt x="392" y="413"/>
                  </a:lnTo>
                  <a:lnTo>
                    <a:pt x="483" y="504"/>
                  </a:lnTo>
                  <a:lnTo>
                    <a:pt x="399" y="588"/>
                  </a:lnTo>
                  <a:lnTo>
                    <a:pt x="595" y="782"/>
                  </a:lnTo>
                  <a:lnTo>
                    <a:pt x="791" y="588"/>
                  </a:lnTo>
                  <a:lnTo>
                    <a:pt x="595" y="394"/>
                  </a:lnTo>
                  <a:lnTo>
                    <a:pt x="511" y="478"/>
                  </a:lnTo>
                  <a:lnTo>
                    <a:pt x="418" y="385"/>
                  </a:lnTo>
                  <a:lnTo>
                    <a:pt x="418" y="227"/>
                  </a:lnTo>
                  <a:lnTo>
                    <a:pt x="540" y="227"/>
                  </a:lnTo>
                  <a:lnTo>
                    <a:pt x="540" y="344"/>
                  </a:lnTo>
                  <a:lnTo>
                    <a:pt x="818" y="344"/>
                  </a:lnTo>
                  <a:close/>
                  <a:moveTo>
                    <a:pt x="311" y="779"/>
                  </a:moveTo>
                  <a:lnTo>
                    <a:pt x="110" y="779"/>
                  </a:lnTo>
                  <a:lnTo>
                    <a:pt x="110" y="581"/>
                  </a:lnTo>
                  <a:lnTo>
                    <a:pt x="311" y="581"/>
                  </a:lnTo>
                  <a:lnTo>
                    <a:pt x="311" y="779"/>
                  </a:lnTo>
                  <a:close/>
                  <a:moveTo>
                    <a:pt x="736" y="588"/>
                  </a:moveTo>
                  <a:lnTo>
                    <a:pt x="595" y="727"/>
                  </a:lnTo>
                  <a:lnTo>
                    <a:pt x="454" y="588"/>
                  </a:lnTo>
                  <a:lnTo>
                    <a:pt x="595" y="447"/>
                  </a:lnTo>
                  <a:lnTo>
                    <a:pt x="736" y="588"/>
                  </a:lnTo>
                  <a:close/>
                  <a:moveTo>
                    <a:pt x="380" y="375"/>
                  </a:moveTo>
                  <a:lnTo>
                    <a:pt x="38" y="375"/>
                  </a:lnTo>
                  <a:lnTo>
                    <a:pt x="38" y="38"/>
                  </a:lnTo>
                  <a:lnTo>
                    <a:pt x="380" y="38"/>
                  </a:lnTo>
                  <a:lnTo>
                    <a:pt x="380" y="375"/>
                  </a:lnTo>
                  <a:lnTo>
                    <a:pt x="380" y="375"/>
                  </a:lnTo>
                  <a:close/>
                  <a:moveTo>
                    <a:pt x="578" y="107"/>
                  </a:moveTo>
                  <a:lnTo>
                    <a:pt x="779" y="107"/>
                  </a:lnTo>
                  <a:lnTo>
                    <a:pt x="779" y="306"/>
                  </a:lnTo>
                  <a:lnTo>
                    <a:pt x="578" y="306"/>
                  </a:lnTo>
                  <a:lnTo>
                    <a:pt x="578" y="107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1" name="Группа 180"/>
          <p:cNvGrpSpPr/>
          <p:nvPr/>
        </p:nvGrpSpPr>
        <p:grpSpPr>
          <a:xfrm>
            <a:off x="682501" y="1505727"/>
            <a:ext cx="189226" cy="376403"/>
            <a:chOff x="10055550" y="2269473"/>
            <a:chExt cx="879475" cy="1749426"/>
          </a:xfrm>
        </p:grpSpPr>
        <p:sp>
          <p:nvSpPr>
            <p:cNvPr id="18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682501" y="3516641"/>
            <a:ext cx="189226" cy="376403"/>
            <a:chOff x="10055550" y="2269473"/>
            <a:chExt cx="879475" cy="1749426"/>
          </a:xfrm>
        </p:grpSpPr>
        <p:sp>
          <p:nvSpPr>
            <p:cNvPr id="19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991862" y="4211188"/>
            <a:ext cx="3871609" cy="1905138"/>
            <a:chOff x="3991862" y="4211188"/>
            <a:chExt cx="3871609" cy="1705909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>
              <a:off x="3991862" y="4211188"/>
              <a:ext cx="0" cy="170590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>
              <a:off x="7863471" y="4211188"/>
              <a:ext cx="0" cy="170590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8" name="Прямая соединительная линия 197"/>
          <p:cNvCxnSpPr/>
          <p:nvPr/>
        </p:nvCxnSpPr>
        <p:spPr>
          <a:xfrm>
            <a:off x="7162800" y="2072049"/>
            <a:ext cx="0" cy="8798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594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12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5" name="Прямая со стрелкой 54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1" name="Прямая со стрелкой 60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561334" y="164368"/>
            <a:ext cx="6627135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ts val="3400"/>
              </a:lnSpc>
            </a:pP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Цифровая трансформация</a:t>
            </a:r>
            <a:b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государственного управления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04829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43820" y="2303423"/>
            <a:ext cx="3165142" cy="1124583"/>
            <a:chOff x="443820" y="2303423"/>
            <a:chExt cx="3165142" cy="1124583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443820" y="2303423"/>
              <a:ext cx="189226" cy="376403"/>
              <a:chOff x="10055550" y="2269473"/>
              <a:chExt cx="879475" cy="1749426"/>
            </a:xfrm>
          </p:grpSpPr>
          <p:sp>
            <p:nvSpPr>
              <p:cNvPr id="8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706289" y="2355521"/>
              <a:ext cx="23849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СОЗДАНИЕ </a:t>
              </a:r>
              <a:br>
                <a:rPr lang="ru-RU" sz="900" b="1" dirty="0" smtClean="0">
                  <a:latin typeface="Century Gothic" panose="020B0502020202020204" pitchFamily="34" charset="0"/>
                </a:rPr>
              </a:br>
              <a:r>
                <a:rPr lang="ru-RU" sz="900" b="1" dirty="0" smtClean="0">
                  <a:latin typeface="Century Gothic" panose="020B0502020202020204" pitchFamily="34" charset="0"/>
                </a:rPr>
                <a:t>ЦЕНТРА УПРАВЛЕНИЯ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>РЕГИОНА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04829" y="2827842"/>
              <a:ext cx="290413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в 2020 году в нашей области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одним </a:t>
              </a:r>
              <a:r>
                <a:rPr lang="ru-RU" sz="1100" dirty="0">
                  <a:latin typeface="Century Gothic" panose="020B0502020202020204" pitchFamily="34" charset="0"/>
                </a:rPr>
                <a:t>из первых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в </a:t>
              </a:r>
              <a:r>
                <a:rPr lang="ru-RU" sz="1100" dirty="0">
                  <a:latin typeface="Century Gothic" panose="020B0502020202020204" pitchFamily="34" charset="0"/>
                </a:rPr>
                <a:t>стране заработал Центр управления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региона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768312" y="2303423"/>
            <a:ext cx="2368315" cy="1124583"/>
            <a:chOff x="4286315" y="2303423"/>
            <a:chExt cx="2368315" cy="112458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530765" y="2355521"/>
              <a:ext cx="16772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ВНЕДРЕНИЕ ПЛАТФОРМЫ ОБРАТНОЙ СВЯЗИ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4530765" y="2827842"/>
              <a:ext cx="2123865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Запущен цифровой сервис «Платформа обратной связи»</a:t>
              </a:r>
              <a:endParaRPr lang="ru-RU" sz="1100">
                <a:latin typeface="Century Gothic" panose="020B0502020202020204" pitchFamily="34" charset="0"/>
              </a:endParaRPr>
            </a:p>
          </p:txBody>
        </p:sp>
        <p:grpSp>
          <p:nvGrpSpPr>
            <p:cNvPr id="128" name="Группа 127"/>
            <p:cNvGrpSpPr/>
            <p:nvPr/>
          </p:nvGrpSpPr>
          <p:grpSpPr>
            <a:xfrm>
              <a:off x="4286315" y="2303423"/>
              <a:ext cx="189226" cy="376403"/>
              <a:chOff x="10055550" y="2269473"/>
              <a:chExt cx="879475" cy="1749426"/>
            </a:xfrm>
          </p:grpSpPr>
          <p:sp>
            <p:nvSpPr>
              <p:cNvPr id="12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8295978" y="2303423"/>
            <a:ext cx="3558797" cy="2478800"/>
            <a:chOff x="8295978" y="2303423"/>
            <a:chExt cx="3558797" cy="2478800"/>
          </a:xfrm>
        </p:grpSpPr>
        <p:sp>
          <p:nvSpPr>
            <p:cNvPr id="5" name="TextBox 4"/>
            <p:cNvSpPr txBox="1"/>
            <p:nvPr/>
          </p:nvSpPr>
          <p:spPr>
            <a:xfrm>
              <a:off x="8542499" y="2827842"/>
              <a:ext cx="2746444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Проведены </a:t>
              </a:r>
              <a:r>
                <a:rPr lang="ru-RU" sz="1100">
                  <a:latin typeface="Century Gothic" panose="020B0502020202020204" pitchFamily="34" charset="0"/>
                </a:rPr>
                <a:t>работы по ремонту помещений, поставке мебели, </a:t>
              </a:r>
              <a:r>
                <a:rPr lang="ru-RU" sz="1100" smtClean="0">
                  <a:latin typeface="Century Gothic" panose="020B0502020202020204" pitchFamily="34" charset="0"/>
                </a:rPr>
                <a:t/>
              </a:r>
              <a:br>
                <a:rPr lang="ru-RU" sz="1100" smtClean="0">
                  <a:latin typeface="Century Gothic" panose="020B0502020202020204" pitchFamily="34" charset="0"/>
                </a:rPr>
              </a:br>
              <a:r>
                <a:rPr lang="ru-RU" sz="1100" smtClean="0">
                  <a:latin typeface="Century Gothic" panose="020B0502020202020204" pitchFamily="34" charset="0"/>
                </a:rPr>
                <a:t>а </a:t>
              </a:r>
              <a:r>
                <a:rPr lang="ru-RU" sz="1100">
                  <a:latin typeface="Century Gothic" panose="020B0502020202020204" pitchFamily="34" charset="0"/>
                </a:rPr>
                <a:t>также монтажные </a:t>
              </a:r>
              <a:r>
                <a:rPr lang="ru-RU" sz="1100" smtClean="0">
                  <a:latin typeface="Century Gothic" panose="020B0502020202020204" pitchFamily="34" charset="0"/>
                </a:rPr>
                <a:t/>
              </a:r>
              <a:br>
                <a:rPr lang="ru-RU" sz="1100" smtClean="0">
                  <a:latin typeface="Century Gothic" panose="020B0502020202020204" pitchFamily="34" charset="0"/>
                </a:rPr>
              </a:br>
              <a:r>
                <a:rPr lang="ru-RU" sz="1100" smtClean="0">
                  <a:latin typeface="Century Gothic" panose="020B0502020202020204" pitchFamily="34" charset="0"/>
                </a:rPr>
                <a:t>и </a:t>
              </a:r>
              <a:r>
                <a:rPr lang="ru-RU" sz="1100">
                  <a:latin typeface="Century Gothic" panose="020B0502020202020204" pitchFamily="34" charset="0"/>
                </a:rPr>
                <a:t>коммуникационные </a:t>
              </a:r>
              <a:r>
                <a:rPr lang="ru-RU" sz="1100" smtClean="0">
                  <a:latin typeface="Century Gothic" panose="020B0502020202020204" pitchFamily="34" charset="0"/>
                </a:rPr>
                <a:t>работы</a:t>
              </a:r>
            </a:p>
            <a:p>
              <a:pPr marL="0" lvl="2"/>
              <a:endParaRPr lang="ru-RU" sz="110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Подготовлена </a:t>
              </a:r>
              <a:r>
                <a:rPr lang="ru-RU" sz="1100">
                  <a:latin typeface="Century Gothic" panose="020B0502020202020204" pitchFamily="34" charset="0"/>
                </a:rPr>
                <a:t>документация, необходимая для получения предписания на эксплуатацию абонентского пункта защищенной видеосвязи органов государственной </a:t>
              </a:r>
              <a:r>
                <a:rPr lang="ru-RU" sz="1100" smtClean="0">
                  <a:latin typeface="Century Gothic" panose="020B0502020202020204" pitchFamily="34" charset="0"/>
                </a:rPr>
                <a:t>власти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532134" y="2355521"/>
              <a:ext cx="33226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СОЗДАНИЕ ИНФРАСТРУКТУРЫ СИТУАЦИОННОГО ЦЕНТРА ГУБЕРНАТОРА КАЛУЖСКОЙ ОБЛАСТИ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295978" y="2303423"/>
              <a:ext cx="189226" cy="376403"/>
              <a:chOff x="10055550" y="2269473"/>
              <a:chExt cx="879475" cy="1749426"/>
            </a:xfrm>
          </p:grpSpPr>
          <p:sp>
            <p:nvSpPr>
              <p:cNvPr id="13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44" name="Прямая со стрелкой 143"/>
          <p:cNvCxnSpPr/>
          <p:nvPr/>
        </p:nvCxnSpPr>
        <p:spPr>
          <a:xfrm flipV="1">
            <a:off x="4188637" y="2303426"/>
            <a:ext cx="0" cy="116349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6902563" y="4014726"/>
            <a:ext cx="1164840" cy="1351933"/>
            <a:chOff x="6902563" y="4240373"/>
            <a:chExt cx="1164840" cy="135193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66" y="4240373"/>
              <a:ext cx="526280" cy="526280"/>
            </a:xfrm>
            <a:prstGeom prst="rect">
              <a:avLst/>
            </a:prstGeom>
          </p:spPr>
        </p:pic>
        <p:sp>
          <p:nvSpPr>
            <p:cNvPr id="147" name="Прямоугольник 146"/>
            <p:cNvSpPr/>
            <p:nvPr/>
          </p:nvSpPr>
          <p:spPr>
            <a:xfrm>
              <a:off x="6902563" y="4822865"/>
              <a:ext cx="116484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Мобильное </a:t>
              </a:r>
              <a:r>
                <a:rPr lang="ru-RU" sz="1100">
                  <a:latin typeface="Century Gothic" panose="020B0502020202020204" pitchFamily="34" charset="0"/>
                </a:rPr>
                <a:t>приложение «ГОСУСЛУГИ.Жалобы»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4838638" y="4113285"/>
            <a:ext cx="1813317" cy="1422652"/>
            <a:chOff x="4441803" y="4338932"/>
            <a:chExt cx="1813317" cy="1422652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4500928" y="4822865"/>
              <a:ext cx="1708384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Уполномоченные </a:t>
              </a:r>
              <a:r>
                <a:rPr lang="ru-RU" sz="1100">
                  <a:latin typeface="Century Gothic" panose="020B0502020202020204" pitchFamily="34" charset="0"/>
                </a:rPr>
                <a:t>сотрудники органов исполнительной </a:t>
              </a:r>
              <a:r>
                <a:rPr lang="en-US" sz="1100" smtClean="0">
                  <a:latin typeface="Century Gothic" panose="020B0502020202020204" pitchFamily="34" charset="0"/>
                </a:rPr>
                <a:t/>
              </a:r>
              <a:br>
                <a:rPr lang="en-US" sz="1100" smtClean="0">
                  <a:latin typeface="Century Gothic" panose="020B0502020202020204" pitchFamily="34" charset="0"/>
                </a:rPr>
              </a:br>
              <a:r>
                <a:rPr lang="ru-RU" sz="1100" smtClean="0">
                  <a:latin typeface="Century Gothic" panose="020B0502020202020204" pitchFamily="34" charset="0"/>
                </a:rPr>
                <a:t>власти </a:t>
              </a:r>
              <a:r>
                <a:rPr lang="ru-RU" sz="1100">
                  <a:latin typeface="Century Gothic" panose="020B0502020202020204" pitchFamily="34" charset="0"/>
                </a:rPr>
                <a:t>и местного </a:t>
              </a:r>
              <a:r>
                <a:rPr lang="ru-RU" sz="1100" smtClean="0">
                  <a:latin typeface="Century Gothic" panose="020B0502020202020204" pitchFamily="34" charset="0"/>
                </a:rPr>
                <a:t>самоуправления</a:t>
              </a:r>
              <a:endParaRPr lang="ru-RU" sz="1100">
                <a:latin typeface="Century Gothic" panose="020B05020202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441803" y="4338932"/>
              <a:ext cx="18133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ru-RU" sz="2800" b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1153 чел.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636510" y="4139808"/>
            <a:ext cx="1944904" cy="1253374"/>
            <a:chOff x="2228660" y="4338932"/>
            <a:chExt cx="1944904" cy="1253374"/>
          </a:xfrm>
        </p:grpSpPr>
        <p:sp>
          <p:nvSpPr>
            <p:cNvPr id="145" name="Прямоугольник 144"/>
            <p:cNvSpPr/>
            <p:nvPr/>
          </p:nvSpPr>
          <p:spPr>
            <a:xfrm>
              <a:off x="2228660" y="4822865"/>
              <a:ext cx="194490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Органов </a:t>
              </a:r>
              <a:r>
                <a:rPr lang="ru-RU" sz="1100" dirty="0">
                  <a:latin typeface="Century Gothic" panose="020B0502020202020204" pitchFamily="34" charset="0"/>
                </a:rPr>
                <a:t>местного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самоуправления (районы и городские округа)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2240424" y="4338932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ru-RU" sz="28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26</a:t>
              </a:r>
              <a:endPara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12927" y="4113285"/>
            <a:ext cx="1423196" cy="1084097"/>
            <a:chOff x="706938" y="4338932"/>
            <a:chExt cx="1423196" cy="108409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06938" y="4822865"/>
              <a:ext cx="142319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Органов </a:t>
              </a:r>
              <a:r>
                <a:rPr lang="ru-RU" sz="1100" dirty="0">
                  <a:latin typeface="Century Gothic" panose="020B0502020202020204" pitchFamily="34" charset="0"/>
                </a:rPr>
                <a:t>исполнительной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власти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49" name="Прямоугольник 148"/>
            <p:cNvSpPr/>
            <p:nvPr/>
          </p:nvSpPr>
          <p:spPr>
            <a:xfrm>
              <a:off x="716106" y="4338932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ru-RU" sz="28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25</a:t>
              </a:r>
              <a:endParaRPr lang="ru-RU" sz="2800" b="1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55" name="Прямоугольник 154"/>
          <p:cNvSpPr/>
          <p:nvPr/>
        </p:nvSpPr>
        <p:spPr>
          <a:xfrm>
            <a:off x="776110" y="3485474"/>
            <a:ext cx="7510140" cy="2305765"/>
          </a:xfrm>
          <a:custGeom>
            <a:avLst/>
            <a:gdLst>
              <a:gd name="connsiteX0" fmla="*/ 0 w 7510140"/>
              <a:gd name="connsiteY0" fmla="*/ 0 h 2004711"/>
              <a:gd name="connsiteX1" fmla="*/ 7510140 w 7510140"/>
              <a:gd name="connsiteY1" fmla="*/ 0 h 2004711"/>
              <a:gd name="connsiteX2" fmla="*/ 7510140 w 7510140"/>
              <a:gd name="connsiteY2" fmla="*/ 2004711 h 2004711"/>
              <a:gd name="connsiteX3" fmla="*/ 0 w 7510140"/>
              <a:gd name="connsiteY3" fmla="*/ 2004711 h 2004711"/>
              <a:gd name="connsiteX4" fmla="*/ 0 w 7510140"/>
              <a:gd name="connsiteY4" fmla="*/ 0 h 2004711"/>
              <a:gd name="connsiteX0" fmla="*/ 0 w 7510140"/>
              <a:gd name="connsiteY0" fmla="*/ 2469 h 2007180"/>
              <a:gd name="connsiteX1" fmla="*/ 4467098 w 7510140"/>
              <a:gd name="connsiteY1" fmla="*/ 0 h 2007180"/>
              <a:gd name="connsiteX2" fmla="*/ 7510140 w 7510140"/>
              <a:gd name="connsiteY2" fmla="*/ 2469 h 2007180"/>
              <a:gd name="connsiteX3" fmla="*/ 7510140 w 7510140"/>
              <a:gd name="connsiteY3" fmla="*/ 2007180 h 2007180"/>
              <a:gd name="connsiteX4" fmla="*/ 0 w 7510140"/>
              <a:gd name="connsiteY4" fmla="*/ 2007180 h 2007180"/>
              <a:gd name="connsiteX5" fmla="*/ 0 w 7510140"/>
              <a:gd name="connsiteY5" fmla="*/ 2469 h 2007180"/>
              <a:gd name="connsiteX0" fmla="*/ 0 w 7510140"/>
              <a:gd name="connsiteY0" fmla="*/ 2469 h 2007180"/>
              <a:gd name="connsiteX1" fmla="*/ 4467098 w 7510140"/>
              <a:gd name="connsiteY1" fmla="*/ 0 h 2007180"/>
              <a:gd name="connsiteX2" fmla="*/ 6033251 w 7510140"/>
              <a:gd name="connsiteY2" fmla="*/ 0 h 2007180"/>
              <a:gd name="connsiteX3" fmla="*/ 7510140 w 7510140"/>
              <a:gd name="connsiteY3" fmla="*/ 2469 h 2007180"/>
              <a:gd name="connsiteX4" fmla="*/ 7510140 w 7510140"/>
              <a:gd name="connsiteY4" fmla="*/ 2007180 h 2007180"/>
              <a:gd name="connsiteX5" fmla="*/ 0 w 7510140"/>
              <a:gd name="connsiteY5" fmla="*/ 2007180 h 2007180"/>
              <a:gd name="connsiteX6" fmla="*/ 0 w 7510140"/>
              <a:gd name="connsiteY6" fmla="*/ 2469 h 2007180"/>
              <a:gd name="connsiteX0" fmla="*/ 0 w 7510140"/>
              <a:gd name="connsiteY0" fmla="*/ 2469 h 2007180"/>
              <a:gd name="connsiteX1" fmla="*/ 4467098 w 7510140"/>
              <a:gd name="connsiteY1" fmla="*/ 0 h 2007180"/>
              <a:gd name="connsiteX2" fmla="*/ 5255039 w 7510140"/>
              <a:gd name="connsiteY2" fmla="*/ 0 h 2007180"/>
              <a:gd name="connsiteX3" fmla="*/ 6033251 w 7510140"/>
              <a:gd name="connsiteY3" fmla="*/ 0 h 2007180"/>
              <a:gd name="connsiteX4" fmla="*/ 7510140 w 7510140"/>
              <a:gd name="connsiteY4" fmla="*/ 2469 h 2007180"/>
              <a:gd name="connsiteX5" fmla="*/ 7510140 w 7510140"/>
              <a:gd name="connsiteY5" fmla="*/ 2007180 h 2007180"/>
              <a:gd name="connsiteX6" fmla="*/ 0 w 7510140"/>
              <a:gd name="connsiteY6" fmla="*/ 2007180 h 2007180"/>
              <a:gd name="connsiteX7" fmla="*/ 0 w 7510140"/>
              <a:gd name="connsiteY7" fmla="*/ 2469 h 2007180"/>
              <a:gd name="connsiteX0" fmla="*/ 0 w 7510140"/>
              <a:gd name="connsiteY0" fmla="*/ 313754 h 2318465"/>
              <a:gd name="connsiteX1" fmla="*/ 4467098 w 7510140"/>
              <a:gd name="connsiteY1" fmla="*/ 311285 h 2318465"/>
              <a:gd name="connsiteX2" fmla="*/ 4447644 w 7510140"/>
              <a:gd name="connsiteY2" fmla="*/ 0 h 2318465"/>
              <a:gd name="connsiteX3" fmla="*/ 6033251 w 7510140"/>
              <a:gd name="connsiteY3" fmla="*/ 311285 h 2318465"/>
              <a:gd name="connsiteX4" fmla="*/ 7510140 w 7510140"/>
              <a:gd name="connsiteY4" fmla="*/ 313754 h 2318465"/>
              <a:gd name="connsiteX5" fmla="*/ 7510140 w 7510140"/>
              <a:gd name="connsiteY5" fmla="*/ 2318465 h 2318465"/>
              <a:gd name="connsiteX6" fmla="*/ 0 w 7510140"/>
              <a:gd name="connsiteY6" fmla="*/ 2318465 h 2318465"/>
              <a:gd name="connsiteX7" fmla="*/ 0 w 7510140"/>
              <a:gd name="connsiteY7" fmla="*/ 313754 h 2318465"/>
              <a:gd name="connsiteX0" fmla="*/ 0 w 7510140"/>
              <a:gd name="connsiteY0" fmla="*/ 313754 h 2318465"/>
              <a:gd name="connsiteX1" fmla="*/ 4365498 w 7510140"/>
              <a:gd name="connsiteY1" fmla="*/ 311285 h 2318465"/>
              <a:gd name="connsiteX2" fmla="*/ 4447644 w 7510140"/>
              <a:gd name="connsiteY2" fmla="*/ 0 h 2318465"/>
              <a:gd name="connsiteX3" fmla="*/ 6033251 w 7510140"/>
              <a:gd name="connsiteY3" fmla="*/ 311285 h 2318465"/>
              <a:gd name="connsiteX4" fmla="*/ 7510140 w 7510140"/>
              <a:gd name="connsiteY4" fmla="*/ 313754 h 2318465"/>
              <a:gd name="connsiteX5" fmla="*/ 7510140 w 7510140"/>
              <a:gd name="connsiteY5" fmla="*/ 2318465 h 2318465"/>
              <a:gd name="connsiteX6" fmla="*/ 0 w 7510140"/>
              <a:gd name="connsiteY6" fmla="*/ 2318465 h 2318465"/>
              <a:gd name="connsiteX7" fmla="*/ 0 w 7510140"/>
              <a:gd name="connsiteY7" fmla="*/ 313754 h 2318465"/>
              <a:gd name="connsiteX0" fmla="*/ 0 w 7510140"/>
              <a:gd name="connsiteY0" fmla="*/ 301054 h 2305765"/>
              <a:gd name="connsiteX1" fmla="*/ 4365498 w 7510140"/>
              <a:gd name="connsiteY1" fmla="*/ 298585 h 2305765"/>
              <a:gd name="connsiteX2" fmla="*/ 4365094 w 7510140"/>
              <a:gd name="connsiteY2" fmla="*/ 0 h 2305765"/>
              <a:gd name="connsiteX3" fmla="*/ 6033251 w 7510140"/>
              <a:gd name="connsiteY3" fmla="*/ 298585 h 2305765"/>
              <a:gd name="connsiteX4" fmla="*/ 7510140 w 7510140"/>
              <a:gd name="connsiteY4" fmla="*/ 301054 h 2305765"/>
              <a:gd name="connsiteX5" fmla="*/ 7510140 w 7510140"/>
              <a:gd name="connsiteY5" fmla="*/ 2305765 h 2305765"/>
              <a:gd name="connsiteX6" fmla="*/ 0 w 7510140"/>
              <a:gd name="connsiteY6" fmla="*/ 2305765 h 2305765"/>
              <a:gd name="connsiteX7" fmla="*/ 0 w 7510140"/>
              <a:gd name="connsiteY7" fmla="*/ 301054 h 2305765"/>
              <a:gd name="connsiteX0" fmla="*/ 0 w 7510140"/>
              <a:gd name="connsiteY0" fmla="*/ 301054 h 2305765"/>
              <a:gd name="connsiteX1" fmla="*/ 4365498 w 7510140"/>
              <a:gd name="connsiteY1" fmla="*/ 298585 h 2305765"/>
              <a:gd name="connsiteX2" fmla="*/ 4365094 w 7510140"/>
              <a:gd name="connsiteY2" fmla="*/ 0 h 2305765"/>
              <a:gd name="connsiteX3" fmla="*/ 4807701 w 7510140"/>
              <a:gd name="connsiteY3" fmla="*/ 295410 h 2305765"/>
              <a:gd name="connsiteX4" fmla="*/ 7510140 w 7510140"/>
              <a:gd name="connsiteY4" fmla="*/ 301054 h 2305765"/>
              <a:gd name="connsiteX5" fmla="*/ 7510140 w 7510140"/>
              <a:gd name="connsiteY5" fmla="*/ 2305765 h 2305765"/>
              <a:gd name="connsiteX6" fmla="*/ 0 w 7510140"/>
              <a:gd name="connsiteY6" fmla="*/ 2305765 h 2305765"/>
              <a:gd name="connsiteX7" fmla="*/ 0 w 7510140"/>
              <a:gd name="connsiteY7" fmla="*/ 301054 h 230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10140" h="2305765">
                <a:moveTo>
                  <a:pt x="0" y="301054"/>
                </a:moveTo>
                <a:lnTo>
                  <a:pt x="4365498" y="298585"/>
                </a:lnTo>
                <a:cubicBezTo>
                  <a:pt x="4365363" y="199057"/>
                  <a:pt x="4365229" y="99528"/>
                  <a:pt x="4365094" y="0"/>
                </a:cubicBezTo>
                <a:lnTo>
                  <a:pt x="4807701" y="295410"/>
                </a:lnTo>
                <a:lnTo>
                  <a:pt x="7510140" y="301054"/>
                </a:lnTo>
                <a:lnTo>
                  <a:pt x="7510140" y="2305765"/>
                </a:lnTo>
                <a:lnTo>
                  <a:pt x="0" y="2305765"/>
                </a:lnTo>
                <a:lnTo>
                  <a:pt x="0" y="301054"/>
                </a:lnTo>
                <a:close/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6" name="Прямая со стрелкой 155"/>
          <p:cNvCxnSpPr/>
          <p:nvPr/>
        </p:nvCxnSpPr>
        <p:spPr>
          <a:xfrm flipV="1">
            <a:off x="7716302" y="2303426"/>
            <a:ext cx="0" cy="116349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23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13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5" name="Прямая со стрелкой 54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1" name="Прямая со стрелкой 60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561334" y="164368"/>
            <a:ext cx="9938939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ts val="3400"/>
              </a:lnSpc>
            </a:pP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Цифровая трансформация</a:t>
            </a:r>
            <a:b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государственного </a:t>
            </a:r>
            <a:r>
              <a:rPr lang="ru-RU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управления</a:t>
            </a:r>
            <a:r>
              <a:rPr lang="en-US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ru-RU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продолжение</a:t>
            </a:r>
            <a:r>
              <a:rPr lang="en-US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3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04829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43820" y="2157124"/>
            <a:ext cx="5456648" cy="3161471"/>
            <a:chOff x="443820" y="2303423"/>
            <a:chExt cx="5456648" cy="3161471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443820" y="2303423"/>
              <a:ext cx="189226" cy="376403"/>
              <a:chOff x="10055550" y="2269473"/>
              <a:chExt cx="879475" cy="1749426"/>
            </a:xfrm>
          </p:grpSpPr>
          <p:sp>
            <p:nvSpPr>
              <p:cNvPr id="8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706289" y="2355521"/>
              <a:ext cx="26069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ВНЕДРЕНИЕ ИНТЕГРАЦИОННОЙ ПЛАТФОРМЫ АПК «БЕЗОПАСНЫЙ ГОРОД»: 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86542" y="3156570"/>
              <a:ext cx="511392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>
                <a:spcAft>
                  <a:spcPts val="1800"/>
                </a:spcAft>
              </a:pPr>
              <a:r>
                <a:rPr lang="ru-RU" sz="1050" dirty="0" smtClean="0">
                  <a:latin typeface="Century Gothic" panose="020B0502020202020204" pitchFamily="34" charset="0"/>
                </a:rPr>
                <a:t>единый </a:t>
              </a:r>
              <a:r>
                <a:rPr lang="ru-RU" sz="1050" dirty="0">
                  <a:latin typeface="Century Gothic" panose="020B0502020202020204" pitchFamily="34" charset="0"/>
                </a:rPr>
                <a:t>центр оперативного </a:t>
              </a:r>
              <a:r>
                <a:rPr lang="ru-RU" sz="1050" dirty="0" smtClean="0">
                  <a:latin typeface="Century Gothic" panose="020B0502020202020204" pitchFamily="34" charset="0"/>
                </a:rPr>
                <a:t>реагирования  </a:t>
              </a:r>
              <a:endParaRPr lang="ru-RU" sz="1050" dirty="0">
                <a:latin typeface="Century Gothic" panose="020B0502020202020204" pitchFamily="34" charset="0"/>
              </a:endParaRPr>
            </a:p>
            <a:p>
              <a:pPr marL="0" lvl="2">
                <a:spcAft>
                  <a:spcPts val="1800"/>
                </a:spcAft>
              </a:pPr>
              <a:r>
                <a:rPr lang="ru-RU" sz="1050" dirty="0" smtClean="0">
                  <a:latin typeface="Century Gothic" panose="020B0502020202020204" pitchFamily="34" charset="0"/>
                </a:rPr>
                <a:t>система </a:t>
              </a:r>
              <a:r>
                <a:rPr lang="ru-RU" sz="1050" dirty="0">
                  <a:latin typeface="Century Gothic" panose="020B0502020202020204" pitchFamily="34" charset="0"/>
                </a:rPr>
                <a:t>интеллектуального </a:t>
              </a:r>
              <a:r>
                <a:rPr lang="ru-RU" sz="1050" dirty="0" smtClean="0">
                  <a:latin typeface="Century Gothic" panose="020B0502020202020204" pitchFamily="34" charset="0"/>
                </a:rPr>
                <a:t>видеонаблюдения</a:t>
              </a:r>
              <a:endParaRPr lang="ru-RU" sz="1050" dirty="0">
                <a:latin typeface="Century Gothic" panose="020B0502020202020204" pitchFamily="34" charset="0"/>
              </a:endParaRPr>
            </a:p>
            <a:p>
              <a:pPr marL="0" lvl="2">
                <a:spcAft>
                  <a:spcPts val="1800"/>
                </a:spcAft>
              </a:pPr>
              <a:r>
                <a:rPr lang="ru-RU" sz="1050" dirty="0" smtClean="0">
                  <a:latin typeface="Century Gothic" panose="020B0502020202020204" pitchFamily="34" charset="0"/>
                </a:rPr>
                <a:t>построение </a:t>
              </a:r>
              <a:r>
                <a:rPr lang="ru-RU" sz="1050" dirty="0">
                  <a:latin typeface="Century Gothic" panose="020B0502020202020204" pitchFamily="34" charset="0"/>
                </a:rPr>
                <a:t>и развитие систем анализа и прогнозирования существующих и потенциальных </a:t>
              </a:r>
              <a:r>
                <a:rPr lang="ru-RU" sz="1050" dirty="0" smtClean="0">
                  <a:latin typeface="Century Gothic" panose="020B0502020202020204" pitchFamily="34" charset="0"/>
                </a:rPr>
                <a:t>угроз</a:t>
              </a:r>
              <a:endParaRPr lang="ru-RU" sz="1050" dirty="0">
                <a:latin typeface="Century Gothic" panose="020B0502020202020204" pitchFamily="34" charset="0"/>
              </a:endParaRPr>
            </a:p>
            <a:p>
              <a:pPr marL="0" lvl="2">
                <a:spcAft>
                  <a:spcPts val="1800"/>
                </a:spcAft>
              </a:pPr>
              <a:r>
                <a:rPr lang="ru-RU" sz="1050" dirty="0" smtClean="0">
                  <a:latin typeface="Century Gothic" panose="020B0502020202020204" pitchFamily="34" charset="0"/>
                </a:rPr>
                <a:t>оперативное </a:t>
              </a:r>
              <a:r>
                <a:rPr lang="ru-RU" sz="1050" dirty="0">
                  <a:latin typeface="Century Gothic" panose="020B0502020202020204" pitchFamily="34" charset="0"/>
                </a:rPr>
                <a:t>предоставление отчетной информации по решаемым задачам обеспечения общественной безопасности, правопорядка и безопасности среды </a:t>
              </a:r>
              <a:r>
                <a:rPr lang="ru-RU" sz="1050" dirty="0" smtClean="0">
                  <a:latin typeface="Century Gothic" panose="020B0502020202020204" pitchFamily="34" charset="0"/>
                </a:rPr>
                <a:t>обитания</a:t>
              </a:r>
              <a:endParaRPr lang="ru-RU" sz="1050" dirty="0">
                <a:latin typeface="Century Gothic" panose="020B0502020202020204" pitchFamily="34" charset="0"/>
              </a:endParaRPr>
            </a:p>
            <a:p>
              <a:pPr marL="0" lvl="2">
                <a:spcAft>
                  <a:spcPts val="1800"/>
                </a:spcAft>
              </a:pPr>
              <a:r>
                <a:rPr lang="ru-RU" sz="1050" dirty="0" smtClean="0">
                  <a:latin typeface="Century Gothic" panose="020B0502020202020204" pitchFamily="34" charset="0"/>
                </a:rPr>
                <a:t>автоматизация </a:t>
              </a:r>
              <a:r>
                <a:rPr lang="ru-RU" sz="1050" dirty="0">
                  <a:latin typeface="Century Gothic" panose="020B0502020202020204" pitchFamily="34" charset="0"/>
                </a:rPr>
                <a:t>функций Единой дежурной диспетчерской </a:t>
              </a:r>
              <a:r>
                <a:rPr lang="ru-RU" sz="1050" dirty="0" smtClean="0">
                  <a:latin typeface="Century Gothic" panose="020B0502020202020204" pitchFamily="34" charset="0"/>
                </a:rPr>
                <a:t>службы</a:t>
              </a:r>
              <a:endParaRPr lang="ru-RU" sz="105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9292756" y="2109444"/>
            <a:ext cx="202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900" b="1" dirty="0">
                <a:latin typeface="Century Gothic" panose="020B0502020202020204" pitchFamily="34" charset="0"/>
              </a:rPr>
              <a:t>ЗАКРЕПЛЕНИЕ ОТВЕТСТВЕННЫХ ЗАМЕСТИТЕЛЕЙ </a:t>
            </a:r>
            <a:r>
              <a:rPr lang="ru-RU" sz="900" b="1" dirty="0" smtClean="0">
                <a:latin typeface="Century Gothic" panose="020B0502020202020204" pitchFamily="34" charset="0"/>
              </a:rPr>
              <a:t>МИНИСТРОВ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9292756" y="2539979"/>
            <a:ext cx="2404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100" dirty="0" smtClean="0">
                <a:latin typeface="Century Gothic" panose="020B0502020202020204" pitchFamily="34" charset="0"/>
              </a:rPr>
              <a:t>В </a:t>
            </a:r>
            <a:r>
              <a:rPr lang="ru-RU" sz="1100" dirty="0">
                <a:latin typeface="Century Gothic" panose="020B0502020202020204" pitchFamily="34" charset="0"/>
              </a:rPr>
              <a:t>каждом органе исполнительной власти Калужской области назначен заместитель руководителя, ответственный за цифровую трансформацию в </a:t>
            </a:r>
            <a:r>
              <a:rPr lang="ru-RU" sz="1100" dirty="0" smtClean="0">
                <a:latin typeface="Century Gothic" panose="020B0502020202020204" pitchFamily="34" charset="0"/>
              </a:rPr>
              <a:t>отрасли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9032860" y="2102373"/>
            <a:ext cx="189226" cy="376403"/>
            <a:chOff x="10055550" y="2269473"/>
            <a:chExt cx="879475" cy="1749426"/>
          </a:xfrm>
        </p:grpSpPr>
        <p:sp>
          <p:nvSpPr>
            <p:cNvPr id="12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943755" y="4183434"/>
            <a:ext cx="2992965" cy="1632415"/>
            <a:chOff x="8690047" y="2157124"/>
            <a:chExt cx="2992965" cy="1632415"/>
          </a:xfrm>
        </p:grpSpPr>
        <p:sp>
          <p:nvSpPr>
            <p:cNvPr id="5" name="TextBox 4"/>
            <p:cNvSpPr txBox="1"/>
            <p:nvPr/>
          </p:nvSpPr>
          <p:spPr>
            <a:xfrm>
              <a:off x="8936568" y="2681543"/>
              <a:ext cx="27464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1100" smtClean="0">
                  <a:latin typeface="Century Gothic" panose="020B0502020202020204" pitchFamily="34" charset="0"/>
                </a:rPr>
                <a:t>В </a:t>
              </a:r>
              <a:r>
                <a:rPr lang="ru-RU" sz="1100">
                  <a:latin typeface="Century Gothic" panose="020B0502020202020204" pitchFamily="34" charset="0"/>
                </a:rPr>
                <a:t>целях достижения «цифровой зрелости» ключевых отраслей экономики и социальной сферы распоряжением Губернатора Калужской области создан Совет по цифровой трансформации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926204" y="2209222"/>
              <a:ext cx="2255840" cy="381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>
                  <a:latin typeface="Century Gothic" panose="020B0502020202020204" pitchFamily="34" charset="0"/>
                </a:rPr>
                <a:t>СОЗДАНИЕ РАБОЧЕЙ ГРУППЫ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/>
              </a:r>
              <a:br>
                <a:rPr lang="ru-RU" sz="900" b="1" dirty="0" smtClean="0">
                  <a:latin typeface="Century Gothic" panose="020B0502020202020204" pitchFamily="34" charset="0"/>
                </a:rPr>
              </a:br>
              <a:r>
                <a:rPr lang="ru-RU" sz="900" b="1" dirty="0" smtClean="0">
                  <a:latin typeface="Century Gothic" panose="020B0502020202020204" pitchFamily="34" charset="0"/>
                </a:rPr>
                <a:t>ПО </a:t>
              </a:r>
              <a:r>
                <a:rPr lang="ru-RU" sz="900" b="1" dirty="0">
                  <a:latin typeface="Century Gothic" panose="020B0502020202020204" pitchFamily="34" charset="0"/>
                </a:rPr>
                <a:t>ЦИФРОВОЙ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>ТРАНСФОРМАЦИИ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36" name="Группа 135"/>
            <p:cNvGrpSpPr/>
            <p:nvPr/>
          </p:nvGrpSpPr>
          <p:grpSpPr>
            <a:xfrm>
              <a:off x="8690047" y="2157124"/>
              <a:ext cx="189226" cy="376403"/>
              <a:chOff x="10055550" y="2269473"/>
              <a:chExt cx="879475" cy="1749426"/>
            </a:xfrm>
          </p:grpSpPr>
          <p:sp>
            <p:nvSpPr>
              <p:cNvPr id="13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44" name="Прямая со стрелкой 143"/>
          <p:cNvCxnSpPr/>
          <p:nvPr/>
        </p:nvCxnSpPr>
        <p:spPr>
          <a:xfrm flipV="1">
            <a:off x="5771072" y="2097838"/>
            <a:ext cx="0" cy="357246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3433291" y="2097838"/>
            <a:ext cx="2467177" cy="470746"/>
            <a:chOff x="5120357" y="1981691"/>
            <a:chExt cx="2970819" cy="47074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702338" y="2036939"/>
              <a:ext cx="238883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050" dirty="0">
                  <a:latin typeface="Century Gothic" panose="020B0502020202020204" pitchFamily="34" charset="0"/>
                </a:rPr>
                <a:t>муниципальных районов </a:t>
              </a:r>
              <a:r>
                <a:rPr lang="ru-RU" sz="1050" dirty="0" smtClean="0">
                  <a:latin typeface="Century Gothic" panose="020B0502020202020204" pitchFamily="34" charset="0"/>
                </a:rPr>
                <a:t/>
              </a:r>
              <a:br>
                <a:rPr lang="ru-RU" sz="1050" dirty="0" smtClean="0">
                  <a:latin typeface="Century Gothic" panose="020B0502020202020204" pitchFamily="34" charset="0"/>
                </a:rPr>
              </a:br>
              <a:r>
                <a:rPr lang="ru-RU" sz="1050" dirty="0" smtClean="0">
                  <a:latin typeface="Century Gothic" panose="020B0502020202020204" pitchFamily="34" charset="0"/>
                </a:rPr>
                <a:t>и </a:t>
              </a:r>
              <a:r>
                <a:rPr lang="ru-RU" sz="1050" dirty="0">
                  <a:latin typeface="Century Gothic" panose="020B0502020202020204" pitchFamily="34" charset="0"/>
                </a:rPr>
                <a:t>городских </a:t>
              </a:r>
              <a:r>
                <a:rPr lang="ru-RU" sz="1050" dirty="0" smtClean="0">
                  <a:latin typeface="Century Gothic" panose="020B0502020202020204" pitchFamily="34" charset="0"/>
                </a:rPr>
                <a:t>округов</a:t>
              </a:r>
              <a:endParaRPr lang="ru-RU" sz="1050" dirty="0">
                <a:latin typeface="Century Gothic" panose="020B0502020202020204" pitchFamily="34" charset="0"/>
              </a:endParaRPr>
            </a:p>
          </p:txBody>
        </p:sp>
        <p:sp>
          <p:nvSpPr>
            <p:cNvPr id="149" name="Прямоугольник 148"/>
            <p:cNvSpPr/>
            <p:nvPr/>
          </p:nvSpPr>
          <p:spPr>
            <a:xfrm>
              <a:off x="5120357" y="1981691"/>
              <a:ext cx="5309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ru-RU" sz="2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26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72" name="Прямая со стрелкой 71"/>
          <p:cNvCxnSpPr/>
          <p:nvPr/>
        </p:nvCxnSpPr>
        <p:spPr>
          <a:xfrm>
            <a:off x="3137882" y="2330659"/>
            <a:ext cx="350736" cy="0"/>
          </a:xfrm>
          <a:prstGeom prst="straightConnector1">
            <a:avLst/>
          </a:prstGeom>
          <a:ln w="28575" cap="rnd">
            <a:prstDash val="sysDot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107"/>
          <p:cNvSpPr/>
          <p:nvPr/>
        </p:nvSpPr>
        <p:spPr>
          <a:xfrm>
            <a:off x="471418" y="3010811"/>
            <a:ext cx="3545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spc="-150" dirty="0">
                <a:solidFill>
                  <a:schemeClr val="accent1"/>
                </a:solidFill>
                <a:latin typeface="Century Gothic" panose="020B0502020202020204" pitchFamily="34" charset="0"/>
              </a:rPr>
              <a:t>#</a:t>
            </a:r>
            <a:r>
              <a:rPr lang="en-US" sz="1400" b="1" spc="-15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</a:t>
            </a:r>
            <a:endParaRPr lang="ru-RU" sz="1400" b="1" spc="-15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39653" y="3409406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#</a:t>
            </a:r>
            <a:r>
              <a:rPr lang="ru-RU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39653" y="3783190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#</a:t>
            </a:r>
            <a:r>
              <a:rPr lang="ru-RU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3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435835" y="4349164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#</a:t>
            </a:r>
            <a:r>
              <a:rPr lang="ru-RU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4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39653" y="5027472"/>
            <a:ext cx="39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#</a:t>
            </a:r>
            <a:r>
              <a:rPr lang="ru-RU" sz="1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5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285226" y="2143849"/>
            <a:ext cx="2021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900" b="1" dirty="0" smtClean="0">
                <a:latin typeface="Century Gothic" panose="020B0502020202020204" pitchFamily="34" charset="0"/>
              </a:rPr>
              <a:t>СОЗДАНИЕ ЕДИНОЙ </a:t>
            </a:r>
            <a:r>
              <a:rPr lang="ru-RU" sz="900" b="1" dirty="0" smtClean="0">
                <a:latin typeface="Century Gothic" panose="020B0502020202020204" pitchFamily="34" charset="0"/>
              </a:rPr>
              <a:t>СЛУЖБЫ ИНФОРМАЦИОННОЙ </a:t>
            </a:r>
            <a:r>
              <a:rPr lang="ru-RU" sz="900" b="1" dirty="0" smtClean="0">
                <a:latin typeface="Century Gothic" panose="020B0502020202020204" pitchFamily="34" charset="0"/>
              </a:rPr>
              <a:t>ПОДДЕРЖКИ В СФЕРЕ ЗДРАВООХРАНЕНИЯ *040 (122)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283860" y="2793853"/>
            <a:ext cx="24046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100" dirty="0" smtClean="0">
                <a:latin typeface="Century Gothic" panose="020B0502020202020204" pitchFamily="34" charset="0"/>
              </a:rPr>
              <a:t>Единая регистратура Калужской области</a:t>
            </a:r>
          </a:p>
          <a:p>
            <a:pPr marL="0" lvl="2"/>
            <a:r>
              <a:rPr lang="ru-RU" sz="1100" dirty="0" smtClean="0">
                <a:latin typeface="Century Gothic" panose="020B0502020202020204" pitchFamily="34" charset="0"/>
              </a:rPr>
              <a:t>Консультации по вопросам </a:t>
            </a:r>
            <a:r>
              <a:rPr lang="en-US" sz="1100" dirty="0" smtClean="0">
                <a:latin typeface="Century Gothic" panose="020B0502020202020204" pitchFamily="34" charset="0"/>
              </a:rPr>
              <a:t>Covid-19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6096000" y="2183443"/>
            <a:ext cx="189226" cy="376403"/>
            <a:chOff x="10055550" y="2269473"/>
            <a:chExt cx="879475" cy="1749426"/>
          </a:xfrm>
        </p:grpSpPr>
        <p:sp>
          <p:nvSpPr>
            <p:cNvPr id="7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6284543" y="4248056"/>
            <a:ext cx="202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900" b="1" dirty="0" smtClean="0">
                <a:latin typeface="Century Gothic" panose="020B0502020202020204" pitchFamily="34" charset="0"/>
              </a:rPr>
              <a:t>ПИЛОТНЫЙ ПРОЕКТ «ЦИФРОВАЯ ОБРАЗОВАТЕЛЬНАЯ СРЕДА»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81" name="Группа 80"/>
          <p:cNvGrpSpPr/>
          <p:nvPr/>
        </p:nvGrpSpPr>
        <p:grpSpPr>
          <a:xfrm>
            <a:off x="6095317" y="4216523"/>
            <a:ext cx="189226" cy="376403"/>
            <a:chOff x="10055550" y="2269473"/>
            <a:chExt cx="879475" cy="1749426"/>
          </a:xfrm>
        </p:grpSpPr>
        <p:sp>
          <p:nvSpPr>
            <p:cNvPr id="8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7" name="Прямоугольник 96"/>
          <p:cNvSpPr/>
          <p:nvPr/>
        </p:nvSpPr>
        <p:spPr>
          <a:xfrm>
            <a:off x="6189930" y="4735887"/>
            <a:ext cx="24046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100" dirty="0" smtClean="0">
                <a:latin typeface="Century Gothic" panose="020B0502020202020204" pitchFamily="34" charset="0"/>
              </a:rPr>
              <a:t>Создание современной </a:t>
            </a:r>
            <a:r>
              <a:rPr lang="ru-RU" sz="1100" dirty="0">
                <a:latin typeface="Century Gothic" panose="020B0502020202020204" pitchFamily="34" charset="0"/>
              </a:rPr>
              <a:t>И</a:t>
            </a:r>
            <a:r>
              <a:rPr lang="ru-RU" sz="1100" dirty="0" smtClean="0">
                <a:latin typeface="Century Gothic" panose="020B0502020202020204" pitchFamily="34" charset="0"/>
              </a:rPr>
              <a:t>КТ-инфраструктуры и безопасных ИТ-сервисов для общеобразовательных учебных заведений </a:t>
            </a:r>
          </a:p>
        </p:txBody>
      </p:sp>
    </p:spTree>
    <p:extLst>
      <p:ext uri="{BB962C8B-B14F-4D97-AF65-F5344CB8AC3E}">
        <p14:creationId xmlns:p14="http://schemas.microsoft.com/office/powerpoint/2010/main" val="1668364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14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5" name="Прямая со стрелкой 54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1" name="Прямая со стрелкой 60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561334" y="164368"/>
            <a:ext cx="9938939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ts val="3400"/>
              </a:lnSpc>
            </a:pP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Цифровая трансформация</a:t>
            </a:r>
            <a:b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государственного </a:t>
            </a:r>
            <a:r>
              <a:rPr lang="ru-RU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управления</a:t>
            </a:r>
            <a:r>
              <a:rPr lang="en-US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ru-RU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продолжение</a:t>
            </a:r>
            <a:r>
              <a:rPr lang="en-US" sz="32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ru-RU" sz="32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88628" y="155148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43820" y="2606523"/>
            <a:ext cx="2954988" cy="1363454"/>
            <a:chOff x="443820" y="2157124"/>
            <a:chExt cx="2954988" cy="1363454"/>
          </a:xfrm>
        </p:grpSpPr>
        <p:grpSp>
          <p:nvGrpSpPr>
            <p:cNvPr id="83" name="Группа 82"/>
            <p:cNvGrpSpPr/>
            <p:nvPr/>
          </p:nvGrpSpPr>
          <p:grpSpPr>
            <a:xfrm>
              <a:off x="443820" y="2157124"/>
              <a:ext cx="189226" cy="376403"/>
              <a:chOff x="10055550" y="2269473"/>
              <a:chExt cx="879475" cy="1749426"/>
            </a:xfrm>
          </p:grpSpPr>
          <p:sp>
            <p:nvSpPr>
              <p:cNvPr id="8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7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>
              <a:off x="706290" y="2227916"/>
              <a:ext cx="2692518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>
                  <a:latin typeface="Century Gothic" panose="020B0502020202020204" pitchFamily="34" charset="0"/>
                </a:rPr>
                <a:t>РАЗРАБОТКА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/>
              </a:r>
              <a:br>
                <a:rPr lang="ru-RU" sz="900" b="1" dirty="0" smtClean="0">
                  <a:latin typeface="Century Gothic" panose="020B0502020202020204" pitchFamily="34" charset="0"/>
                </a:rPr>
              </a:br>
              <a:r>
                <a:rPr lang="ru-RU" sz="900" b="1" dirty="0" smtClean="0">
                  <a:latin typeface="Century Gothic" panose="020B0502020202020204" pitchFamily="34" charset="0"/>
                </a:rPr>
                <a:t>ВЕДОМСТВЕННЫХ </a:t>
              </a:r>
              <a:r>
                <a:rPr lang="ru-RU" sz="900" b="1" dirty="0">
                  <a:latin typeface="Century Gothic" panose="020B0502020202020204" pitchFamily="34" charset="0"/>
                </a:rPr>
                <a:t>ПРОГРАММ </a:t>
              </a:r>
              <a:endParaRPr lang="ru-RU" sz="900" b="1" dirty="0" smtClean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(«</a:t>
              </a:r>
              <a:r>
                <a:rPr lang="ru-RU" sz="900" b="1" dirty="0">
                  <a:latin typeface="Century Gothic" panose="020B0502020202020204" pitchFamily="34" charset="0"/>
                </a:rPr>
                <a:t>ДОРОЖНЫХ КАРТ») 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>ЦИФРОВОЙ ТРАНСФОРМАЦИИ</a:t>
              </a:r>
            </a:p>
            <a:p>
              <a:pPr marL="0" lvl="2"/>
              <a:endParaRPr lang="ru-RU" sz="900" b="1" dirty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с</a:t>
              </a:r>
              <a:r>
                <a:rPr lang="ru-RU" sz="1100" dirty="0" smtClean="0">
                  <a:latin typeface="Century Gothic" panose="020B0502020202020204" pitchFamily="34" charset="0"/>
                </a:rPr>
                <a:t>оздание не менее одного цифрового сервиса по каждому отраслевому направлению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44" name="Прямая со стрелкой 143"/>
          <p:cNvCxnSpPr/>
          <p:nvPr/>
        </p:nvCxnSpPr>
        <p:spPr>
          <a:xfrm flipV="1">
            <a:off x="7481522" y="1785719"/>
            <a:ext cx="0" cy="4492120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3823286" y="2606523"/>
            <a:ext cx="3444567" cy="1086455"/>
            <a:chOff x="3520437" y="2157124"/>
            <a:chExt cx="3444567" cy="108645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759376" y="2227916"/>
              <a:ext cx="32056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ВНЕСЕНИЕ ИЗМЕНЕНИЙ В СТРАТЕГИЮ СОЦИАЛЬНО-ЭКОНОМИЧЕСКОГО РАЗВИТИЯ И ГОСУДАРСТВЕННЫЕ ПРОГРАММЫ КАЛУЖСКОЙ ОБЛАСТИ </a:t>
              </a:r>
            </a:p>
            <a:p>
              <a:pPr marL="0" lvl="2"/>
              <a:endParaRPr lang="ru-RU" sz="1100" dirty="0" smtClean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в </a:t>
              </a:r>
              <a:r>
                <a:rPr lang="ru-RU" sz="1100" dirty="0">
                  <a:latin typeface="Century Gothic" panose="020B0502020202020204" pitchFamily="34" charset="0"/>
                </a:rPr>
                <a:t>части мероприятий по цифровой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трансформации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3520437" y="2157124"/>
              <a:ext cx="189226" cy="376403"/>
              <a:chOff x="10055550" y="2269473"/>
              <a:chExt cx="879475" cy="1749426"/>
            </a:xfrm>
          </p:grpSpPr>
          <p:sp>
            <p:nvSpPr>
              <p:cNvPr id="7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4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5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6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8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9" name="Группа 18"/>
          <p:cNvGrpSpPr/>
          <p:nvPr/>
        </p:nvGrpSpPr>
        <p:grpSpPr>
          <a:xfrm>
            <a:off x="314693" y="4136268"/>
            <a:ext cx="2751946" cy="1224954"/>
            <a:chOff x="7880385" y="2157124"/>
            <a:chExt cx="2751946" cy="122495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137186" y="2227916"/>
              <a:ext cx="2495145" cy="1154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ОБУЧЕНИЕ КОМПЕТЕНЦИЯМ В СФЕРЕ ЦИФРОВОЙ ТРАНСФОРМАЦИИ ЗАМЕСТИТЕЛЕЙ РУКОВОДИТЕЛЕЙ ОРГАНОВ ИСПОЛНИТЕЛЬНОЙ ВЛАСТИ </a:t>
              </a:r>
            </a:p>
            <a:p>
              <a:pPr marL="0" lvl="2"/>
              <a:endParaRPr lang="ru-RU" sz="1100" dirty="0" smtClean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ответственных </a:t>
              </a:r>
              <a:r>
                <a:rPr lang="ru-RU" sz="1100" dirty="0">
                  <a:latin typeface="Century Gothic" panose="020B0502020202020204" pitchFamily="34" charset="0"/>
                </a:rPr>
                <a:t>за цифровую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трансформацию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7880385" y="2157124"/>
              <a:ext cx="189226" cy="376403"/>
              <a:chOff x="10055550" y="2269473"/>
              <a:chExt cx="879475" cy="1749426"/>
            </a:xfrm>
          </p:grpSpPr>
          <p:sp>
            <p:nvSpPr>
              <p:cNvPr id="8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7876760" y="1920817"/>
            <a:ext cx="3356713" cy="1033525"/>
            <a:chOff x="443820" y="4074519"/>
            <a:chExt cx="2318835" cy="103352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04829" y="4123159"/>
              <a:ext cx="205782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СОЗДАНИЕ АНАЛИТИЧЕСКОЙ СИСТЕМЫ СИТУАЦИОННОГО ЦЕНТРА ГУБЕРНАТОРА </a:t>
              </a:r>
            </a:p>
            <a:p>
              <a:pPr marL="0" lvl="2"/>
              <a:endParaRPr lang="ru-RU" sz="900" b="1" dirty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в</a:t>
              </a:r>
              <a:r>
                <a:rPr lang="ru-RU" sz="1100" dirty="0" smtClean="0">
                  <a:latin typeface="Century Gothic" panose="020B0502020202020204" pitchFamily="34" charset="0"/>
                </a:rPr>
                <a:t>ключая интеграцию ВИС и систем Росстата 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96" name="Группа 95"/>
            <p:cNvGrpSpPr/>
            <p:nvPr/>
          </p:nvGrpSpPr>
          <p:grpSpPr>
            <a:xfrm>
              <a:off x="443820" y="4074519"/>
              <a:ext cx="189226" cy="376403"/>
              <a:chOff x="10055550" y="2269473"/>
              <a:chExt cx="879475" cy="1749426"/>
            </a:xfrm>
          </p:grpSpPr>
          <p:sp>
            <p:nvSpPr>
              <p:cNvPr id="9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7826129" y="2929228"/>
            <a:ext cx="3963174" cy="787304"/>
            <a:chOff x="3520437" y="4074519"/>
            <a:chExt cx="2486457" cy="78730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764315" y="4123159"/>
              <a:ext cx="22425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СОЗДАНИЕ ПОДСИСТЕМЫ ЗАЩИТЫ ИНФОРМАЦИИ </a:t>
              </a:r>
            </a:p>
            <a:p>
              <a:pPr marL="0" lvl="2"/>
              <a:endParaRPr lang="ru-RU" sz="1100" dirty="0" smtClean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и </a:t>
              </a:r>
              <a:r>
                <a:rPr lang="ru-RU" sz="1100" dirty="0">
                  <a:latin typeface="Century Gothic" panose="020B0502020202020204" pitchFamily="34" charset="0"/>
                </a:rPr>
                <a:t>запуск в промышленную эксплуатацию платформы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АПК </a:t>
              </a:r>
              <a:r>
                <a:rPr lang="ru-RU" sz="1100" dirty="0">
                  <a:latin typeface="Century Gothic" panose="020B0502020202020204" pitchFamily="34" charset="0"/>
                </a:rPr>
                <a:t>«Безопасный город»</a:t>
              </a:r>
            </a:p>
          </p:txBody>
        </p:sp>
        <p:grpSp>
          <p:nvGrpSpPr>
            <p:cNvPr id="117" name="Группа 116"/>
            <p:cNvGrpSpPr/>
            <p:nvPr/>
          </p:nvGrpSpPr>
          <p:grpSpPr>
            <a:xfrm>
              <a:off x="3520437" y="4074519"/>
              <a:ext cx="189226" cy="376403"/>
              <a:chOff x="10055550" y="2269473"/>
              <a:chExt cx="879475" cy="1749426"/>
            </a:xfrm>
          </p:grpSpPr>
          <p:sp>
            <p:nvSpPr>
              <p:cNvPr id="1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9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0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1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2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3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4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7786895" y="5361222"/>
            <a:ext cx="3278974" cy="1172024"/>
            <a:chOff x="7880385" y="4074519"/>
            <a:chExt cx="2276942" cy="1172024"/>
          </a:xfrm>
        </p:grpSpPr>
        <p:sp>
          <p:nvSpPr>
            <p:cNvPr id="2" name="TextBox 1"/>
            <p:cNvSpPr txBox="1"/>
            <p:nvPr/>
          </p:nvSpPr>
          <p:spPr>
            <a:xfrm>
              <a:off x="8137186" y="4123159"/>
              <a:ext cx="2020141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900" b="1" dirty="0">
                  <a:latin typeface="Century Gothic" panose="020B0502020202020204" pitchFamily="34" charset="0"/>
                </a:rPr>
                <a:t>ПИЛОТНОЕ ВНЕДРЕНИЕ СИСТЕМЫ ДИСТАНЦИОННОГО КОНТРОЛЯ ВОДОПОТРЕБЛЕНИЯ И КАЧЕСТВА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>ВОДЫ</a:t>
              </a:r>
            </a:p>
            <a:p>
              <a:pPr marL="0" lvl="2"/>
              <a:endParaRPr lang="ru-RU" sz="900" b="1" dirty="0" smtClean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в</a:t>
              </a:r>
              <a:r>
                <a:rPr lang="ru-RU" sz="1100" dirty="0" smtClean="0">
                  <a:latin typeface="Century Gothic" panose="020B0502020202020204" pitchFamily="34" charset="0"/>
                </a:rPr>
                <a:t> рамках совершенствования КНД</a:t>
              </a:r>
            </a:p>
          </p:txBody>
        </p:sp>
        <p:grpSp>
          <p:nvGrpSpPr>
            <p:cNvPr id="160" name="Группа 159"/>
            <p:cNvGrpSpPr/>
            <p:nvPr/>
          </p:nvGrpSpPr>
          <p:grpSpPr>
            <a:xfrm>
              <a:off x="7880385" y="4074519"/>
              <a:ext cx="189226" cy="376403"/>
              <a:chOff x="10055550" y="2269473"/>
              <a:chExt cx="879475" cy="1749426"/>
            </a:xfrm>
          </p:grpSpPr>
          <p:sp>
            <p:nvSpPr>
              <p:cNvPr id="16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2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168" name="Прямая со стрелкой 167"/>
          <p:cNvCxnSpPr/>
          <p:nvPr/>
        </p:nvCxnSpPr>
        <p:spPr>
          <a:xfrm flipV="1">
            <a:off x="3398808" y="2606523"/>
            <a:ext cx="0" cy="1086450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 стрелкой 169"/>
          <p:cNvCxnSpPr/>
          <p:nvPr/>
        </p:nvCxnSpPr>
        <p:spPr>
          <a:xfrm flipV="1">
            <a:off x="3398808" y="4205520"/>
            <a:ext cx="0" cy="1086450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Группа 113"/>
          <p:cNvGrpSpPr/>
          <p:nvPr/>
        </p:nvGrpSpPr>
        <p:grpSpPr>
          <a:xfrm>
            <a:off x="7786895" y="3906497"/>
            <a:ext cx="3349866" cy="417972"/>
            <a:chOff x="443820" y="4074519"/>
            <a:chExt cx="2318835" cy="417972"/>
          </a:xfrm>
        </p:grpSpPr>
        <p:sp>
          <p:nvSpPr>
            <p:cNvPr id="115" name="Прямоугольник 114"/>
            <p:cNvSpPr/>
            <p:nvPr/>
          </p:nvSpPr>
          <p:spPr>
            <a:xfrm>
              <a:off x="704829" y="4123159"/>
              <a:ext cx="205782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ВНЕДРЕНИЕ ИНТЕЛЛЕКТУАЛЬНОЙ ТРАНСПОРТНОЙ СИСТЕМЫ (ИТС)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16" name="Группа 115"/>
            <p:cNvGrpSpPr/>
            <p:nvPr/>
          </p:nvGrpSpPr>
          <p:grpSpPr>
            <a:xfrm>
              <a:off x="443820" y="4074519"/>
              <a:ext cx="189226" cy="376403"/>
              <a:chOff x="10055550" y="2269473"/>
              <a:chExt cx="879475" cy="1749426"/>
            </a:xfrm>
          </p:grpSpPr>
          <p:sp>
            <p:nvSpPr>
              <p:cNvPr id="12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9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0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32" name="Группа 131"/>
          <p:cNvGrpSpPr/>
          <p:nvPr/>
        </p:nvGrpSpPr>
        <p:grpSpPr>
          <a:xfrm>
            <a:off x="3823286" y="4284564"/>
            <a:ext cx="3444567" cy="1064303"/>
            <a:chOff x="443820" y="4074519"/>
            <a:chExt cx="2318835" cy="1064303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704829" y="4123159"/>
              <a:ext cx="205782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СОЗДАНИЕ ЦЕНТРА ЦИФРОВОЙ ТРАНСФОРМАЦИИ </a:t>
              </a:r>
            </a:p>
            <a:p>
              <a:pPr marL="0" lvl="2"/>
              <a:endParaRPr lang="ru-RU" sz="900" b="1" dirty="0">
                <a:latin typeface="Century Gothic" panose="020B0502020202020204" pitchFamily="34" charset="0"/>
              </a:endParaRPr>
            </a:p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н</a:t>
              </a:r>
              <a:r>
                <a:rPr lang="ru-RU" sz="1100" dirty="0" smtClean="0">
                  <a:latin typeface="Century Gothic" panose="020B0502020202020204" pitchFamily="34" charset="0"/>
                </a:rPr>
                <a:t>а базе Агентства информационных технологий Калужской области </a:t>
              </a:r>
              <a:endParaRPr lang="ru-RU" sz="12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34" name="Группа 133"/>
            <p:cNvGrpSpPr/>
            <p:nvPr/>
          </p:nvGrpSpPr>
          <p:grpSpPr>
            <a:xfrm>
              <a:off x="443820" y="4074519"/>
              <a:ext cx="189226" cy="376403"/>
              <a:chOff x="10055550" y="2269473"/>
              <a:chExt cx="879475" cy="1749426"/>
            </a:xfrm>
          </p:grpSpPr>
          <p:sp>
            <p:nvSpPr>
              <p:cNvPr id="13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42" name="Прямоугольник 141"/>
          <p:cNvSpPr/>
          <p:nvPr/>
        </p:nvSpPr>
        <p:spPr>
          <a:xfrm>
            <a:off x="2274711" y="2085230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Организационные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8422197" y="1360542"/>
            <a:ext cx="2643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Сервисы и системы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5" name="Группа 144"/>
          <p:cNvGrpSpPr/>
          <p:nvPr/>
        </p:nvGrpSpPr>
        <p:grpSpPr>
          <a:xfrm>
            <a:off x="7786895" y="4679087"/>
            <a:ext cx="3349866" cy="376403"/>
            <a:chOff x="443820" y="4074519"/>
            <a:chExt cx="2318835" cy="376403"/>
          </a:xfrm>
        </p:grpSpPr>
        <p:sp>
          <p:nvSpPr>
            <p:cNvPr id="146" name="Прямоугольник 145"/>
            <p:cNvSpPr/>
            <p:nvPr/>
          </p:nvSpPr>
          <p:spPr>
            <a:xfrm>
              <a:off x="704829" y="4123159"/>
              <a:ext cx="205782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ПИЛОТНОЕ ВНЕДРЕНИЕ «КАРТЫ КАЛУЖАНИНА»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47" name="Группа 146"/>
            <p:cNvGrpSpPr/>
            <p:nvPr/>
          </p:nvGrpSpPr>
          <p:grpSpPr>
            <a:xfrm>
              <a:off x="443820" y="4074519"/>
              <a:ext cx="189226" cy="376403"/>
              <a:chOff x="10055550" y="2269473"/>
              <a:chExt cx="879475" cy="1749426"/>
            </a:xfrm>
          </p:grpSpPr>
          <p:sp>
            <p:nvSpPr>
              <p:cNvPr id="14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6337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15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88" name="Группа 87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90" name="Прямая со стрелкой 89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92" name="Прямая со стрелкой 91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98" name="Прямая со стрелкой 97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Прямоугольник 103"/>
          <p:cNvSpPr/>
          <p:nvPr/>
        </p:nvSpPr>
        <p:spPr>
          <a:xfrm>
            <a:off x="561334" y="349199"/>
            <a:ext cx="4839786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Ключевые результаты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39224" y="2208355"/>
            <a:ext cx="3161792" cy="2144175"/>
            <a:chOff x="505536" y="2208355"/>
            <a:chExt cx="3161792" cy="2144175"/>
          </a:xfrm>
        </p:grpSpPr>
        <p:sp>
          <p:nvSpPr>
            <p:cNvPr id="3" name="TextBox 2"/>
            <p:cNvSpPr txBox="1"/>
            <p:nvPr/>
          </p:nvSpPr>
          <p:spPr>
            <a:xfrm>
              <a:off x="1329719" y="3706199"/>
              <a:ext cx="14426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ЭКОНОМИЯ ВРЕМЕНИ НА ПОЛУЧЕНИЕ ГОСУДАРСТВЕННЫХ УСЛУГ И СЕРВИСОВ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1066390" y="2313742"/>
              <a:ext cx="189226" cy="376403"/>
              <a:chOff x="10055550" y="2269473"/>
              <a:chExt cx="879475" cy="1749426"/>
            </a:xfrm>
          </p:grpSpPr>
          <p:sp>
            <p:nvSpPr>
              <p:cNvPr id="10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5" name="Прямоугольник 114"/>
            <p:cNvSpPr/>
            <p:nvPr/>
          </p:nvSpPr>
          <p:spPr>
            <a:xfrm>
              <a:off x="505536" y="2208355"/>
              <a:ext cx="5036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pc="-15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en-US" sz="2400" b="1" spc="-15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1</a:t>
              </a:r>
              <a:endParaRPr lang="ru-RU" sz="2400" b="1" spc="-150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505536" y="3592768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4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329719" y="2380323"/>
              <a:ext cx="233760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ПОВЫШЕНИЕ ЭФФЕКТИВНОСТИ РАСХОДОВ КОНСОЛИДИРОВАННОГО БЮДЖЕТА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1066390" y="3638499"/>
              <a:ext cx="189226" cy="376403"/>
              <a:chOff x="10055550" y="2269473"/>
              <a:chExt cx="879475" cy="1749426"/>
            </a:xfrm>
          </p:grpSpPr>
          <p:sp>
            <p:nvSpPr>
              <p:cNvPr id="13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>
                <a:off x="10203186" y="2783825"/>
                <a:ext cx="728665" cy="723901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7"/>
              <p:cNvSpPr>
                <a:spLocks/>
              </p:cNvSpPr>
              <p:nvPr/>
            </p:nvSpPr>
            <p:spPr bwMode="auto">
              <a:xfrm>
                <a:off x="10055550" y="2272647"/>
                <a:ext cx="514348" cy="871536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10055550" y="2272647"/>
                <a:ext cx="514348" cy="871536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8479360" y="2205931"/>
            <a:ext cx="2782414" cy="2146599"/>
            <a:chOff x="7820736" y="2205931"/>
            <a:chExt cx="2782414" cy="2146599"/>
          </a:xfrm>
        </p:grpSpPr>
        <p:sp>
          <p:nvSpPr>
            <p:cNvPr id="117" name="Прямоугольник 116"/>
            <p:cNvSpPr/>
            <p:nvPr/>
          </p:nvSpPr>
          <p:spPr>
            <a:xfrm>
              <a:off x="7820736" y="2205931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3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644919" y="2380323"/>
              <a:ext cx="19582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en-US" sz="900" b="1" smtClean="0">
                  <a:latin typeface="Century Gothic" panose="020B0502020202020204" pitchFamily="34" charset="0"/>
                </a:rPr>
                <a:t>ПОВЫШЕНИЕ КОНКУРЕНТОСПОСОБНОСТИ РЕГИОНАЛЬНОЙ ПРОМЫШЛЕННОСТИ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23" name="Прямоугольник 122"/>
            <p:cNvSpPr/>
            <p:nvPr/>
          </p:nvSpPr>
          <p:spPr>
            <a:xfrm>
              <a:off x="8644919" y="3706199"/>
              <a:ext cx="14696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ПОВЫШЕНИЕ КАЧЕСТВА ОБРАЗОВАНИЯ </a:t>
              </a:r>
              <a:br>
                <a:rPr lang="ru-RU" sz="900" b="1" smtClean="0">
                  <a:latin typeface="Century Gothic" panose="020B0502020202020204" pitchFamily="34" charset="0"/>
                </a:rPr>
              </a:br>
              <a:r>
                <a:rPr lang="ru-RU" sz="900" b="1" smtClean="0">
                  <a:latin typeface="Century Gothic" panose="020B0502020202020204" pitchFamily="34" charset="0"/>
                </a:rPr>
                <a:t>И ЗДРАВООХРАНЕНИЯ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7820736" y="3592768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6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53" name="Группа 152"/>
            <p:cNvGrpSpPr/>
            <p:nvPr/>
          </p:nvGrpSpPr>
          <p:grpSpPr>
            <a:xfrm>
              <a:off x="8362872" y="2313742"/>
              <a:ext cx="189226" cy="376403"/>
              <a:chOff x="10055550" y="2269473"/>
              <a:chExt cx="879475" cy="1749426"/>
            </a:xfrm>
          </p:grpSpPr>
          <p:sp>
            <p:nvSpPr>
              <p:cNvPr id="15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0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1" name="Группа 160"/>
            <p:cNvGrpSpPr/>
            <p:nvPr/>
          </p:nvGrpSpPr>
          <p:grpSpPr>
            <a:xfrm>
              <a:off x="8362872" y="3638499"/>
              <a:ext cx="189226" cy="376403"/>
              <a:chOff x="10055550" y="2269473"/>
              <a:chExt cx="879475" cy="1749426"/>
            </a:xfrm>
          </p:grpSpPr>
          <p:sp>
            <p:nvSpPr>
              <p:cNvPr id="162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3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6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7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8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4748982" y="2205931"/>
            <a:ext cx="2782413" cy="3367502"/>
            <a:chOff x="4211026" y="2205931"/>
            <a:chExt cx="2782413" cy="3367502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35209" y="3706199"/>
              <a:ext cx="146969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ПОВЫШЕНИЕ СКОРОСТИ РЕШЕНИЯ ПРОБЛЕМ ЖИТЕЛЕЙ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035209" y="2366980"/>
              <a:ext cx="1958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УПРОЩЕНИЕ ПРОЦЕДУР ВЕДЕНИЯ БИЗНЕСА,</a:t>
              </a:r>
              <a:br>
                <a:rPr lang="ru-RU" sz="900" b="1" dirty="0" smtClean="0">
                  <a:latin typeface="Century Gothic" panose="020B0502020202020204" pitchFamily="34" charset="0"/>
                </a:rPr>
              </a:br>
              <a:r>
                <a:rPr lang="ru-RU" sz="900" b="1" dirty="0" smtClean="0">
                  <a:latin typeface="Century Gothic" panose="020B0502020202020204" pitchFamily="34" charset="0"/>
                </a:rPr>
                <a:t>СНИЖЕНИЕ ТРАНЗАКЦИОННЫХ РАСХОДОВ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24" name="Прямоугольник 123"/>
            <p:cNvSpPr/>
            <p:nvPr/>
          </p:nvSpPr>
          <p:spPr>
            <a:xfrm>
              <a:off x="5035209" y="4927102"/>
              <a:ext cx="18977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smtClean="0">
                  <a:latin typeface="Century Gothic" panose="020B0502020202020204" pitchFamily="34" charset="0"/>
                </a:rPr>
                <a:t>СНИЖЕНИЕ УРОВНЯ ПРЕСТУПНОСТИ. СОКРАЩЕНИЕ КОЛИЧЕСТВА ПРОИСШЕСТВИЙ</a:t>
              </a:r>
              <a:endParaRPr lang="ru-RU" sz="900" b="1">
                <a:latin typeface="Century Gothic" panose="020B0502020202020204" pitchFamily="34" charset="0"/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4211026" y="2205931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4211026" y="3592768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5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4211026" y="4789743"/>
              <a:ext cx="5421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7</a:t>
              </a:r>
              <a:endParaRPr lang="ru-RU" sz="2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37" name="Группа 136"/>
            <p:cNvGrpSpPr/>
            <p:nvPr/>
          </p:nvGrpSpPr>
          <p:grpSpPr>
            <a:xfrm>
              <a:off x="4806344" y="2313742"/>
              <a:ext cx="189226" cy="376403"/>
              <a:chOff x="10055550" y="2269473"/>
              <a:chExt cx="879475" cy="1749426"/>
            </a:xfrm>
          </p:grpSpPr>
          <p:sp>
            <p:nvSpPr>
              <p:cNvPr id="13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9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Freeform 6"/>
              <p:cNvSpPr>
                <a:spLocks/>
              </p:cNvSpPr>
              <p:nvPr/>
            </p:nvSpPr>
            <p:spPr bwMode="auto">
              <a:xfrm>
                <a:off x="10203186" y="2783825"/>
                <a:ext cx="728665" cy="723901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45" name="Группа 144"/>
            <p:cNvGrpSpPr/>
            <p:nvPr/>
          </p:nvGrpSpPr>
          <p:grpSpPr>
            <a:xfrm>
              <a:off x="4806344" y="3638499"/>
              <a:ext cx="189226" cy="376403"/>
              <a:chOff x="10055550" y="2269473"/>
              <a:chExt cx="879475" cy="1749426"/>
            </a:xfrm>
          </p:grpSpPr>
          <p:sp>
            <p:nvSpPr>
              <p:cNvPr id="14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93" name="Группа 192"/>
            <p:cNvGrpSpPr/>
            <p:nvPr/>
          </p:nvGrpSpPr>
          <p:grpSpPr>
            <a:xfrm>
              <a:off x="4806344" y="4862847"/>
              <a:ext cx="189226" cy="376403"/>
              <a:chOff x="10055550" y="2269473"/>
              <a:chExt cx="879475" cy="1749426"/>
            </a:xfrm>
          </p:grpSpPr>
          <p:sp>
            <p:nvSpPr>
              <p:cNvPr id="19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7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8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9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0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4274999" y="2242186"/>
            <a:ext cx="3730379" cy="3321936"/>
            <a:chOff x="4274999" y="2281098"/>
            <a:chExt cx="3730379" cy="1086450"/>
          </a:xfrm>
        </p:grpSpPr>
        <p:cxnSp>
          <p:nvCxnSpPr>
            <p:cNvPr id="201" name="Прямая со стрелкой 200"/>
            <p:cNvCxnSpPr/>
            <p:nvPr/>
          </p:nvCxnSpPr>
          <p:spPr>
            <a:xfrm flipV="1">
              <a:off x="8005378" y="2281098"/>
              <a:ext cx="0" cy="1086450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Прямая со стрелкой 201"/>
            <p:cNvCxnSpPr/>
            <p:nvPr/>
          </p:nvCxnSpPr>
          <p:spPr>
            <a:xfrm flipV="1">
              <a:off x="4274999" y="2281098"/>
              <a:ext cx="0" cy="1086450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4727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0368" y="0"/>
            <a:ext cx="96216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Прямоугольник 6"/>
          <p:cNvSpPr>
            <a:spLocks noChangeArrowheads="1"/>
          </p:cNvSpPr>
          <p:nvPr/>
        </p:nvSpPr>
        <p:spPr bwMode="auto">
          <a:xfrm>
            <a:off x="759652" y="2839570"/>
            <a:ext cx="583809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40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СПАСИБО </a:t>
            </a:r>
            <a:br>
              <a:rPr lang="ru-RU" altLang="ru-RU" sz="40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</a:br>
            <a:r>
              <a:rPr lang="ru-RU" altLang="ru-RU" sz="4000" b="1" dirty="0" smtClean="0">
                <a:latin typeface="Century Gothic" panose="020B0502020202020204" pitchFamily="34" charset="0"/>
                <a:cs typeface="Tahoma" panose="020B0604030504040204" pitchFamily="34" charset="0"/>
              </a:rPr>
              <a:t>ЗА ВНИМАНИЕ!</a:t>
            </a:r>
            <a:endParaRPr lang="ru-RU" altLang="ru-RU" sz="4000" b="1" dirty="0">
              <a:latin typeface="Century Gothic" panose="020B050202020202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2901" y="4314599"/>
            <a:ext cx="4563692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62901" y="2676299"/>
            <a:ext cx="4563692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862902" y="5795644"/>
            <a:ext cx="1440351" cy="39536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969" dirty="0" smtClean="0">
                <a:solidFill>
                  <a:schemeClr val="bg1"/>
                </a:solidFill>
                <a:latin typeface="Century Gothic" panose="020B0502020202020204" pitchFamily="34" charset="0"/>
                <a:cs typeface="Tahoma" panose="020B0604030504040204" pitchFamily="34" charset="0"/>
              </a:rPr>
              <a:t>18.02.2021</a:t>
            </a:r>
            <a:endParaRPr lang="ru-RU" altLang="ru-RU" sz="1969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71693" y="640994"/>
            <a:ext cx="1827234" cy="569528"/>
            <a:chOff x="836835" y="636023"/>
            <a:chExt cx="2251919" cy="70189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35" y="636023"/>
              <a:ext cx="1059517" cy="70189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198" y="636023"/>
              <a:ext cx="1107556" cy="58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261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25094" y="2187195"/>
            <a:ext cx="9688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МЫ ДЕЛАЕМ ЖИЗНЬ УДОБНОЙ!</a:t>
            </a:r>
            <a:endParaRPr lang="ru-RU" sz="4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7725" y="3311059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ПРИНЦИПЫ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3705482" y="3844372"/>
            <a:ext cx="790225" cy="728450"/>
            <a:chOff x="186558" y="6471374"/>
            <a:chExt cx="2687952" cy="2477829"/>
          </a:xfrm>
          <a:solidFill>
            <a:schemeClr val="tx1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821774" y="6739684"/>
              <a:ext cx="1413478" cy="2209519"/>
            </a:xfrm>
            <a:custGeom>
              <a:avLst/>
              <a:gdLst>
                <a:gd name="T0" fmla="*/ 736 w 736"/>
                <a:gd name="T1" fmla="*/ 368 h 1151"/>
                <a:gd name="T2" fmla="*/ 368 w 736"/>
                <a:gd name="T3" fmla="*/ 0 h 1151"/>
                <a:gd name="T4" fmla="*/ 0 w 736"/>
                <a:gd name="T5" fmla="*/ 368 h 1151"/>
                <a:gd name="T6" fmla="*/ 11 w 736"/>
                <a:gd name="T7" fmla="*/ 456 h 1151"/>
                <a:gd name="T8" fmla="*/ 63 w 736"/>
                <a:gd name="T9" fmla="*/ 572 h 1151"/>
                <a:gd name="T10" fmla="*/ 81 w 736"/>
                <a:gd name="T11" fmla="*/ 603 h 1151"/>
                <a:gd name="T12" fmla="*/ 104 w 736"/>
                <a:gd name="T13" fmla="*/ 640 h 1151"/>
                <a:gd name="T14" fmla="*/ 156 w 736"/>
                <a:gd name="T15" fmla="*/ 788 h 1151"/>
                <a:gd name="T16" fmla="*/ 156 w 736"/>
                <a:gd name="T17" fmla="*/ 940 h 1151"/>
                <a:gd name="T18" fmla="*/ 220 w 736"/>
                <a:gd name="T19" fmla="*/ 1017 h 1151"/>
                <a:gd name="T20" fmla="*/ 368 w 736"/>
                <a:gd name="T21" fmla="*/ 1151 h 1151"/>
                <a:gd name="T22" fmla="*/ 516 w 736"/>
                <a:gd name="T23" fmla="*/ 1017 h 1151"/>
                <a:gd name="T24" fmla="*/ 580 w 736"/>
                <a:gd name="T25" fmla="*/ 940 h 1151"/>
                <a:gd name="T26" fmla="*/ 580 w 736"/>
                <a:gd name="T27" fmla="*/ 788 h 1151"/>
                <a:gd name="T28" fmla="*/ 632 w 736"/>
                <a:gd name="T29" fmla="*/ 640 h 1151"/>
                <a:gd name="T30" fmla="*/ 655 w 736"/>
                <a:gd name="T31" fmla="*/ 603 h 1151"/>
                <a:gd name="T32" fmla="*/ 673 w 736"/>
                <a:gd name="T33" fmla="*/ 572 h 1151"/>
                <a:gd name="T34" fmla="*/ 725 w 736"/>
                <a:gd name="T35" fmla="*/ 456 h 1151"/>
                <a:gd name="T36" fmla="*/ 736 w 736"/>
                <a:gd name="T37" fmla="*/ 368 h 1151"/>
                <a:gd name="T38" fmla="*/ 516 w 736"/>
                <a:gd name="T39" fmla="*/ 892 h 1151"/>
                <a:gd name="T40" fmla="*/ 516 w 736"/>
                <a:gd name="T41" fmla="*/ 942 h 1151"/>
                <a:gd name="T42" fmla="*/ 503 w 736"/>
                <a:gd name="T43" fmla="*/ 955 h 1151"/>
                <a:gd name="T44" fmla="*/ 233 w 736"/>
                <a:gd name="T45" fmla="*/ 955 h 1151"/>
                <a:gd name="T46" fmla="*/ 220 w 736"/>
                <a:gd name="T47" fmla="*/ 942 h 1151"/>
                <a:gd name="T48" fmla="*/ 220 w 736"/>
                <a:gd name="T49" fmla="*/ 892 h 1151"/>
                <a:gd name="T50" fmla="*/ 222 w 736"/>
                <a:gd name="T51" fmla="*/ 827 h 1151"/>
                <a:gd name="T52" fmla="*/ 222 w 736"/>
                <a:gd name="T53" fmla="*/ 790 h 1151"/>
                <a:gd name="T54" fmla="*/ 220 w 736"/>
                <a:gd name="T55" fmla="*/ 769 h 1151"/>
                <a:gd name="T56" fmla="*/ 517 w 736"/>
                <a:gd name="T57" fmla="*/ 769 h 1151"/>
                <a:gd name="T58" fmla="*/ 516 w 736"/>
                <a:gd name="T59" fmla="*/ 790 h 1151"/>
                <a:gd name="T60" fmla="*/ 516 w 736"/>
                <a:gd name="T61" fmla="*/ 827 h 1151"/>
                <a:gd name="T62" fmla="*/ 516 w 736"/>
                <a:gd name="T63" fmla="*/ 892 h 1151"/>
                <a:gd name="T64" fmla="*/ 368 w 736"/>
                <a:gd name="T65" fmla="*/ 1088 h 1151"/>
                <a:gd name="T66" fmla="*/ 287 w 736"/>
                <a:gd name="T67" fmla="*/ 1020 h 1151"/>
                <a:gd name="T68" fmla="*/ 451 w 736"/>
                <a:gd name="T69" fmla="*/ 1020 h 1151"/>
                <a:gd name="T70" fmla="*/ 368 w 736"/>
                <a:gd name="T71" fmla="*/ 1088 h 1151"/>
                <a:gd name="T72" fmla="*/ 662 w 736"/>
                <a:gd name="T73" fmla="*/ 443 h 1151"/>
                <a:gd name="T74" fmla="*/ 618 w 736"/>
                <a:gd name="T75" fmla="*/ 540 h 1151"/>
                <a:gd name="T76" fmla="*/ 600 w 736"/>
                <a:gd name="T77" fmla="*/ 571 h 1151"/>
                <a:gd name="T78" fmla="*/ 579 w 736"/>
                <a:gd name="T79" fmla="*/ 606 h 1151"/>
                <a:gd name="T80" fmla="*/ 530 w 736"/>
                <a:gd name="T81" fmla="*/ 702 h 1151"/>
                <a:gd name="T82" fmla="*/ 209 w 736"/>
                <a:gd name="T83" fmla="*/ 702 h 1151"/>
                <a:gd name="T84" fmla="*/ 160 w 736"/>
                <a:gd name="T85" fmla="*/ 606 h 1151"/>
                <a:gd name="T86" fmla="*/ 139 w 736"/>
                <a:gd name="T87" fmla="*/ 571 h 1151"/>
                <a:gd name="T88" fmla="*/ 122 w 736"/>
                <a:gd name="T89" fmla="*/ 540 h 1151"/>
                <a:gd name="T90" fmla="*/ 78 w 736"/>
                <a:gd name="T91" fmla="*/ 441 h 1151"/>
                <a:gd name="T92" fmla="*/ 68 w 736"/>
                <a:gd name="T93" fmla="*/ 368 h 1151"/>
                <a:gd name="T94" fmla="*/ 371 w 736"/>
                <a:gd name="T95" fmla="*/ 65 h 1151"/>
                <a:gd name="T96" fmla="*/ 675 w 736"/>
                <a:gd name="T97" fmla="*/ 368 h 1151"/>
                <a:gd name="T98" fmla="*/ 662 w 736"/>
                <a:gd name="T99" fmla="*/ 443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36" h="1151">
                  <a:moveTo>
                    <a:pt x="736" y="368"/>
                  </a:moveTo>
                  <a:cubicBezTo>
                    <a:pt x="736" y="165"/>
                    <a:pt x="571" y="0"/>
                    <a:pt x="368" y="0"/>
                  </a:cubicBezTo>
                  <a:cubicBezTo>
                    <a:pt x="165" y="0"/>
                    <a:pt x="0" y="165"/>
                    <a:pt x="0" y="368"/>
                  </a:cubicBezTo>
                  <a:cubicBezTo>
                    <a:pt x="0" y="397"/>
                    <a:pt x="3" y="426"/>
                    <a:pt x="11" y="456"/>
                  </a:cubicBezTo>
                  <a:cubicBezTo>
                    <a:pt x="21" y="503"/>
                    <a:pt x="39" y="532"/>
                    <a:pt x="63" y="572"/>
                  </a:cubicBezTo>
                  <a:cubicBezTo>
                    <a:pt x="68" y="582"/>
                    <a:pt x="75" y="592"/>
                    <a:pt x="81" y="603"/>
                  </a:cubicBezTo>
                  <a:cubicBezTo>
                    <a:pt x="89" y="616"/>
                    <a:pt x="96" y="629"/>
                    <a:pt x="104" y="640"/>
                  </a:cubicBezTo>
                  <a:cubicBezTo>
                    <a:pt x="136" y="694"/>
                    <a:pt x="156" y="725"/>
                    <a:pt x="156" y="788"/>
                  </a:cubicBezTo>
                  <a:cubicBezTo>
                    <a:pt x="156" y="940"/>
                    <a:pt x="156" y="940"/>
                    <a:pt x="156" y="940"/>
                  </a:cubicBezTo>
                  <a:cubicBezTo>
                    <a:pt x="156" y="979"/>
                    <a:pt x="183" y="1010"/>
                    <a:pt x="220" y="1017"/>
                  </a:cubicBezTo>
                  <a:cubicBezTo>
                    <a:pt x="237" y="1099"/>
                    <a:pt x="285" y="1151"/>
                    <a:pt x="368" y="1151"/>
                  </a:cubicBezTo>
                  <a:cubicBezTo>
                    <a:pt x="451" y="1151"/>
                    <a:pt x="501" y="1099"/>
                    <a:pt x="516" y="1017"/>
                  </a:cubicBezTo>
                  <a:cubicBezTo>
                    <a:pt x="553" y="1010"/>
                    <a:pt x="580" y="978"/>
                    <a:pt x="580" y="940"/>
                  </a:cubicBezTo>
                  <a:cubicBezTo>
                    <a:pt x="580" y="788"/>
                    <a:pt x="580" y="788"/>
                    <a:pt x="580" y="788"/>
                  </a:cubicBezTo>
                  <a:cubicBezTo>
                    <a:pt x="580" y="725"/>
                    <a:pt x="600" y="692"/>
                    <a:pt x="632" y="640"/>
                  </a:cubicBezTo>
                  <a:cubicBezTo>
                    <a:pt x="639" y="629"/>
                    <a:pt x="647" y="616"/>
                    <a:pt x="655" y="603"/>
                  </a:cubicBezTo>
                  <a:cubicBezTo>
                    <a:pt x="662" y="592"/>
                    <a:pt x="668" y="582"/>
                    <a:pt x="673" y="572"/>
                  </a:cubicBezTo>
                  <a:cubicBezTo>
                    <a:pt x="697" y="532"/>
                    <a:pt x="715" y="503"/>
                    <a:pt x="725" y="456"/>
                  </a:cubicBezTo>
                  <a:cubicBezTo>
                    <a:pt x="733" y="426"/>
                    <a:pt x="736" y="397"/>
                    <a:pt x="736" y="368"/>
                  </a:cubicBezTo>
                  <a:close/>
                  <a:moveTo>
                    <a:pt x="516" y="892"/>
                  </a:moveTo>
                  <a:cubicBezTo>
                    <a:pt x="516" y="942"/>
                    <a:pt x="516" y="942"/>
                    <a:pt x="516" y="942"/>
                  </a:cubicBezTo>
                  <a:cubicBezTo>
                    <a:pt x="517" y="949"/>
                    <a:pt x="511" y="955"/>
                    <a:pt x="503" y="955"/>
                  </a:cubicBezTo>
                  <a:cubicBezTo>
                    <a:pt x="233" y="955"/>
                    <a:pt x="233" y="955"/>
                    <a:pt x="233" y="955"/>
                  </a:cubicBezTo>
                  <a:cubicBezTo>
                    <a:pt x="225" y="955"/>
                    <a:pt x="220" y="949"/>
                    <a:pt x="220" y="942"/>
                  </a:cubicBezTo>
                  <a:cubicBezTo>
                    <a:pt x="220" y="892"/>
                    <a:pt x="220" y="892"/>
                    <a:pt x="220" y="892"/>
                  </a:cubicBezTo>
                  <a:cubicBezTo>
                    <a:pt x="222" y="827"/>
                    <a:pt x="222" y="827"/>
                    <a:pt x="222" y="827"/>
                  </a:cubicBezTo>
                  <a:cubicBezTo>
                    <a:pt x="222" y="790"/>
                    <a:pt x="222" y="790"/>
                    <a:pt x="222" y="790"/>
                  </a:cubicBezTo>
                  <a:cubicBezTo>
                    <a:pt x="222" y="782"/>
                    <a:pt x="222" y="775"/>
                    <a:pt x="220" y="769"/>
                  </a:cubicBezTo>
                  <a:cubicBezTo>
                    <a:pt x="517" y="769"/>
                    <a:pt x="517" y="769"/>
                    <a:pt x="517" y="769"/>
                  </a:cubicBezTo>
                  <a:cubicBezTo>
                    <a:pt x="517" y="775"/>
                    <a:pt x="516" y="782"/>
                    <a:pt x="516" y="790"/>
                  </a:cubicBezTo>
                  <a:cubicBezTo>
                    <a:pt x="516" y="827"/>
                    <a:pt x="516" y="827"/>
                    <a:pt x="516" y="827"/>
                  </a:cubicBezTo>
                  <a:lnTo>
                    <a:pt x="516" y="892"/>
                  </a:lnTo>
                  <a:close/>
                  <a:moveTo>
                    <a:pt x="368" y="1088"/>
                  </a:moveTo>
                  <a:cubicBezTo>
                    <a:pt x="350" y="1088"/>
                    <a:pt x="305" y="1088"/>
                    <a:pt x="287" y="1020"/>
                  </a:cubicBezTo>
                  <a:cubicBezTo>
                    <a:pt x="451" y="1020"/>
                    <a:pt x="451" y="1020"/>
                    <a:pt x="451" y="1020"/>
                  </a:cubicBezTo>
                  <a:cubicBezTo>
                    <a:pt x="433" y="1088"/>
                    <a:pt x="386" y="1088"/>
                    <a:pt x="368" y="1088"/>
                  </a:cubicBezTo>
                  <a:close/>
                  <a:moveTo>
                    <a:pt x="662" y="443"/>
                  </a:moveTo>
                  <a:cubicBezTo>
                    <a:pt x="653" y="478"/>
                    <a:pt x="640" y="503"/>
                    <a:pt x="618" y="540"/>
                  </a:cubicBezTo>
                  <a:cubicBezTo>
                    <a:pt x="611" y="550"/>
                    <a:pt x="606" y="559"/>
                    <a:pt x="600" y="571"/>
                  </a:cubicBezTo>
                  <a:cubicBezTo>
                    <a:pt x="592" y="584"/>
                    <a:pt x="585" y="597"/>
                    <a:pt x="579" y="606"/>
                  </a:cubicBezTo>
                  <a:cubicBezTo>
                    <a:pt x="559" y="639"/>
                    <a:pt x="542" y="668"/>
                    <a:pt x="530" y="702"/>
                  </a:cubicBezTo>
                  <a:cubicBezTo>
                    <a:pt x="209" y="702"/>
                    <a:pt x="209" y="702"/>
                    <a:pt x="209" y="702"/>
                  </a:cubicBezTo>
                  <a:cubicBezTo>
                    <a:pt x="198" y="668"/>
                    <a:pt x="182" y="639"/>
                    <a:pt x="160" y="606"/>
                  </a:cubicBezTo>
                  <a:cubicBezTo>
                    <a:pt x="154" y="595"/>
                    <a:pt x="146" y="584"/>
                    <a:pt x="139" y="571"/>
                  </a:cubicBezTo>
                  <a:cubicBezTo>
                    <a:pt x="133" y="559"/>
                    <a:pt x="126" y="548"/>
                    <a:pt x="122" y="540"/>
                  </a:cubicBezTo>
                  <a:cubicBezTo>
                    <a:pt x="99" y="501"/>
                    <a:pt x="86" y="478"/>
                    <a:pt x="78" y="441"/>
                  </a:cubicBezTo>
                  <a:cubicBezTo>
                    <a:pt x="71" y="417"/>
                    <a:pt x="68" y="392"/>
                    <a:pt x="68" y="368"/>
                  </a:cubicBezTo>
                  <a:cubicBezTo>
                    <a:pt x="68" y="201"/>
                    <a:pt x="204" y="65"/>
                    <a:pt x="371" y="65"/>
                  </a:cubicBezTo>
                  <a:cubicBezTo>
                    <a:pt x="538" y="65"/>
                    <a:pt x="675" y="201"/>
                    <a:pt x="675" y="368"/>
                  </a:cubicBezTo>
                  <a:cubicBezTo>
                    <a:pt x="671" y="392"/>
                    <a:pt x="668" y="417"/>
                    <a:pt x="662" y="443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489824" y="7385407"/>
              <a:ext cx="384686" cy="122841"/>
            </a:xfrm>
            <a:custGeom>
              <a:avLst/>
              <a:gdLst>
                <a:gd name="T0" fmla="*/ 167 w 200"/>
                <a:gd name="T1" fmla="*/ 0 h 64"/>
                <a:gd name="T2" fmla="*/ 33 w 200"/>
                <a:gd name="T3" fmla="*/ 0 h 64"/>
                <a:gd name="T4" fmla="*/ 0 w 200"/>
                <a:gd name="T5" fmla="*/ 32 h 64"/>
                <a:gd name="T6" fmla="*/ 33 w 200"/>
                <a:gd name="T7" fmla="*/ 64 h 64"/>
                <a:gd name="T8" fmla="*/ 167 w 200"/>
                <a:gd name="T9" fmla="*/ 64 h 64"/>
                <a:gd name="T10" fmla="*/ 200 w 200"/>
                <a:gd name="T11" fmla="*/ 32 h 64"/>
                <a:gd name="T12" fmla="*/ 167 w 20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64">
                  <a:moveTo>
                    <a:pt x="167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4"/>
                    <a:pt x="33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85" y="64"/>
                    <a:pt x="200" y="50"/>
                    <a:pt x="200" y="32"/>
                  </a:cubicBezTo>
                  <a:cubicBezTo>
                    <a:pt x="200" y="14"/>
                    <a:pt x="185" y="0"/>
                    <a:pt x="167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182722" y="6471374"/>
              <a:ext cx="320841" cy="314376"/>
            </a:xfrm>
            <a:custGeom>
              <a:avLst/>
              <a:gdLst>
                <a:gd name="T0" fmla="*/ 35 w 167"/>
                <a:gd name="T1" fmla="*/ 164 h 164"/>
                <a:gd name="T2" fmla="*/ 58 w 167"/>
                <a:gd name="T3" fmla="*/ 155 h 164"/>
                <a:gd name="T4" fmla="*/ 154 w 167"/>
                <a:gd name="T5" fmla="*/ 59 h 164"/>
                <a:gd name="T6" fmla="*/ 154 w 167"/>
                <a:gd name="T7" fmla="*/ 13 h 164"/>
                <a:gd name="T8" fmla="*/ 108 w 167"/>
                <a:gd name="T9" fmla="*/ 13 h 164"/>
                <a:gd name="T10" fmla="*/ 13 w 167"/>
                <a:gd name="T11" fmla="*/ 109 h 164"/>
                <a:gd name="T12" fmla="*/ 13 w 167"/>
                <a:gd name="T13" fmla="*/ 155 h 164"/>
                <a:gd name="T14" fmla="*/ 35 w 167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64">
                  <a:moveTo>
                    <a:pt x="35" y="164"/>
                  </a:moveTo>
                  <a:cubicBezTo>
                    <a:pt x="43" y="164"/>
                    <a:pt x="51" y="161"/>
                    <a:pt x="58" y="155"/>
                  </a:cubicBezTo>
                  <a:cubicBezTo>
                    <a:pt x="154" y="59"/>
                    <a:pt x="154" y="59"/>
                    <a:pt x="154" y="59"/>
                  </a:cubicBezTo>
                  <a:cubicBezTo>
                    <a:pt x="167" y="46"/>
                    <a:pt x="167" y="26"/>
                    <a:pt x="154" y="13"/>
                  </a:cubicBezTo>
                  <a:cubicBezTo>
                    <a:pt x="141" y="0"/>
                    <a:pt x="121" y="0"/>
                    <a:pt x="108" y="13"/>
                  </a:cubicBezTo>
                  <a:cubicBezTo>
                    <a:pt x="13" y="109"/>
                    <a:pt x="13" y="109"/>
                    <a:pt x="13" y="109"/>
                  </a:cubicBezTo>
                  <a:cubicBezTo>
                    <a:pt x="0" y="122"/>
                    <a:pt x="0" y="142"/>
                    <a:pt x="13" y="155"/>
                  </a:cubicBezTo>
                  <a:cubicBezTo>
                    <a:pt x="19" y="161"/>
                    <a:pt x="27" y="164"/>
                    <a:pt x="35" y="164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553464" y="6471374"/>
              <a:ext cx="322457" cy="314376"/>
            </a:xfrm>
            <a:custGeom>
              <a:avLst/>
              <a:gdLst>
                <a:gd name="T0" fmla="*/ 109 w 168"/>
                <a:gd name="T1" fmla="*/ 155 h 164"/>
                <a:gd name="T2" fmla="*/ 132 w 168"/>
                <a:gd name="T3" fmla="*/ 164 h 164"/>
                <a:gd name="T4" fmla="*/ 155 w 168"/>
                <a:gd name="T5" fmla="*/ 155 h 164"/>
                <a:gd name="T6" fmla="*/ 155 w 168"/>
                <a:gd name="T7" fmla="*/ 109 h 164"/>
                <a:gd name="T8" fmla="*/ 59 w 168"/>
                <a:gd name="T9" fmla="*/ 13 h 164"/>
                <a:gd name="T10" fmla="*/ 13 w 168"/>
                <a:gd name="T11" fmla="*/ 13 h 164"/>
                <a:gd name="T12" fmla="*/ 13 w 168"/>
                <a:gd name="T13" fmla="*/ 59 h 164"/>
                <a:gd name="T14" fmla="*/ 109 w 168"/>
                <a:gd name="T15" fmla="*/ 15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64">
                  <a:moveTo>
                    <a:pt x="109" y="155"/>
                  </a:moveTo>
                  <a:cubicBezTo>
                    <a:pt x="116" y="161"/>
                    <a:pt x="124" y="164"/>
                    <a:pt x="132" y="164"/>
                  </a:cubicBezTo>
                  <a:cubicBezTo>
                    <a:pt x="140" y="164"/>
                    <a:pt x="148" y="161"/>
                    <a:pt x="155" y="155"/>
                  </a:cubicBezTo>
                  <a:cubicBezTo>
                    <a:pt x="168" y="142"/>
                    <a:pt x="168" y="122"/>
                    <a:pt x="155" y="109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46" y="0"/>
                    <a:pt x="26" y="0"/>
                    <a:pt x="13" y="13"/>
                  </a:cubicBezTo>
                  <a:cubicBezTo>
                    <a:pt x="0" y="26"/>
                    <a:pt x="0" y="46"/>
                    <a:pt x="13" y="59"/>
                  </a:cubicBezTo>
                  <a:lnTo>
                    <a:pt x="109" y="155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186558" y="7385407"/>
              <a:ext cx="383878" cy="122841"/>
            </a:xfrm>
            <a:custGeom>
              <a:avLst/>
              <a:gdLst>
                <a:gd name="T0" fmla="*/ 167 w 200"/>
                <a:gd name="T1" fmla="*/ 0 h 64"/>
                <a:gd name="T2" fmla="*/ 33 w 200"/>
                <a:gd name="T3" fmla="*/ 0 h 64"/>
                <a:gd name="T4" fmla="*/ 0 w 200"/>
                <a:gd name="T5" fmla="*/ 32 h 64"/>
                <a:gd name="T6" fmla="*/ 33 w 200"/>
                <a:gd name="T7" fmla="*/ 64 h 64"/>
                <a:gd name="T8" fmla="*/ 167 w 200"/>
                <a:gd name="T9" fmla="*/ 64 h 64"/>
                <a:gd name="T10" fmla="*/ 200 w 200"/>
                <a:gd name="T11" fmla="*/ 32 h 64"/>
                <a:gd name="T12" fmla="*/ 167 w 20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64">
                  <a:moveTo>
                    <a:pt x="167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15" y="64"/>
                    <a:pt x="33" y="64"/>
                  </a:cubicBezTo>
                  <a:cubicBezTo>
                    <a:pt x="167" y="64"/>
                    <a:pt x="167" y="64"/>
                    <a:pt x="167" y="64"/>
                  </a:cubicBezTo>
                  <a:cubicBezTo>
                    <a:pt x="185" y="64"/>
                    <a:pt x="200" y="50"/>
                    <a:pt x="200" y="32"/>
                  </a:cubicBezTo>
                  <a:cubicBezTo>
                    <a:pt x="200" y="14"/>
                    <a:pt x="185" y="0"/>
                    <a:pt x="167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553464" y="8100631"/>
              <a:ext cx="322457" cy="313567"/>
            </a:xfrm>
            <a:custGeom>
              <a:avLst/>
              <a:gdLst>
                <a:gd name="T0" fmla="*/ 109 w 168"/>
                <a:gd name="T1" fmla="*/ 13 h 163"/>
                <a:gd name="T2" fmla="*/ 13 w 168"/>
                <a:gd name="T3" fmla="*/ 108 h 163"/>
                <a:gd name="T4" fmla="*/ 13 w 168"/>
                <a:gd name="T5" fmla="*/ 154 h 163"/>
                <a:gd name="T6" fmla="*/ 36 w 168"/>
                <a:gd name="T7" fmla="*/ 163 h 163"/>
                <a:gd name="T8" fmla="*/ 59 w 168"/>
                <a:gd name="T9" fmla="*/ 154 h 163"/>
                <a:gd name="T10" fmla="*/ 155 w 168"/>
                <a:gd name="T11" fmla="*/ 58 h 163"/>
                <a:gd name="T12" fmla="*/ 155 w 168"/>
                <a:gd name="T13" fmla="*/ 13 h 163"/>
                <a:gd name="T14" fmla="*/ 109 w 168"/>
                <a:gd name="T15" fmla="*/ 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63">
                  <a:moveTo>
                    <a:pt x="109" y="13"/>
                  </a:moveTo>
                  <a:cubicBezTo>
                    <a:pt x="13" y="108"/>
                    <a:pt x="13" y="108"/>
                    <a:pt x="13" y="108"/>
                  </a:cubicBezTo>
                  <a:cubicBezTo>
                    <a:pt x="0" y="121"/>
                    <a:pt x="0" y="141"/>
                    <a:pt x="13" y="154"/>
                  </a:cubicBezTo>
                  <a:cubicBezTo>
                    <a:pt x="20" y="160"/>
                    <a:pt x="28" y="163"/>
                    <a:pt x="36" y="163"/>
                  </a:cubicBezTo>
                  <a:cubicBezTo>
                    <a:pt x="44" y="163"/>
                    <a:pt x="52" y="160"/>
                    <a:pt x="59" y="154"/>
                  </a:cubicBezTo>
                  <a:cubicBezTo>
                    <a:pt x="155" y="58"/>
                    <a:pt x="155" y="58"/>
                    <a:pt x="155" y="58"/>
                  </a:cubicBezTo>
                  <a:cubicBezTo>
                    <a:pt x="168" y="45"/>
                    <a:pt x="168" y="26"/>
                    <a:pt x="155" y="13"/>
                  </a:cubicBezTo>
                  <a:cubicBezTo>
                    <a:pt x="142" y="0"/>
                    <a:pt x="120" y="0"/>
                    <a:pt x="109" y="13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2182722" y="8100631"/>
              <a:ext cx="320841" cy="313567"/>
            </a:xfrm>
            <a:custGeom>
              <a:avLst/>
              <a:gdLst>
                <a:gd name="T0" fmla="*/ 58 w 167"/>
                <a:gd name="T1" fmla="*/ 13 h 163"/>
                <a:gd name="T2" fmla="*/ 13 w 167"/>
                <a:gd name="T3" fmla="*/ 13 h 163"/>
                <a:gd name="T4" fmla="*/ 13 w 167"/>
                <a:gd name="T5" fmla="*/ 58 h 163"/>
                <a:gd name="T6" fmla="*/ 108 w 167"/>
                <a:gd name="T7" fmla="*/ 154 h 163"/>
                <a:gd name="T8" fmla="*/ 131 w 167"/>
                <a:gd name="T9" fmla="*/ 163 h 163"/>
                <a:gd name="T10" fmla="*/ 154 w 167"/>
                <a:gd name="T11" fmla="*/ 154 h 163"/>
                <a:gd name="T12" fmla="*/ 154 w 167"/>
                <a:gd name="T13" fmla="*/ 108 h 163"/>
                <a:gd name="T14" fmla="*/ 58 w 167"/>
                <a:gd name="T15" fmla="*/ 1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63">
                  <a:moveTo>
                    <a:pt x="58" y="13"/>
                  </a:moveTo>
                  <a:cubicBezTo>
                    <a:pt x="45" y="0"/>
                    <a:pt x="26" y="0"/>
                    <a:pt x="13" y="13"/>
                  </a:cubicBezTo>
                  <a:cubicBezTo>
                    <a:pt x="0" y="26"/>
                    <a:pt x="0" y="45"/>
                    <a:pt x="13" y="58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15" y="160"/>
                    <a:pt x="123" y="163"/>
                    <a:pt x="131" y="163"/>
                  </a:cubicBezTo>
                  <a:cubicBezTo>
                    <a:pt x="139" y="163"/>
                    <a:pt x="147" y="160"/>
                    <a:pt x="154" y="154"/>
                  </a:cubicBezTo>
                  <a:cubicBezTo>
                    <a:pt x="167" y="141"/>
                    <a:pt x="167" y="121"/>
                    <a:pt x="154" y="108"/>
                  </a:cubicBezTo>
                  <a:lnTo>
                    <a:pt x="58" y="13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56445" y="5033891"/>
            <a:ext cx="289815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b="1" dirty="0">
                <a:latin typeface="Century Gothic" panose="020B0502020202020204" pitchFamily="34" charset="0"/>
              </a:rPr>
              <a:t>Главное — человек</a:t>
            </a:r>
          </a:p>
        </p:txBody>
      </p:sp>
      <p:grpSp>
        <p:nvGrpSpPr>
          <p:cNvPr id="109" name="Группа 108"/>
          <p:cNvGrpSpPr/>
          <p:nvPr/>
        </p:nvGrpSpPr>
        <p:grpSpPr>
          <a:xfrm>
            <a:off x="1499148" y="3971022"/>
            <a:ext cx="812746" cy="774330"/>
            <a:chOff x="4554538" y="1722438"/>
            <a:chExt cx="638175" cy="608012"/>
          </a:xfrm>
        </p:grpSpPr>
        <p:sp>
          <p:nvSpPr>
            <p:cNvPr id="110" name="Oval 12"/>
            <p:cNvSpPr>
              <a:spLocks noChangeArrowheads="1"/>
            </p:cNvSpPr>
            <p:nvPr/>
          </p:nvSpPr>
          <p:spPr bwMode="auto">
            <a:xfrm>
              <a:off x="4705350" y="1722438"/>
              <a:ext cx="336550" cy="336550"/>
            </a:xfrm>
            <a:prstGeom prst="ellipse">
              <a:avLst/>
            </a:prstGeom>
            <a:noFill/>
            <a:ln w="476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3"/>
            <p:cNvSpPr>
              <a:spLocks/>
            </p:cNvSpPr>
            <p:nvPr/>
          </p:nvSpPr>
          <p:spPr bwMode="auto">
            <a:xfrm>
              <a:off x="4554538" y="2028825"/>
              <a:ext cx="638175" cy="301625"/>
            </a:xfrm>
            <a:custGeom>
              <a:avLst/>
              <a:gdLst>
                <a:gd name="T0" fmla="*/ 666 w 991"/>
                <a:gd name="T1" fmla="*/ 0 h 465"/>
                <a:gd name="T2" fmla="*/ 991 w 991"/>
                <a:gd name="T3" fmla="*/ 465 h 465"/>
                <a:gd name="T4" fmla="*/ 0 w 991"/>
                <a:gd name="T5" fmla="*/ 465 h 465"/>
                <a:gd name="T6" fmla="*/ 186 w 991"/>
                <a:gd name="T7" fmla="*/ 78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465">
                  <a:moveTo>
                    <a:pt x="666" y="0"/>
                  </a:moveTo>
                  <a:cubicBezTo>
                    <a:pt x="856" y="70"/>
                    <a:pt x="991" y="252"/>
                    <a:pt x="991" y="465"/>
                  </a:cubicBezTo>
                  <a:cubicBezTo>
                    <a:pt x="729" y="465"/>
                    <a:pt x="173" y="465"/>
                    <a:pt x="0" y="465"/>
                  </a:cubicBezTo>
                  <a:cubicBezTo>
                    <a:pt x="0" y="309"/>
                    <a:pt x="72" y="169"/>
                    <a:pt x="186" y="78"/>
                  </a:cubicBezTo>
                </a:path>
              </a:pathLst>
            </a:custGeom>
            <a:noFill/>
            <a:ln w="476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2" name="Группа 111"/>
          <p:cNvGrpSpPr/>
          <p:nvPr/>
        </p:nvGrpSpPr>
        <p:grpSpPr>
          <a:xfrm>
            <a:off x="7646280" y="5180870"/>
            <a:ext cx="532332" cy="608018"/>
            <a:chOff x="4319587" y="5060948"/>
            <a:chExt cx="669925" cy="765174"/>
          </a:xfrm>
        </p:grpSpPr>
        <p:sp>
          <p:nvSpPr>
            <p:cNvPr id="113" name="Oval 24"/>
            <p:cNvSpPr>
              <a:spLocks noChangeArrowheads="1"/>
            </p:cNvSpPr>
            <p:nvPr/>
          </p:nvSpPr>
          <p:spPr bwMode="auto">
            <a:xfrm>
              <a:off x="4413250" y="5060948"/>
              <a:ext cx="488950" cy="490537"/>
            </a:xfrm>
            <a:prstGeom prst="ellipse">
              <a:avLst/>
            </a:prstGeom>
            <a:noFill/>
            <a:ln w="444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25"/>
            <p:cNvSpPr>
              <a:spLocks/>
            </p:cNvSpPr>
            <p:nvPr/>
          </p:nvSpPr>
          <p:spPr bwMode="auto">
            <a:xfrm>
              <a:off x="4319587" y="5492748"/>
              <a:ext cx="669925" cy="333374"/>
            </a:xfrm>
            <a:custGeom>
              <a:avLst/>
              <a:gdLst>
                <a:gd name="T0" fmla="*/ 108 w 422"/>
                <a:gd name="T1" fmla="*/ 0 h 210"/>
                <a:gd name="T2" fmla="*/ 0 w 422"/>
                <a:gd name="T3" fmla="*/ 154 h 210"/>
                <a:gd name="T4" fmla="*/ 89 w 422"/>
                <a:gd name="T5" fmla="*/ 154 h 210"/>
                <a:gd name="T6" fmla="*/ 131 w 422"/>
                <a:gd name="T7" fmla="*/ 210 h 210"/>
                <a:gd name="T8" fmla="*/ 215 w 422"/>
                <a:gd name="T9" fmla="*/ 65 h 210"/>
                <a:gd name="T10" fmla="*/ 290 w 422"/>
                <a:gd name="T11" fmla="*/ 210 h 210"/>
                <a:gd name="T12" fmla="*/ 330 w 422"/>
                <a:gd name="T13" fmla="*/ 154 h 210"/>
                <a:gd name="T14" fmla="*/ 422 w 422"/>
                <a:gd name="T15" fmla="*/ 154 h 210"/>
                <a:gd name="T16" fmla="*/ 321 w 422"/>
                <a:gd name="T1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210">
                  <a:moveTo>
                    <a:pt x="108" y="0"/>
                  </a:moveTo>
                  <a:lnTo>
                    <a:pt x="0" y="154"/>
                  </a:lnTo>
                  <a:lnTo>
                    <a:pt x="89" y="154"/>
                  </a:lnTo>
                  <a:lnTo>
                    <a:pt x="131" y="210"/>
                  </a:lnTo>
                  <a:lnTo>
                    <a:pt x="215" y="65"/>
                  </a:lnTo>
                  <a:lnTo>
                    <a:pt x="290" y="210"/>
                  </a:lnTo>
                  <a:lnTo>
                    <a:pt x="330" y="154"/>
                  </a:lnTo>
                  <a:lnTo>
                    <a:pt x="422" y="154"/>
                  </a:lnTo>
                  <a:lnTo>
                    <a:pt x="321" y="0"/>
                  </a:ln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26"/>
            <p:cNvSpPr>
              <a:spLocks/>
            </p:cNvSpPr>
            <p:nvPr/>
          </p:nvSpPr>
          <p:spPr bwMode="auto">
            <a:xfrm>
              <a:off x="4572000" y="5160963"/>
              <a:ext cx="131763" cy="300037"/>
            </a:xfrm>
            <a:custGeom>
              <a:avLst/>
              <a:gdLst>
                <a:gd name="T0" fmla="*/ 204 w 204"/>
                <a:gd name="T1" fmla="*/ 465 h 465"/>
                <a:gd name="T2" fmla="*/ 115 w 204"/>
                <a:gd name="T3" fmla="*/ 465 h 465"/>
                <a:gd name="T4" fmla="*/ 115 w 204"/>
                <a:gd name="T5" fmla="*/ 130 h 465"/>
                <a:gd name="T6" fmla="*/ 0 w 204"/>
                <a:gd name="T7" fmla="*/ 198 h 465"/>
                <a:gd name="T8" fmla="*/ 0 w 204"/>
                <a:gd name="T9" fmla="*/ 117 h 465"/>
                <a:gd name="T10" fmla="*/ 76 w 204"/>
                <a:gd name="T11" fmla="*/ 74 h 465"/>
                <a:gd name="T12" fmla="*/ 132 w 204"/>
                <a:gd name="T13" fmla="*/ 0 h 465"/>
                <a:gd name="T14" fmla="*/ 204 w 204"/>
                <a:gd name="T15" fmla="*/ 0 h 465"/>
                <a:gd name="T16" fmla="*/ 204 w 204"/>
                <a:gd name="T17" fmla="*/ 46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65">
                  <a:moveTo>
                    <a:pt x="204" y="465"/>
                  </a:moveTo>
                  <a:cubicBezTo>
                    <a:pt x="115" y="465"/>
                    <a:pt x="115" y="465"/>
                    <a:pt x="115" y="465"/>
                  </a:cubicBezTo>
                  <a:cubicBezTo>
                    <a:pt x="115" y="130"/>
                    <a:pt x="115" y="130"/>
                    <a:pt x="115" y="130"/>
                  </a:cubicBezTo>
                  <a:cubicBezTo>
                    <a:pt x="82" y="161"/>
                    <a:pt x="44" y="183"/>
                    <a:pt x="0" y="198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23" y="110"/>
                    <a:pt x="48" y="95"/>
                    <a:pt x="76" y="74"/>
                  </a:cubicBezTo>
                  <a:cubicBezTo>
                    <a:pt x="103" y="53"/>
                    <a:pt x="121" y="28"/>
                    <a:pt x="132" y="0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204" y="465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6" name="Группа 115"/>
          <p:cNvGrpSpPr/>
          <p:nvPr/>
        </p:nvGrpSpPr>
        <p:grpSpPr>
          <a:xfrm>
            <a:off x="3870889" y="5180870"/>
            <a:ext cx="580144" cy="558946"/>
            <a:chOff x="3503613" y="2593975"/>
            <a:chExt cx="825500" cy="795337"/>
          </a:xfrm>
        </p:grpSpPr>
        <p:sp>
          <p:nvSpPr>
            <p:cNvPr id="117" name="Freeform 27"/>
            <p:cNvSpPr>
              <a:spLocks/>
            </p:cNvSpPr>
            <p:nvPr/>
          </p:nvSpPr>
          <p:spPr bwMode="auto">
            <a:xfrm>
              <a:off x="3503613" y="2593975"/>
              <a:ext cx="412750" cy="442912"/>
            </a:xfrm>
            <a:custGeom>
              <a:avLst/>
              <a:gdLst>
                <a:gd name="T0" fmla="*/ 208 w 640"/>
                <a:gd name="T1" fmla="*/ 686 h 686"/>
                <a:gd name="T2" fmla="*/ 130 w 640"/>
                <a:gd name="T3" fmla="*/ 603 h 686"/>
                <a:gd name="T4" fmla="*/ 130 w 640"/>
                <a:gd name="T5" fmla="*/ 130 h 686"/>
                <a:gd name="T6" fmla="*/ 603 w 640"/>
                <a:gd name="T7" fmla="*/ 130 h 686"/>
                <a:gd name="T8" fmla="*/ 640 w 640"/>
                <a:gd name="T9" fmla="*/ 174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686">
                  <a:moveTo>
                    <a:pt x="208" y="686"/>
                  </a:moveTo>
                  <a:cubicBezTo>
                    <a:pt x="179" y="657"/>
                    <a:pt x="160" y="633"/>
                    <a:pt x="130" y="603"/>
                  </a:cubicBezTo>
                  <a:cubicBezTo>
                    <a:pt x="0" y="472"/>
                    <a:pt x="0" y="261"/>
                    <a:pt x="130" y="130"/>
                  </a:cubicBezTo>
                  <a:cubicBezTo>
                    <a:pt x="260" y="0"/>
                    <a:pt x="472" y="0"/>
                    <a:pt x="603" y="130"/>
                  </a:cubicBezTo>
                  <a:cubicBezTo>
                    <a:pt x="616" y="144"/>
                    <a:pt x="629" y="159"/>
                    <a:pt x="640" y="174"/>
                  </a:cubicBez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28"/>
            <p:cNvSpPr>
              <a:spLocks/>
            </p:cNvSpPr>
            <p:nvPr/>
          </p:nvSpPr>
          <p:spPr bwMode="auto">
            <a:xfrm>
              <a:off x="3738563" y="2614613"/>
              <a:ext cx="590550" cy="430212"/>
            </a:xfrm>
            <a:custGeom>
              <a:avLst/>
              <a:gdLst>
                <a:gd name="T0" fmla="*/ 915 w 915"/>
                <a:gd name="T1" fmla="*/ 334 h 665"/>
                <a:gd name="T2" fmla="*/ 755 w 915"/>
                <a:gd name="T3" fmla="*/ 646 h 665"/>
                <a:gd name="T4" fmla="*/ 480 w 915"/>
                <a:gd name="T5" fmla="*/ 358 h 665"/>
                <a:gd name="T6" fmla="*/ 0 w 915"/>
                <a:gd name="T7" fmla="*/ 446 h 665"/>
                <a:gd name="T8" fmla="*/ 581 w 915"/>
                <a:gd name="T9" fmla="*/ 0 h 665"/>
                <a:gd name="T10" fmla="*/ 915 w 915"/>
                <a:gd name="T11" fmla="*/ 334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5" h="665">
                  <a:moveTo>
                    <a:pt x="915" y="334"/>
                  </a:moveTo>
                  <a:cubicBezTo>
                    <a:pt x="915" y="462"/>
                    <a:pt x="833" y="567"/>
                    <a:pt x="755" y="646"/>
                  </a:cubicBezTo>
                  <a:cubicBezTo>
                    <a:pt x="678" y="569"/>
                    <a:pt x="548" y="427"/>
                    <a:pt x="480" y="358"/>
                  </a:cubicBezTo>
                  <a:cubicBezTo>
                    <a:pt x="406" y="432"/>
                    <a:pt x="219" y="665"/>
                    <a:pt x="0" y="446"/>
                  </a:cubicBezTo>
                  <a:cubicBezTo>
                    <a:pt x="246" y="201"/>
                    <a:pt x="396" y="0"/>
                    <a:pt x="581" y="0"/>
                  </a:cubicBezTo>
                  <a:cubicBezTo>
                    <a:pt x="765" y="0"/>
                    <a:pt x="915" y="150"/>
                    <a:pt x="915" y="334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29"/>
            <p:cNvSpPr>
              <a:spLocks/>
            </p:cNvSpPr>
            <p:nvPr/>
          </p:nvSpPr>
          <p:spPr bwMode="auto">
            <a:xfrm>
              <a:off x="4062413" y="2946400"/>
              <a:ext cx="209550" cy="209550"/>
            </a:xfrm>
            <a:custGeom>
              <a:avLst/>
              <a:gdLst>
                <a:gd name="T0" fmla="*/ 121 w 326"/>
                <a:gd name="T1" fmla="*/ 0 h 325"/>
                <a:gd name="T2" fmla="*/ 299 w 326"/>
                <a:gd name="T3" fmla="*/ 178 h 325"/>
                <a:gd name="T4" fmla="*/ 299 w 326"/>
                <a:gd name="T5" fmla="*/ 275 h 325"/>
                <a:gd name="T6" fmla="*/ 276 w 326"/>
                <a:gd name="T7" fmla="*/ 298 h 325"/>
                <a:gd name="T8" fmla="*/ 178 w 326"/>
                <a:gd name="T9" fmla="*/ 298 h 325"/>
                <a:gd name="T10" fmla="*/ 0 w 326"/>
                <a:gd name="T11" fmla="*/ 12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6" h="325">
                  <a:moveTo>
                    <a:pt x="121" y="0"/>
                  </a:moveTo>
                  <a:cubicBezTo>
                    <a:pt x="299" y="178"/>
                    <a:pt x="299" y="178"/>
                    <a:pt x="299" y="178"/>
                  </a:cubicBezTo>
                  <a:cubicBezTo>
                    <a:pt x="326" y="205"/>
                    <a:pt x="326" y="248"/>
                    <a:pt x="299" y="275"/>
                  </a:cubicBezTo>
                  <a:cubicBezTo>
                    <a:pt x="276" y="298"/>
                    <a:pt x="276" y="298"/>
                    <a:pt x="276" y="298"/>
                  </a:cubicBezTo>
                  <a:cubicBezTo>
                    <a:pt x="249" y="325"/>
                    <a:pt x="205" y="325"/>
                    <a:pt x="178" y="298"/>
                  </a:cubicBezTo>
                  <a:cubicBezTo>
                    <a:pt x="0" y="120"/>
                    <a:pt x="0" y="120"/>
                    <a:pt x="0" y="120"/>
                  </a:cubicBez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0"/>
            <p:cNvSpPr>
              <a:spLocks/>
            </p:cNvSpPr>
            <p:nvPr/>
          </p:nvSpPr>
          <p:spPr bwMode="auto">
            <a:xfrm>
              <a:off x="3984625" y="3024188"/>
              <a:ext cx="209550" cy="209550"/>
            </a:xfrm>
            <a:custGeom>
              <a:avLst/>
              <a:gdLst>
                <a:gd name="T0" fmla="*/ 120 w 325"/>
                <a:gd name="T1" fmla="*/ 0 h 325"/>
                <a:gd name="T2" fmla="*/ 298 w 325"/>
                <a:gd name="T3" fmla="*/ 178 h 325"/>
                <a:gd name="T4" fmla="*/ 298 w 325"/>
                <a:gd name="T5" fmla="*/ 276 h 325"/>
                <a:gd name="T6" fmla="*/ 275 w 325"/>
                <a:gd name="T7" fmla="*/ 299 h 325"/>
                <a:gd name="T8" fmla="*/ 178 w 325"/>
                <a:gd name="T9" fmla="*/ 299 h 325"/>
                <a:gd name="T10" fmla="*/ 0 w 325"/>
                <a:gd name="T11" fmla="*/ 12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325">
                  <a:moveTo>
                    <a:pt x="120" y="0"/>
                  </a:moveTo>
                  <a:cubicBezTo>
                    <a:pt x="298" y="178"/>
                    <a:pt x="298" y="178"/>
                    <a:pt x="298" y="178"/>
                  </a:cubicBezTo>
                  <a:cubicBezTo>
                    <a:pt x="325" y="205"/>
                    <a:pt x="325" y="249"/>
                    <a:pt x="298" y="276"/>
                  </a:cubicBezTo>
                  <a:cubicBezTo>
                    <a:pt x="275" y="299"/>
                    <a:pt x="275" y="299"/>
                    <a:pt x="275" y="299"/>
                  </a:cubicBezTo>
                  <a:cubicBezTo>
                    <a:pt x="249" y="325"/>
                    <a:pt x="205" y="325"/>
                    <a:pt x="178" y="299"/>
                  </a:cubicBezTo>
                  <a:cubicBezTo>
                    <a:pt x="0" y="120"/>
                    <a:pt x="0" y="120"/>
                    <a:pt x="0" y="120"/>
                  </a:cubicBez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1"/>
            <p:cNvSpPr>
              <a:spLocks/>
            </p:cNvSpPr>
            <p:nvPr/>
          </p:nvSpPr>
          <p:spPr bwMode="auto">
            <a:xfrm>
              <a:off x="3984625" y="3100388"/>
              <a:ext cx="131763" cy="211137"/>
            </a:xfrm>
            <a:custGeom>
              <a:avLst/>
              <a:gdLst>
                <a:gd name="T0" fmla="*/ 0 w 205"/>
                <a:gd name="T1" fmla="*/ 0 h 326"/>
                <a:gd name="T2" fmla="*/ 178 w 205"/>
                <a:gd name="T3" fmla="*/ 179 h 326"/>
                <a:gd name="T4" fmla="*/ 178 w 205"/>
                <a:gd name="T5" fmla="*/ 276 h 326"/>
                <a:gd name="T6" fmla="*/ 155 w 205"/>
                <a:gd name="T7" fmla="*/ 299 h 326"/>
                <a:gd name="T8" fmla="*/ 58 w 205"/>
                <a:gd name="T9" fmla="*/ 299 h 326"/>
                <a:gd name="T10" fmla="*/ 10 w 205"/>
                <a:gd name="T1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326">
                  <a:moveTo>
                    <a:pt x="0" y="0"/>
                  </a:moveTo>
                  <a:cubicBezTo>
                    <a:pt x="178" y="179"/>
                    <a:pt x="178" y="179"/>
                    <a:pt x="178" y="179"/>
                  </a:cubicBezTo>
                  <a:cubicBezTo>
                    <a:pt x="205" y="205"/>
                    <a:pt x="205" y="249"/>
                    <a:pt x="178" y="276"/>
                  </a:cubicBezTo>
                  <a:cubicBezTo>
                    <a:pt x="155" y="299"/>
                    <a:pt x="155" y="299"/>
                    <a:pt x="155" y="299"/>
                  </a:cubicBezTo>
                  <a:cubicBezTo>
                    <a:pt x="128" y="326"/>
                    <a:pt x="84" y="326"/>
                    <a:pt x="58" y="299"/>
                  </a:cubicBezTo>
                  <a:cubicBezTo>
                    <a:pt x="10" y="252"/>
                    <a:pt x="10" y="252"/>
                    <a:pt x="10" y="252"/>
                  </a:cubicBez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32"/>
            <p:cNvSpPr>
              <a:spLocks/>
            </p:cNvSpPr>
            <p:nvPr/>
          </p:nvSpPr>
          <p:spPr bwMode="auto">
            <a:xfrm>
              <a:off x="3913188" y="3263900"/>
              <a:ext cx="125413" cy="125412"/>
            </a:xfrm>
            <a:custGeom>
              <a:avLst/>
              <a:gdLst>
                <a:gd name="T0" fmla="*/ 122 w 196"/>
                <a:gd name="T1" fmla="*/ 0 h 194"/>
                <a:gd name="T2" fmla="*/ 170 w 196"/>
                <a:gd name="T3" fmla="*/ 47 h 194"/>
                <a:gd name="T4" fmla="*/ 170 w 196"/>
                <a:gd name="T5" fmla="*/ 145 h 194"/>
                <a:gd name="T6" fmla="*/ 147 w 196"/>
                <a:gd name="T7" fmla="*/ 168 h 194"/>
                <a:gd name="T8" fmla="*/ 49 w 196"/>
                <a:gd name="T9" fmla="*/ 168 h 194"/>
                <a:gd name="T10" fmla="*/ 0 w 196"/>
                <a:gd name="T11" fmla="*/ 11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194">
                  <a:moveTo>
                    <a:pt x="122" y="0"/>
                  </a:moveTo>
                  <a:cubicBezTo>
                    <a:pt x="170" y="47"/>
                    <a:pt x="170" y="47"/>
                    <a:pt x="170" y="47"/>
                  </a:cubicBezTo>
                  <a:cubicBezTo>
                    <a:pt x="196" y="74"/>
                    <a:pt x="196" y="118"/>
                    <a:pt x="170" y="145"/>
                  </a:cubicBezTo>
                  <a:cubicBezTo>
                    <a:pt x="147" y="168"/>
                    <a:pt x="147" y="168"/>
                    <a:pt x="147" y="168"/>
                  </a:cubicBezTo>
                  <a:cubicBezTo>
                    <a:pt x="120" y="194"/>
                    <a:pt x="76" y="194"/>
                    <a:pt x="49" y="168"/>
                  </a:cubicBezTo>
                  <a:cubicBezTo>
                    <a:pt x="0" y="118"/>
                    <a:pt x="0" y="118"/>
                    <a:pt x="0" y="118"/>
                  </a:cubicBezTo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33"/>
            <p:cNvSpPr>
              <a:spLocks/>
            </p:cNvSpPr>
            <p:nvPr/>
          </p:nvSpPr>
          <p:spPr bwMode="auto">
            <a:xfrm>
              <a:off x="3587750" y="2936875"/>
              <a:ext cx="227013" cy="228600"/>
            </a:xfrm>
            <a:custGeom>
              <a:avLst/>
              <a:gdLst>
                <a:gd name="T0" fmla="*/ 347 w 353"/>
                <a:gd name="T1" fmla="*/ 117 h 353"/>
                <a:gd name="T2" fmla="*/ 117 w 353"/>
                <a:gd name="T3" fmla="*/ 347 h 353"/>
                <a:gd name="T4" fmla="*/ 93 w 353"/>
                <a:gd name="T5" fmla="*/ 347 h 353"/>
                <a:gd name="T6" fmla="*/ 6 w 353"/>
                <a:gd name="T7" fmla="*/ 260 h 353"/>
                <a:gd name="T8" fmla="*/ 6 w 353"/>
                <a:gd name="T9" fmla="*/ 236 h 353"/>
                <a:gd name="T10" fmla="*/ 236 w 353"/>
                <a:gd name="T11" fmla="*/ 6 h 353"/>
                <a:gd name="T12" fmla="*/ 260 w 353"/>
                <a:gd name="T13" fmla="*/ 6 h 353"/>
                <a:gd name="T14" fmla="*/ 347 w 353"/>
                <a:gd name="T15" fmla="*/ 93 h 353"/>
                <a:gd name="T16" fmla="*/ 347 w 353"/>
                <a:gd name="T17" fmla="*/ 117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353">
                  <a:moveTo>
                    <a:pt x="347" y="117"/>
                  </a:moveTo>
                  <a:cubicBezTo>
                    <a:pt x="117" y="347"/>
                    <a:pt x="117" y="347"/>
                    <a:pt x="117" y="347"/>
                  </a:cubicBezTo>
                  <a:cubicBezTo>
                    <a:pt x="110" y="353"/>
                    <a:pt x="100" y="353"/>
                    <a:pt x="93" y="347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0" y="253"/>
                    <a:pt x="0" y="242"/>
                    <a:pt x="6" y="23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43" y="0"/>
                    <a:pt x="253" y="0"/>
                    <a:pt x="260" y="6"/>
                  </a:cubicBezTo>
                  <a:cubicBezTo>
                    <a:pt x="347" y="93"/>
                    <a:pt x="347" y="93"/>
                    <a:pt x="347" y="93"/>
                  </a:cubicBezTo>
                  <a:cubicBezTo>
                    <a:pt x="353" y="100"/>
                    <a:pt x="353" y="110"/>
                    <a:pt x="347" y="117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34"/>
            <p:cNvSpPr>
              <a:spLocks/>
            </p:cNvSpPr>
            <p:nvPr/>
          </p:nvSpPr>
          <p:spPr bwMode="auto">
            <a:xfrm>
              <a:off x="3657600" y="3008313"/>
              <a:ext cx="228600" cy="228600"/>
            </a:xfrm>
            <a:custGeom>
              <a:avLst/>
              <a:gdLst>
                <a:gd name="T0" fmla="*/ 348 w 354"/>
                <a:gd name="T1" fmla="*/ 118 h 354"/>
                <a:gd name="T2" fmla="*/ 118 w 354"/>
                <a:gd name="T3" fmla="*/ 347 h 354"/>
                <a:gd name="T4" fmla="*/ 94 w 354"/>
                <a:gd name="T5" fmla="*/ 347 h 354"/>
                <a:gd name="T6" fmla="*/ 7 w 354"/>
                <a:gd name="T7" fmla="*/ 260 h 354"/>
                <a:gd name="T8" fmla="*/ 7 w 354"/>
                <a:gd name="T9" fmla="*/ 237 h 354"/>
                <a:gd name="T10" fmla="*/ 237 w 354"/>
                <a:gd name="T11" fmla="*/ 7 h 354"/>
                <a:gd name="T12" fmla="*/ 260 w 354"/>
                <a:gd name="T13" fmla="*/ 7 h 354"/>
                <a:gd name="T14" fmla="*/ 348 w 354"/>
                <a:gd name="T15" fmla="*/ 94 h 354"/>
                <a:gd name="T16" fmla="*/ 348 w 354"/>
                <a:gd name="T17" fmla="*/ 11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354">
                  <a:moveTo>
                    <a:pt x="348" y="118"/>
                  </a:moveTo>
                  <a:cubicBezTo>
                    <a:pt x="118" y="347"/>
                    <a:pt x="118" y="347"/>
                    <a:pt x="118" y="347"/>
                  </a:cubicBezTo>
                  <a:cubicBezTo>
                    <a:pt x="111" y="354"/>
                    <a:pt x="101" y="354"/>
                    <a:pt x="94" y="347"/>
                  </a:cubicBezTo>
                  <a:cubicBezTo>
                    <a:pt x="7" y="260"/>
                    <a:pt x="7" y="260"/>
                    <a:pt x="7" y="260"/>
                  </a:cubicBezTo>
                  <a:cubicBezTo>
                    <a:pt x="0" y="254"/>
                    <a:pt x="0" y="243"/>
                    <a:pt x="7" y="237"/>
                  </a:cubicBezTo>
                  <a:cubicBezTo>
                    <a:pt x="237" y="7"/>
                    <a:pt x="237" y="7"/>
                    <a:pt x="237" y="7"/>
                  </a:cubicBezTo>
                  <a:cubicBezTo>
                    <a:pt x="243" y="0"/>
                    <a:pt x="254" y="0"/>
                    <a:pt x="260" y="7"/>
                  </a:cubicBezTo>
                  <a:cubicBezTo>
                    <a:pt x="348" y="94"/>
                    <a:pt x="348" y="94"/>
                    <a:pt x="348" y="94"/>
                  </a:cubicBezTo>
                  <a:cubicBezTo>
                    <a:pt x="354" y="100"/>
                    <a:pt x="354" y="111"/>
                    <a:pt x="348" y="118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35"/>
            <p:cNvSpPr>
              <a:spLocks/>
            </p:cNvSpPr>
            <p:nvPr/>
          </p:nvSpPr>
          <p:spPr bwMode="auto">
            <a:xfrm>
              <a:off x="3730625" y="3079750"/>
              <a:ext cx="227013" cy="228600"/>
            </a:xfrm>
            <a:custGeom>
              <a:avLst/>
              <a:gdLst>
                <a:gd name="T0" fmla="*/ 347 w 354"/>
                <a:gd name="T1" fmla="*/ 117 h 354"/>
                <a:gd name="T2" fmla="*/ 117 w 354"/>
                <a:gd name="T3" fmla="*/ 347 h 354"/>
                <a:gd name="T4" fmla="*/ 94 w 354"/>
                <a:gd name="T5" fmla="*/ 347 h 354"/>
                <a:gd name="T6" fmla="*/ 7 w 354"/>
                <a:gd name="T7" fmla="*/ 260 h 354"/>
                <a:gd name="T8" fmla="*/ 7 w 354"/>
                <a:gd name="T9" fmla="*/ 236 h 354"/>
                <a:gd name="T10" fmla="*/ 237 w 354"/>
                <a:gd name="T11" fmla="*/ 7 h 354"/>
                <a:gd name="T12" fmla="*/ 260 w 354"/>
                <a:gd name="T13" fmla="*/ 7 h 354"/>
                <a:gd name="T14" fmla="*/ 347 w 354"/>
                <a:gd name="T15" fmla="*/ 94 h 354"/>
                <a:gd name="T16" fmla="*/ 347 w 354"/>
                <a:gd name="T17" fmla="*/ 11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354">
                  <a:moveTo>
                    <a:pt x="347" y="117"/>
                  </a:moveTo>
                  <a:cubicBezTo>
                    <a:pt x="117" y="347"/>
                    <a:pt x="117" y="347"/>
                    <a:pt x="117" y="347"/>
                  </a:cubicBezTo>
                  <a:cubicBezTo>
                    <a:pt x="111" y="354"/>
                    <a:pt x="100" y="354"/>
                    <a:pt x="94" y="347"/>
                  </a:cubicBezTo>
                  <a:cubicBezTo>
                    <a:pt x="7" y="260"/>
                    <a:pt x="7" y="260"/>
                    <a:pt x="7" y="260"/>
                  </a:cubicBezTo>
                  <a:cubicBezTo>
                    <a:pt x="0" y="254"/>
                    <a:pt x="0" y="243"/>
                    <a:pt x="7" y="236"/>
                  </a:cubicBezTo>
                  <a:cubicBezTo>
                    <a:pt x="237" y="7"/>
                    <a:pt x="237" y="7"/>
                    <a:pt x="237" y="7"/>
                  </a:cubicBezTo>
                  <a:cubicBezTo>
                    <a:pt x="243" y="0"/>
                    <a:pt x="254" y="0"/>
                    <a:pt x="260" y="7"/>
                  </a:cubicBezTo>
                  <a:cubicBezTo>
                    <a:pt x="347" y="94"/>
                    <a:pt x="347" y="94"/>
                    <a:pt x="347" y="94"/>
                  </a:cubicBezTo>
                  <a:cubicBezTo>
                    <a:pt x="354" y="100"/>
                    <a:pt x="354" y="111"/>
                    <a:pt x="347" y="117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36"/>
            <p:cNvSpPr>
              <a:spLocks/>
            </p:cNvSpPr>
            <p:nvPr/>
          </p:nvSpPr>
          <p:spPr bwMode="auto">
            <a:xfrm>
              <a:off x="3802063" y="3151188"/>
              <a:ext cx="228600" cy="228600"/>
            </a:xfrm>
            <a:custGeom>
              <a:avLst/>
              <a:gdLst>
                <a:gd name="T0" fmla="*/ 347 w 354"/>
                <a:gd name="T1" fmla="*/ 117 h 354"/>
                <a:gd name="T2" fmla="*/ 117 w 354"/>
                <a:gd name="T3" fmla="*/ 347 h 354"/>
                <a:gd name="T4" fmla="*/ 94 w 354"/>
                <a:gd name="T5" fmla="*/ 347 h 354"/>
                <a:gd name="T6" fmla="*/ 6 w 354"/>
                <a:gd name="T7" fmla="*/ 260 h 354"/>
                <a:gd name="T8" fmla="*/ 6 w 354"/>
                <a:gd name="T9" fmla="*/ 236 h 354"/>
                <a:gd name="T10" fmla="*/ 236 w 354"/>
                <a:gd name="T11" fmla="*/ 6 h 354"/>
                <a:gd name="T12" fmla="*/ 260 w 354"/>
                <a:gd name="T13" fmla="*/ 6 h 354"/>
                <a:gd name="T14" fmla="*/ 347 w 354"/>
                <a:gd name="T15" fmla="*/ 93 h 354"/>
                <a:gd name="T16" fmla="*/ 347 w 354"/>
                <a:gd name="T17" fmla="*/ 11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4" h="354">
                  <a:moveTo>
                    <a:pt x="347" y="117"/>
                  </a:moveTo>
                  <a:cubicBezTo>
                    <a:pt x="117" y="347"/>
                    <a:pt x="117" y="347"/>
                    <a:pt x="117" y="347"/>
                  </a:cubicBezTo>
                  <a:cubicBezTo>
                    <a:pt x="111" y="354"/>
                    <a:pt x="100" y="354"/>
                    <a:pt x="94" y="347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0" y="253"/>
                    <a:pt x="0" y="243"/>
                    <a:pt x="6" y="23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43" y="0"/>
                    <a:pt x="253" y="0"/>
                    <a:pt x="260" y="6"/>
                  </a:cubicBezTo>
                  <a:cubicBezTo>
                    <a:pt x="347" y="93"/>
                    <a:pt x="347" y="93"/>
                    <a:pt x="347" y="93"/>
                  </a:cubicBezTo>
                  <a:cubicBezTo>
                    <a:pt x="354" y="100"/>
                    <a:pt x="354" y="111"/>
                    <a:pt x="347" y="117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7" name="Группа 126"/>
          <p:cNvGrpSpPr/>
          <p:nvPr/>
        </p:nvGrpSpPr>
        <p:grpSpPr>
          <a:xfrm>
            <a:off x="7620658" y="3885476"/>
            <a:ext cx="557085" cy="645511"/>
            <a:chOff x="5078413" y="4008438"/>
            <a:chExt cx="700088" cy="811212"/>
          </a:xfrm>
        </p:grpSpPr>
        <p:sp>
          <p:nvSpPr>
            <p:cNvPr id="128" name="Freeform 37"/>
            <p:cNvSpPr>
              <a:spLocks/>
            </p:cNvSpPr>
            <p:nvPr/>
          </p:nvSpPr>
          <p:spPr bwMode="auto">
            <a:xfrm>
              <a:off x="5078413" y="4059238"/>
              <a:ext cx="700088" cy="760412"/>
            </a:xfrm>
            <a:custGeom>
              <a:avLst/>
              <a:gdLst>
                <a:gd name="T0" fmla="*/ 0 w 1085"/>
                <a:gd name="T1" fmla="*/ 374 h 1177"/>
                <a:gd name="T2" fmla="*/ 146 w 1085"/>
                <a:gd name="T3" fmla="*/ 532 h 1177"/>
                <a:gd name="T4" fmla="*/ 192 w 1085"/>
                <a:gd name="T5" fmla="*/ 824 h 1177"/>
                <a:gd name="T6" fmla="*/ 464 w 1085"/>
                <a:gd name="T7" fmla="*/ 1116 h 1177"/>
                <a:gd name="T8" fmla="*/ 610 w 1085"/>
                <a:gd name="T9" fmla="*/ 1177 h 1177"/>
                <a:gd name="T10" fmla="*/ 760 w 1085"/>
                <a:gd name="T11" fmla="*/ 1112 h 1177"/>
                <a:gd name="T12" fmla="*/ 1056 w 1085"/>
                <a:gd name="T13" fmla="*/ 808 h 1177"/>
                <a:gd name="T14" fmla="*/ 1056 w 1085"/>
                <a:gd name="T15" fmla="*/ 697 h 1177"/>
                <a:gd name="T16" fmla="*/ 937 w 1085"/>
                <a:gd name="T17" fmla="*/ 701 h 1177"/>
                <a:gd name="T18" fmla="*/ 952 w 1085"/>
                <a:gd name="T19" fmla="*/ 570 h 1177"/>
                <a:gd name="T20" fmla="*/ 822 w 1085"/>
                <a:gd name="T21" fmla="*/ 578 h 1177"/>
                <a:gd name="T22" fmla="*/ 833 w 1085"/>
                <a:gd name="T23" fmla="*/ 463 h 1177"/>
                <a:gd name="T24" fmla="*/ 699 w 1085"/>
                <a:gd name="T25" fmla="*/ 463 h 1177"/>
                <a:gd name="T26" fmla="*/ 993 w 1085"/>
                <a:gd name="T27" fmla="*/ 169 h 1177"/>
                <a:gd name="T28" fmla="*/ 998 w 1085"/>
                <a:gd name="T29" fmla="*/ 40 h 1177"/>
                <a:gd name="T30" fmla="*/ 849 w 1085"/>
                <a:gd name="T31" fmla="*/ 52 h 1177"/>
                <a:gd name="T32" fmla="*/ 403 w 1085"/>
                <a:gd name="T33" fmla="*/ 493 h 1177"/>
                <a:gd name="T34" fmla="*/ 0 w 1085"/>
                <a:gd name="T35" fmla="*/ 374 h 1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5" h="1177">
                  <a:moveTo>
                    <a:pt x="0" y="374"/>
                  </a:moveTo>
                  <a:cubicBezTo>
                    <a:pt x="0" y="374"/>
                    <a:pt x="126" y="501"/>
                    <a:pt x="146" y="532"/>
                  </a:cubicBezTo>
                  <a:cubicBezTo>
                    <a:pt x="165" y="563"/>
                    <a:pt x="150" y="781"/>
                    <a:pt x="192" y="824"/>
                  </a:cubicBezTo>
                  <a:cubicBezTo>
                    <a:pt x="234" y="866"/>
                    <a:pt x="441" y="1093"/>
                    <a:pt x="464" y="1116"/>
                  </a:cubicBezTo>
                  <a:cubicBezTo>
                    <a:pt x="487" y="1139"/>
                    <a:pt x="557" y="1177"/>
                    <a:pt x="610" y="1177"/>
                  </a:cubicBezTo>
                  <a:cubicBezTo>
                    <a:pt x="664" y="1177"/>
                    <a:pt x="722" y="1150"/>
                    <a:pt x="760" y="1112"/>
                  </a:cubicBezTo>
                  <a:cubicBezTo>
                    <a:pt x="799" y="1073"/>
                    <a:pt x="1027" y="837"/>
                    <a:pt x="1056" y="808"/>
                  </a:cubicBezTo>
                  <a:cubicBezTo>
                    <a:pt x="1085" y="780"/>
                    <a:pt x="1081" y="722"/>
                    <a:pt x="1056" y="697"/>
                  </a:cubicBezTo>
                  <a:cubicBezTo>
                    <a:pt x="1031" y="672"/>
                    <a:pt x="973" y="664"/>
                    <a:pt x="937" y="701"/>
                  </a:cubicBezTo>
                  <a:cubicBezTo>
                    <a:pt x="971" y="666"/>
                    <a:pt x="991" y="609"/>
                    <a:pt x="952" y="570"/>
                  </a:cubicBezTo>
                  <a:cubicBezTo>
                    <a:pt x="914" y="532"/>
                    <a:pt x="860" y="539"/>
                    <a:pt x="822" y="578"/>
                  </a:cubicBezTo>
                  <a:cubicBezTo>
                    <a:pt x="860" y="539"/>
                    <a:pt x="870" y="499"/>
                    <a:pt x="833" y="463"/>
                  </a:cubicBezTo>
                  <a:cubicBezTo>
                    <a:pt x="797" y="426"/>
                    <a:pt x="739" y="422"/>
                    <a:pt x="699" y="463"/>
                  </a:cubicBezTo>
                  <a:cubicBezTo>
                    <a:pt x="741" y="420"/>
                    <a:pt x="964" y="198"/>
                    <a:pt x="993" y="169"/>
                  </a:cubicBezTo>
                  <a:cubicBezTo>
                    <a:pt x="1021" y="140"/>
                    <a:pt x="1039" y="80"/>
                    <a:pt x="998" y="40"/>
                  </a:cubicBezTo>
                  <a:cubicBezTo>
                    <a:pt x="958" y="0"/>
                    <a:pt x="881" y="19"/>
                    <a:pt x="849" y="52"/>
                  </a:cubicBezTo>
                  <a:cubicBezTo>
                    <a:pt x="816" y="84"/>
                    <a:pt x="403" y="493"/>
                    <a:pt x="403" y="493"/>
                  </a:cubicBezTo>
                  <a:cubicBezTo>
                    <a:pt x="403" y="493"/>
                    <a:pt x="176" y="175"/>
                    <a:pt x="0" y="374"/>
                  </a:cubicBezTo>
                  <a:close/>
                </a:path>
              </a:pathLst>
            </a:custGeom>
            <a:noFill/>
            <a:ln w="444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Line 38"/>
            <p:cNvSpPr>
              <a:spLocks noChangeShapeType="1"/>
            </p:cNvSpPr>
            <p:nvPr/>
          </p:nvSpPr>
          <p:spPr bwMode="auto">
            <a:xfrm>
              <a:off x="5272088" y="4008438"/>
              <a:ext cx="0" cy="66675"/>
            </a:xfrm>
            <a:prstGeom prst="line">
              <a:avLst/>
            </a:prstGeom>
            <a:noFill/>
            <a:ln w="444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Line 39"/>
            <p:cNvSpPr>
              <a:spLocks noChangeShapeType="1"/>
            </p:cNvSpPr>
            <p:nvPr/>
          </p:nvSpPr>
          <p:spPr bwMode="auto">
            <a:xfrm flipH="1">
              <a:off x="5340350" y="4083050"/>
              <a:ext cx="47625" cy="46037"/>
            </a:xfrm>
            <a:prstGeom prst="line">
              <a:avLst/>
            </a:prstGeom>
            <a:noFill/>
            <a:ln w="444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Line 40"/>
            <p:cNvSpPr>
              <a:spLocks noChangeShapeType="1"/>
            </p:cNvSpPr>
            <p:nvPr/>
          </p:nvSpPr>
          <p:spPr bwMode="auto">
            <a:xfrm flipH="1" flipV="1">
              <a:off x="5157788" y="4083050"/>
              <a:ext cx="46038" cy="46037"/>
            </a:xfrm>
            <a:prstGeom prst="line">
              <a:avLst/>
            </a:prstGeom>
            <a:noFill/>
            <a:ln w="444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96952" y="1796040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МИССИЯ</a:t>
            </a:r>
          </a:p>
        </p:txBody>
      </p:sp>
      <p:cxnSp>
        <p:nvCxnSpPr>
          <p:cNvPr id="155" name="Прямая со стрелкой 154"/>
          <p:cNvCxnSpPr/>
          <p:nvPr/>
        </p:nvCxnSpPr>
        <p:spPr>
          <a:xfrm flipV="1">
            <a:off x="3419424" y="3971022"/>
            <a:ext cx="0" cy="19553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Прямоугольник 157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2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61" name="Группа 160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62" name="Рисунок 1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63" name="Прямая со стрелкой 162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 стрелкой 90"/>
          <p:cNvCxnSpPr/>
          <p:nvPr/>
        </p:nvCxnSpPr>
        <p:spPr>
          <a:xfrm flipV="1">
            <a:off x="7348435" y="3971022"/>
            <a:ext cx="0" cy="19553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10698" y="5353484"/>
            <a:ext cx="1989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latin typeface="Century Gothic" panose="020B0502020202020204" pitchFamily="34" charset="0"/>
              </a:rPr>
              <a:t>Гражданин, бизнесмен, </a:t>
            </a:r>
            <a:r>
              <a:rPr lang="ru-RU" sz="1100" dirty="0" smtClean="0">
                <a:latin typeface="Century Gothic" panose="020B0502020202020204" pitchFamily="34" charset="0"/>
              </a:rPr>
              <a:t/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сотрудник </a:t>
            </a:r>
            <a:r>
              <a:rPr lang="ru-RU" sz="1100" dirty="0">
                <a:latin typeface="Century Gothic" panose="020B0502020202020204" pitchFamily="34" charset="0"/>
              </a:rPr>
              <a:t>органа власти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666738" y="3952325"/>
            <a:ext cx="2823209" cy="996366"/>
            <a:chOff x="8723658" y="5046107"/>
            <a:chExt cx="2823209" cy="99636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8723658" y="5046107"/>
              <a:ext cx="1866217" cy="605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b="1" dirty="0">
                  <a:latin typeface="Century Gothic" panose="020B0502020202020204" pitchFamily="34" charset="0"/>
                </a:rPr>
                <a:t>Естественные</a:t>
              </a:r>
              <a:br>
                <a:rPr lang="ru-RU" b="1" dirty="0">
                  <a:latin typeface="Century Gothic" panose="020B0502020202020204" pitchFamily="34" charset="0"/>
                </a:rPr>
              </a:br>
              <a:r>
                <a:rPr lang="ru-RU" b="1" dirty="0">
                  <a:latin typeface="Century Gothic" panose="020B0502020202020204" pitchFamily="34" charset="0"/>
                </a:rPr>
                <a:t>изменения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723658" y="5611586"/>
              <a:ext cx="28232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Century Gothic" panose="020B0502020202020204" pitchFamily="34" charset="0"/>
                </a:rPr>
                <a:t>Есть четко выраженная потребность,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которую </a:t>
              </a:r>
              <a:r>
                <a:rPr lang="ru-RU" sz="1100" dirty="0">
                  <a:latin typeface="Century Gothic" panose="020B0502020202020204" pitchFamily="34" charset="0"/>
                </a:rPr>
                <a:t>мы удовлетворяем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47907" y="5218481"/>
            <a:ext cx="1555234" cy="746165"/>
            <a:chOff x="4625379" y="4127304"/>
            <a:chExt cx="1555234" cy="74616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4625379" y="4127304"/>
              <a:ext cx="1555234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b="1" dirty="0">
                  <a:latin typeface="Century Gothic" panose="020B0502020202020204" pitchFamily="34" charset="0"/>
                </a:rPr>
                <a:t>Не навреди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25379" y="4442582"/>
              <a:ext cx="13115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Century Gothic" panose="020B0502020202020204" pitchFamily="34" charset="0"/>
                </a:rPr>
                <a:t>Не трогать там,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где </a:t>
              </a:r>
              <a:r>
                <a:rPr lang="ru-RU" sz="1100" dirty="0">
                  <a:latin typeface="Century Gothic" panose="020B0502020202020204" pitchFamily="34" charset="0"/>
                </a:rPr>
                <a:t>«не болит»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474617" y="3962379"/>
            <a:ext cx="2390587" cy="996366"/>
            <a:chOff x="4625379" y="5046107"/>
            <a:chExt cx="2390587" cy="99636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625379" y="5046107"/>
              <a:ext cx="2390587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b="1" dirty="0">
                  <a:latin typeface="Century Gothic" panose="020B0502020202020204" pitchFamily="34" charset="0"/>
                </a:rPr>
                <a:t>Все лучшее </a:t>
              </a:r>
              <a:br>
                <a:rPr lang="ru-RU" b="1" dirty="0">
                  <a:latin typeface="Century Gothic" panose="020B0502020202020204" pitchFamily="34" charset="0"/>
                </a:rPr>
              </a:br>
              <a:r>
                <a:rPr lang="ru-RU" b="1" dirty="0">
                  <a:latin typeface="Century Gothic" panose="020B0502020202020204" pitchFamily="34" charset="0"/>
                </a:rPr>
                <a:t>должно быть у нас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625379" y="5611586"/>
              <a:ext cx="17059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Century Gothic" panose="020B0502020202020204" pitchFamily="34" charset="0"/>
                </a:rPr>
                <a:t>Решения, процессы,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люди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75486" y="5206316"/>
            <a:ext cx="2784437" cy="746165"/>
            <a:chOff x="8723658" y="4127304"/>
            <a:chExt cx="2784437" cy="74616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8723658" y="4127304"/>
              <a:ext cx="1816523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b="1" dirty="0">
                  <a:latin typeface="Century Gothic" panose="020B0502020202020204" pitchFamily="34" charset="0"/>
                </a:rPr>
                <a:t>Мы — первые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723658" y="4442582"/>
              <a:ext cx="27844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dirty="0">
                  <a:latin typeface="Century Gothic" panose="020B0502020202020204" pitchFamily="34" charset="0"/>
                </a:rPr>
                <a:t>Активность в пилотах,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активность </a:t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в </a:t>
              </a:r>
              <a:r>
                <a:rPr lang="ru-RU" sz="1100" dirty="0">
                  <a:latin typeface="Century Gothic" panose="020B0502020202020204" pitchFamily="34" charset="0"/>
                </a:rPr>
                <a:t>инициативах,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с </a:t>
              </a:r>
              <a:r>
                <a:rPr lang="ru-RU" sz="1100" dirty="0">
                  <a:latin typeface="Century Gothic" panose="020B0502020202020204" pitchFamily="34" charset="0"/>
                </a:rPr>
                <a:t>нас берут пример</a:t>
              </a: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106" name="Прямая со стрелкой 105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06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 стрелкой 131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 стрелкой 132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Группа 133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135" name="Прямая со стрелкой 134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 стрелкой 135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 стрелкой 136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 стрелкой 137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 стрелкой 138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 стрелкой 150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Прямоугольник 151"/>
          <p:cNvSpPr/>
          <p:nvPr/>
        </p:nvSpPr>
        <p:spPr>
          <a:xfrm>
            <a:off x="561334" y="293711"/>
            <a:ext cx="8159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Миссия и принципы</a:t>
            </a:r>
          </a:p>
        </p:txBody>
      </p:sp>
      <p:grpSp>
        <p:nvGrpSpPr>
          <p:cNvPr id="153" name="Группа 152"/>
          <p:cNvGrpSpPr/>
          <p:nvPr/>
        </p:nvGrpSpPr>
        <p:grpSpPr>
          <a:xfrm>
            <a:off x="442913" y="1805988"/>
            <a:ext cx="189226" cy="376403"/>
            <a:chOff x="10055550" y="2269473"/>
            <a:chExt cx="879475" cy="1749426"/>
          </a:xfrm>
        </p:grpSpPr>
        <p:sp>
          <p:nvSpPr>
            <p:cNvPr id="1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67" name="Группа 166"/>
          <p:cNvGrpSpPr/>
          <p:nvPr/>
        </p:nvGrpSpPr>
        <p:grpSpPr>
          <a:xfrm>
            <a:off x="442913" y="3311059"/>
            <a:ext cx="189226" cy="376403"/>
            <a:chOff x="10055550" y="2269473"/>
            <a:chExt cx="879475" cy="1749426"/>
          </a:xfrm>
        </p:grpSpPr>
        <p:sp>
          <p:nvSpPr>
            <p:cNvPr id="16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90081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rot="5400000">
            <a:off x="9447624" y="3064366"/>
            <a:ext cx="0" cy="167352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Рисунок 1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25" y="1876697"/>
            <a:ext cx="3321500" cy="2200390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96" y="4056474"/>
            <a:ext cx="2991349" cy="1580369"/>
          </a:xfrm>
          <a:prstGeom prst="rect">
            <a:avLst/>
          </a:prstGeom>
        </p:spPr>
      </p:pic>
      <p:cxnSp>
        <p:nvCxnSpPr>
          <p:cNvPr id="120" name="Прямая со стрелкой 119"/>
          <p:cNvCxnSpPr/>
          <p:nvPr/>
        </p:nvCxnSpPr>
        <p:spPr>
          <a:xfrm rot="5400000">
            <a:off x="2261384" y="3064367"/>
            <a:ext cx="0" cy="167352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Прямоугольник 120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3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23" name="Группа 122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25" name="Прямая со стрелкой 124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8007195" y="1741334"/>
            <a:ext cx="2874505" cy="2013402"/>
            <a:chOff x="824132" y="1655315"/>
            <a:chExt cx="2874505" cy="2013402"/>
          </a:xfrm>
        </p:grpSpPr>
        <p:sp>
          <p:nvSpPr>
            <p:cNvPr id="3" name="TextBox 2"/>
            <p:cNvSpPr txBox="1"/>
            <p:nvPr/>
          </p:nvSpPr>
          <p:spPr>
            <a:xfrm>
              <a:off x="1025308" y="2407078"/>
              <a:ext cx="2472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>
                  <a:latin typeface="Century Gothic" panose="020B0502020202020204" pitchFamily="34" charset="0"/>
                </a:rPr>
                <a:t>Для </a:t>
              </a:r>
              <a:r>
                <a:rPr lang="ru-RU" dirty="0" smtClean="0">
                  <a:latin typeface="Century Gothic" panose="020B0502020202020204" pitchFamily="34" charset="0"/>
                </a:rPr>
                <a:t>высшего</a:t>
              </a:r>
              <a:br>
                <a:rPr lang="ru-RU" dirty="0" smtClean="0">
                  <a:latin typeface="Century Gothic" panose="020B0502020202020204" pitchFamily="34" charset="0"/>
                </a:rPr>
              </a:br>
              <a:r>
                <a:rPr lang="ru-RU" dirty="0" smtClean="0">
                  <a:latin typeface="Century Gothic" panose="020B0502020202020204" pitchFamily="34" charset="0"/>
                </a:rPr>
                <a:t>должностного </a:t>
              </a:r>
              <a:r>
                <a:rPr lang="ru-RU" dirty="0">
                  <a:latin typeface="Century Gothic" panose="020B0502020202020204" pitchFamily="34" charset="0"/>
                </a:rPr>
                <a:t>лица</a:t>
              </a:r>
            </a:p>
          </p:txBody>
        </p:sp>
        <p:grpSp>
          <p:nvGrpSpPr>
            <p:cNvPr id="94" name="Группа 93"/>
            <p:cNvGrpSpPr/>
            <p:nvPr/>
          </p:nvGrpSpPr>
          <p:grpSpPr>
            <a:xfrm>
              <a:off x="1941503" y="1655315"/>
              <a:ext cx="639763" cy="606425"/>
              <a:chOff x="4976813" y="2862263"/>
              <a:chExt cx="639763" cy="606425"/>
            </a:xfrm>
          </p:grpSpPr>
          <p:sp>
            <p:nvSpPr>
              <p:cNvPr id="84" name="Oval 41"/>
              <p:cNvSpPr>
                <a:spLocks noChangeArrowheads="1"/>
              </p:cNvSpPr>
              <p:nvPr/>
            </p:nvSpPr>
            <p:spPr bwMode="auto">
              <a:xfrm>
                <a:off x="5129213" y="2862263"/>
                <a:ext cx="336550" cy="336550"/>
              </a:xfrm>
              <a:prstGeom prst="ellipse">
                <a:avLst/>
              </a:prstGeom>
              <a:noFill/>
              <a:ln w="4762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5" name="Freeform 42"/>
              <p:cNvSpPr>
                <a:spLocks/>
              </p:cNvSpPr>
              <p:nvPr/>
            </p:nvSpPr>
            <p:spPr bwMode="auto">
              <a:xfrm>
                <a:off x="4976813" y="3167063"/>
                <a:ext cx="639763" cy="301625"/>
              </a:xfrm>
              <a:custGeom>
                <a:avLst/>
                <a:gdLst>
                  <a:gd name="T0" fmla="*/ 660 w 992"/>
                  <a:gd name="T1" fmla="*/ 0 h 467"/>
                  <a:gd name="T2" fmla="*/ 975 w 992"/>
                  <a:gd name="T3" fmla="*/ 341 h 467"/>
                  <a:gd name="T4" fmla="*/ 876 w 992"/>
                  <a:gd name="T5" fmla="*/ 467 h 467"/>
                  <a:gd name="T6" fmla="*/ 115 w 992"/>
                  <a:gd name="T7" fmla="*/ 467 h 467"/>
                  <a:gd name="T8" fmla="*/ 17 w 992"/>
                  <a:gd name="T9" fmla="*/ 341 h 467"/>
                  <a:gd name="T10" fmla="*/ 325 w 992"/>
                  <a:gd name="T11" fmla="*/ 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2" h="467">
                    <a:moveTo>
                      <a:pt x="660" y="0"/>
                    </a:moveTo>
                    <a:cubicBezTo>
                      <a:pt x="814" y="54"/>
                      <a:pt x="933" y="182"/>
                      <a:pt x="975" y="341"/>
                    </a:cubicBezTo>
                    <a:cubicBezTo>
                      <a:pt x="992" y="405"/>
                      <a:pt x="942" y="467"/>
                      <a:pt x="876" y="467"/>
                    </a:cubicBezTo>
                    <a:cubicBezTo>
                      <a:pt x="115" y="467"/>
                      <a:pt x="115" y="467"/>
                      <a:pt x="115" y="467"/>
                    </a:cubicBezTo>
                    <a:cubicBezTo>
                      <a:pt x="49" y="467"/>
                      <a:pt x="0" y="405"/>
                      <a:pt x="17" y="341"/>
                    </a:cubicBezTo>
                    <a:cubicBezTo>
                      <a:pt x="58" y="184"/>
                      <a:pt x="174" y="58"/>
                      <a:pt x="325" y="2"/>
                    </a:cubicBezTo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6" name="Freeform 43"/>
              <p:cNvSpPr>
                <a:spLocks/>
              </p:cNvSpPr>
              <p:nvPr/>
            </p:nvSpPr>
            <p:spPr bwMode="auto">
              <a:xfrm>
                <a:off x="5226050" y="3197225"/>
                <a:ext cx="134938" cy="192087"/>
              </a:xfrm>
              <a:custGeom>
                <a:avLst/>
                <a:gdLst>
                  <a:gd name="T0" fmla="*/ 21 w 85"/>
                  <a:gd name="T1" fmla="*/ 0 h 121"/>
                  <a:gd name="T2" fmla="*/ 0 w 85"/>
                  <a:gd name="T3" fmla="*/ 93 h 121"/>
                  <a:gd name="T4" fmla="*/ 42 w 85"/>
                  <a:gd name="T5" fmla="*/ 121 h 121"/>
                  <a:gd name="T6" fmla="*/ 85 w 85"/>
                  <a:gd name="T7" fmla="*/ 93 h 121"/>
                  <a:gd name="T8" fmla="*/ 66 w 85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21">
                    <a:moveTo>
                      <a:pt x="21" y="0"/>
                    </a:moveTo>
                    <a:lnTo>
                      <a:pt x="0" y="93"/>
                    </a:lnTo>
                    <a:lnTo>
                      <a:pt x="42" y="121"/>
                    </a:lnTo>
                    <a:lnTo>
                      <a:pt x="85" y="93"/>
                    </a:lnTo>
                    <a:lnTo>
                      <a:pt x="66" y="0"/>
                    </a:lnTo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824132" y="3068553"/>
              <a:ext cx="287450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>
                  <a:latin typeface="Century Gothic" panose="020B0502020202020204" pitchFamily="34" charset="0"/>
                </a:rPr>
                <a:t>Контроль за ситуацией в регионе,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поддержка </a:t>
              </a:r>
              <a:r>
                <a:rPr lang="ru-RU" sz="1100" dirty="0">
                  <a:latin typeface="Century Gothic" panose="020B0502020202020204" pitchFamily="34" charset="0"/>
                </a:rPr>
                <a:t>принятия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управленческих </a:t>
              </a:r>
              <a:r>
                <a:rPr lang="en-US" sz="1100" dirty="0" smtClean="0">
                  <a:latin typeface="Century Gothic" panose="020B0502020202020204" pitchFamily="34" charset="0"/>
                </a:rPr>
                <a:t/>
              </a:r>
              <a:br>
                <a:rPr lang="en-US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решений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715449" y="4138610"/>
            <a:ext cx="3457998" cy="2017761"/>
            <a:chOff x="7719419" y="1649784"/>
            <a:chExt cx="3457998" cy="2017761"/>
          </a:xfrm>
        </p:grpSpPr>
        <p:grpSp>
          <p:nvGrpSpPr>
            <p:cNvPr id="100" name="Группа 99"/>
            <p:cNvGrpSpPr/>
            <p:nvPr/>
          </p:nvGrpSpPr>
          <p:grpSpPr>
            <a:xfrm>
              <a:off x="9128537" y="1649784"/>
              <a:ext cx="639763" cy="606425"/>
              <a:chOff x="3262313" y="5081588"/>
              <a:chExt cx="639763" cy="606425"/>
            </a:xfrm>
          </p:grpSpPr>
          <p:sp>
            <p:nvSpPr>
              <p:cNvPr id="87" name="Oval 44"/>
              <p:cNvSpPr>
                <a:spLocks noChangeArrowheads="1"/>
              </p:cNvSpPr>
              <p:nvPr/>
            </p:nvSpPr>
            <p:spPr bwMode="auto">
              <a:xfrm>
                <a:off x="3443288" y="5081588"/>
                <a:ext cx="277813" cy="277812"/>
              </a:xfrm>
              <a:prstGeom prst="ellipse">
                <a:avLst/>
              </a:prstGeom>
              <a:noFill/>
              <a:ln w="4762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8" name="Freeform 45"/>
              <p:cNvSpPr>
                <a:spLocks/>
              </p:cNvSpPr>
              <p:nvPr/>
            </p:nvSpPr>
            <p:spPr bwMode="auto">
              <a:xfrm>
                <a:off x="3262313" y="5386388"/>
                <a:ext cx="639763" cy="301625"/>
              </a:xfrm>
              <a:custGeom>
                <a:avLst/>
                <a:gdLst>
                  <a:gd name="T0" fmla="*/ 325 w 991"/>
                  <a:gd name="T1" fmla="*/ 2 h 468"/>
                  <a:gd name="T2" fmla="*/ 0 w 991"/>
                  <a:gd name="T3" fmla="*/ 468 h 468"/>
                  <a:gd name="T4" fmla="*/ 991 w 991"/>
                  <a:gd name="T5" fmla="*/ 468 h 468"/>
                  <a:gd name="T6" fmla="*/ 660 w 991"/>
                  <a:gd name="T7" fmla="*/ 0 h 468"/>
                  <a:gd name="T8" fmla="*/ 492 w 991"/>
                  <a:gd name="T9" fmla="*/ 307 h 468"/>
                  <a:gd name="T10" fmla="*/ 325 w 991"/>
                  <a:gd name="T11" fmla="*/ 2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1" h="468">
                    <a:moveTo>
                      <a:pt x="325" y="2"/>
                    </a:moveTo>
                    <a:cubicBezTo>
                      <a:pt x="135" y="72"/>
                      <a:pt x="0" y="254"/>
                      <a:pt x="0" y="468"/>
                    </a:cubicBezTo>
                    <a:cubicBezTo>
                      <a:pt x="991" y="468"/>
                      <a:pt x="991" y="468"/>
                      <a:pt x="991" y="468"/>
                    </a:cubicBezTo>
                    <a:cubicBezTo>
                      <a:pt x="991" y="251"/>
                      <a:pt x="853" y="68"/>
                      <a:pt x="660" y="0"/>
                    </a:cubicBezTo>
                    <a:cubicBezTo>
                      <a:pt x="492" y="307"/>
                      <a:pt x="492" y="307"/>
                      <a:pt x="492" y="307"/>
                    </a:cubicBezTo>
                    <a:lnTo>
                      <a:pt x="325" y="2"/>
                    </a:lnTo>
                    <a:close/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9" name="Прямоугольник 118"/>
            <p:cNvSpPr/>
            <p:nvPr/>
          </p:nvSpPr>
          <p:spPr>
            <a:xfrm>
              <a:off x="8231578" y="2405040"/>
              <a:ext cx="24336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latin typeface="Century Gothic" panose="020B0502020202020204" pitchFamily="34" charset="0"/>
                </a:rPr>
                <a:t>Для органов </a:t>
              </a:r>
              <a:r>
                <a:rPr lang="ru-RU" dirty="0" smtClean="0">
                  <a:latin typeface="Century Gothic" panose="020B0502020202020204" pitchFamily="34" charset="0"/>
                </a:rPr>
                <a:t>власти</a:t>
              </a:r>
              <a:br>
                <a:rPr lang="ru-RU" dirty="0" smtClean="0">
                  <a:latin typeface="Century Gothic" panose="020B0502020202020204" pitchFamily="34" charset="0"/>
                </a:rPr>
              </a:br>
              <a:r>
                <a:rPr lang="ru-RU" dirty="0" smtClean="0">
                  <a:latin typeface="Century Gothic" panose="020B0502020202020204" pitchFamily="34" charset="0"/>
                </a:rPr>
                <a:t>и </a:t>
              </a:r>
              <a:r>
                <a:rPr lang="ru-RU" dirty="0">
                  <a:latin typeface="Century Gothic" panose="020B0502020202020204" pitchFamily="34" charset="0"/>
                </a:rPr>
                <a:t>ОМСУ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19419" y="3067381"/>
              <a:ext cx="345799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>
                  <a:latin typeface="Century Gothic" panose="020B0502020202020204" pitchFamily="34" charset="0"/>
                </a:rPr>
                <a:t>Повышение эффективности работы,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сокращение </a:t>
              </a:r>
              <a:r>
                <a:rPr lang="ru-RU" sz="1100" dirty="0">
                  <a:latin typeface="Century Gothic" panose="020B0502020202020204" pitchFamily="34" charset="0"/>
                </a:rPr>
                <a:t>количества рутинных операция,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экономия </a:t>
              </a:r>
              <a:r>
                <a:rPr lang="ru-RU" sz="1100" dirty="0">
                  <a:latin typeface="Century Gothic" panose="020B0502020202020204" pitchFamily="34" charset="0"/>
                </a:rPr>
                <a:t>бюджета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704579" y="1876697"/>
            <a:ext cx="2975495" cy="1743904"/>
            <a:chOff x="773637" y="4189552"/>
            <a:chExt cx="2975495" cy="1743904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1942297" y="4189552"/>
              <a:ext cx="638175" cy="608012"/>
              <a:chOff x="4554538" y="1722438"/>
              <a:chExt cx="638175" cy="608012"/>
            </a:xfrm>
          </p:grpSpPr>
          <p:sp>
            <p:nvSpPr>
              <p:cNvPr id="55" name="Oval 12"/>
              <p:cNvSpPr>
                <a:spLocks noChangeArrowheads="1"/>
              </p:cNvSpPr>
              <p:nvPr/>
            </p:nvSpPr>
            <p:spPr bwMode="auto">
              <a:xfrm>
                <a:off x="4705350" y="1722438"/>
                <a:ext cx="336550" cy="336550"/>
              </a:xfrm>
              <a:prstGeom prst="ellipse">
                <a:avLst/>
              </a:prstGeom>
              <a:noFill/>
              <a:ln w="476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3"/>
              <p:cNvSpPr>
                <a:spLocks/>
              </p:cNvSpPr>
              <p:nvPr/>
            </p:nvSpPr>
            <p:spPr bwMode="auto">
              <a:xfrm>
                <a:off x="4554538" y="2028825"/>
                <a:ext cx="638175" cy="301625"/>
              </a:xfrm>
              <a:custGeom>
                <a:avLst/>
                <a:gdLst>
                  <a:gd name="T0" fmla="*/ 666 w 991"/>
                  <a:gd name="T1" fmla="*/ 0 h 465"/>
                  <a:gd name="T2" fmla="*/ 991 w 991"/>
                  <a:gd name="T3" fmla="*/ 465 h 465"/>
                  <a:gd name="T4" fmla="*/ 0 w 991"/>
                  <a:gd name="T5" fmla="*/ 465 h 465"/>
                  <a:gd name="T6" fmla="*/ 186 w 991"/>
                  <a:gd name="T7" fmla="*/ 78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1" h="465">
                    <a:moveTo>
                      <a:pt x="666" y="0"/>
                    </a:moveTo>
                    <a:cubicBezTo>
                      <a:pt x="856" y="70"/>
                      <a:pt x="991" y="252"/>
                      <a:pt x="991" y="465"/>
                    </a:cubicBezTo>
                    <a:cubicBezTo>
                      <a:pt x="729" y="465"/>
                      <a:pt x="173" y="465"/>
                      <a:pt x="0" y="465"/>
                    </a:cubicBezTo>
                    <a:cubicBezTo>
                      <a:pt x="0" y="309"/>
                      <a:pt x="72" y="169"/>
                      <a:pt x="186" y="78"/>
                    </a:cubicBezTo>
                  </a:path>
                </a:pathLst>
              </a:custGeom>
              <a:noFill/>
              <a:ln w="476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7" name="Прямоугольник 116"/>
            <p:cNvSpPr/>
            <p:nvPr/>
          </p:nvSpPr>
          <p:spPr>
            <a:xfrm>
              <a:off x="1430067" y="4951089"/>
              <a:ext cx="1662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latin typeface="Century Gothic" panose="020B0502020202020204" pitchFamily="34" charset="0"/>
                </a:rPr>
                <a:t>Для граждан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73637" y="5333292"/>
              <a:ext cx="2975495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>
                  <a:latin typeface="Century Gothic" panose="020B0502020202020204" pitchFamily="34" charset="0"/>
                </a:rPr>
                <a:t>О</a:t>
              </a:r>
              <a:r>
                <a:rPr lang="ru-RU" sz="1100" dirty="0" smtClean="0">
                  <a:latin typeface="Century Gothic" panose="020B0502020202020204" pitchFamily="34" charset="0"/>
                </a:rPr>
                <a:t>перативное </a:t>
              </a:r>
              <a:r>
                <a:rPr lang="ru-RU" sz="1100" dirty="0">
                  <a:latin typeface="Century Gothic" panose="020B0502020202020204" pitchFamily="34" charset="0"/>
                </a:rPr>
                <a:t>решение проблем,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обеспечение безопасности,</a:t>
              </a:r>
            </a:p>
            <a:p>
              <a:pPr algn="ctr"/>
              <a:r>
                <a:rPr lang="ru-RU" sz="1100" dirty="0" smtClean="0">
                  <a:latin typeface="Century Gothic" panose="020B0502020202020204" pitchFamily="34" charset="0"/>
                </a:rPr>
                <a:t>снижение </a:t>
              </a:r>
              <a:r>
                <a:rPr lang="ru-RU" sz="1100" dirty="0">
                  <a:latin typeface="Century Gothic" panose="020B0502020202020204" pitchFamily="34" charset="0"/>
                </a:rPr>
                <a:t>социальной напряженности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85847" y="4256968"/>
            <a:ext cx="2751073" cy="1750254"/>
            <a:chOff x="8072088" y="4183202"/>
            <a:chExt cx="2751073" cy="1750254"/>
          </a:xfrm>
        </p:grpSpPr>
        <p:grpSp>
          <p:nvGrpSpPr>
            <p:cNvPr id="101" name="Группа 100"/>
            <p:cNvGrpSpPr/>
            <p:nvPr/>
          </p:nvGrpSpPr>
          <p:grpSpPr>
            <a:xfrm>
              <a:off x="9095993" y="4183202"/>
              <a:ext cx="703263" cy="614362"/>
              <a:chOff x="2233613" y="5167313"/>
              <a:chExt cx="703263" cy="614362"/>
            </a:xfrm>
          </p:grpSpPr>
          <p:sp>
            <p:nvSpPr>
              <p:cNvPr id="89" name="Freeform 46"/>
              <p:cNvSpPr>
                <a:spLocks/>
              </p:cNvSpPr>
              <p:nvPr/>
            </p:nvSpPr>
            <p:spPr bwMode="auto">
              <a:xfrm>
                <a:off x="2233613" y="5297488"/>
                <a:ext cx="703263" cy="263525"/>
              </a:xfrm>
              <a:custGeom>
                <a:avLst/>
                <a:gdLst>
                  <a:gd name="T0" fmla="*/ 435 w 1089"/>
                  <a:gd name="T1" fmla="*/ 409 h 409"/>
                  <a:gd name="T2" fmla="*/ 0 w 1089"/>
                  <a:gd name="T3" fmla="*/ 274 h 409"/>
                  <a:gd name="T4" fmla="*/ 0 w 1089"/>
                  <a:gd name="T5" fmla="*/ 0 h 409"/>
                  <a:gd name="T6" fmla="*/ 1089 w 1089"/>
                  <a:gd name="T7" fmla="*/ 0 h 409"/>
                  <a:gd name="T8" fmla="*/ 1089 w 1089"/>
                  <a:gd name="T9" fmla="*/ 274 h 409"/>
                  <a:gd name="T10" fmla="*/ 660 w 1089"/>
                  <a:gd name="T11" fmla="*/ 409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9" h="409">
                    <a:moveTo>
                      <a:pt x="435" y="409"/>
                    </a:moveTo>
                    <a:cubicBezTo>
                      <a:pt x="167" y="383"/>
                      <a:pt x="0" y="274"/>
                      <a:pt x="0" y="2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89" y="0"/>
                      <a:pt x="1089" y="0"/>
                      <a:pt x="1089" y="0"/>
                    </a:cubicBezTo>
                    <a:cubicBezTo>
                      <a:pt x="1089" y="274"/>
                      <a:pt x="1089" y="274"/>
                      <a:pt x="1089" y="274"/>
                    </a:cubicBezTo>
                    <a:cubicBezTo>
                      <a:pt x="1089" y="274"/>
                      <a:pt x="928" y="383"/>
                      <a:pt x="660" y="409"/>
                    </a:cubicBezTo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Rectangle 47"/>
              <p:cNvSpPr>
                <a:spLocks noChangeArrowheads="1"/>
              </p:cNvSpPr>
              <p:nvPr/>
            </p:nvSpPr>
            <p:spPr bwMode="auto">
              <a:xfrm>
                <a:off x="2516188" y="5514975"/>
                <a:ext cx="136525" cy="101600"/>
              </a:xfrm>
              <a:prstGeom prst="rect">
                <a:avLst/>
              </a:prstGeom>
              <a:noFill/>
              <a:ln w="4762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48"/>
              <p:cNvSpPr>
                <a:spLocks/>
              </p:cNvSpPr>
              <p:nvPr/>
            </p:nvSpPr>
            <p:spPr bwMode="auto">
              <a:xfrm>
                <a:off x="2465388" y="5167313"/>
                <a:ext cx="238125" cy="134937"/>
              </a:xfrm>
              <a:custGeom>
                <a:avLst/>
                <a:gdLst>
                  <a:gd name="T0" fmla="*/ 369 w 369"/>
                  <a:gd name="T1" fmla="*/ 197 h 208"/>
                  <a:gd name="T2" fmla="*/ 369 w 369"/>
                  <a:gd name="T3" fmla="*/ 96 h 208"/>
                  <a:gd name="T4" fmla="*/ 369 w 369"/>
                  <a:gd name="T5" fmla="*/ 96 h 208"/>
                  <a:gd name="T6" fmla="*/ 273 w 369"/>
                  <a:gd name="T7" fmla="*/ 0 h 208"/>
                  <a:gd name="T8" fmla="*/ 97 w 369"/>
                  <a:gd name="T9" fmla="*/ 0 h 208"/>
                  <a:gd name="T10" fmla="*/ 0 w 369"/>
                  <a:gd name="T11" fmla="*/ 96 h 208"/>
                  <a:gd name="T12" fmla="*/ 0 w 369"/>
                  <a:gd name="T13" fmla="*/ 96 h 208"/>
                  <a:gd name="T14" fmla="*/ 0 w 369"/>
                  <a:gd name="T15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9" h="208">
                    <a:moveTo>
                      <a:pt x="369" y="197"/>
                    </a:moveTo>
                    <a:cubicBezTo>
                      <a:pt x="369" y="96"/>
                      <a:pt x="369" y="96"/>
                      <a:pt x="369" y="96"/>
                    </a:cubicBezTo>
                    <a:cubicBezTo>
                      <a:pt x="369" y="96"/>
                      <a:pt x="369" y="96"/>
                      <a:pt x="369" y="96"/>
                    </a:cubicBezTo>
                    <a:cubicBezTo>
                      <a:pt x="369" y="43"/>
                      <a:pt x="326" y="0"/>
                      <a:pt x="273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43" y="0"/>
                      <a:pt x="0" y="43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208"/>
                      <a:pt x="0" y="208"/>
                      <a:pt x="0" y="208"/>
                    </a:cubicBezTo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49"/>
              <p:cNvSpPr>
                <a:spLocks/>
              </p:cNvSpPr>
              <p:nvPr/>
            </p:nvSpPr>
            <p:spPr bwMode="auto">
              <a:xfrm>
                <a:off x="2268538" y="5495925"/>
                <a:ext cx="633413" cy="285750"/>
              </a:xfrm>
              <a:custGeom>
                <a:avLst/>
                <a:gdLst>
                  <a:gd name="T0" fmla="*/ 399 w 399"/>
                  <a:gd name="T1" fmla="*/ 0 h 180"/>
                  <a:gd name="T2" fmla="*/ 399 w 399"/>
                  <a:gd name="T3" fmla="*/ 180 h 180"/>
                  <a:gd name="T4" fmla="*/ 0 w 399"/>
                  <a:gd name="T5" fmla="*/ 180 h 180"/>
                  <a:gd name="T6" fmla="*/ 0 w 399"/>
                  <a:gd name="T7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9" h="180">
                    <a:moveTo>
                      <a:pt x="399" y="0"/>
                    </a:moveTo>
                    <a:lnTo>
                      <a:pt x="399" y="180"/>
                    </a:lnTo>
                    <a:lnTo>
                      <a:pt x="0" y="180"/>
                    </a:lnTo>
                    <a:lnTo>
                      <a:pt x="0" y="0"/>
                    </a:lnTo>
                  </a:path>
                </a:pathLst>
              </a:custGeom>
              <a:noFill/>
              <a:ln w="47625" cap="flat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8" name="Прямоугольник 117"/>
            <p:cNvSpPr/>
            <p:nvPr/>
          </p:nvSpPr>
          <p:spPr>
            <a:xfrm>
              <a:off x="8626726" y="4951089"/>
              <a:ext cx="1641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latin typeface="Century Gothic" panose="020B0502020202020204" pitchFamily="34" charset="0"/>
                </a:rPr>
                <a:t>Для бизнеса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072088" y="5333292"/>
              <a:ext cx="275107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>
                  <a:latin typeface="Century Gothic" panose="020B0502020202020204" pitchFamily="34" charset="0"/>
                </a:rPr>
                <a:t>Создание более выгодных условий,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сокращение транзакционных</a:t>
              </a:r>
              <a:r>
                <a:rPr lang="en-US" sz="1100" dirty="0" smtClean="0">
                  <a:latin typeface="Century Gothic" panose="020B0502020202020204" pitchFamily="34" charset="0"/>
                </a:rPr>
                <a:t/>
              </a:r>
              <a:br>
                <a:rPr lang="en-US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издержек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7" name="Прямая со стрелкой 56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Прямоугольник 68"/>
          <p:cNvSpPr/>
          <p:nvPr/>
        </p:nvSpPr>
        <p:spPr>
          <a:xfrm>
            <a:off x="561334" y="293711"/>
            <a:ext cx="8159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Основные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цели</a:t>
            </a:r>
          </a:p>
        </p:txBody>
      </p:sp>
    </p:spTree>
    <p:extLst>
      <p:ext uri="{BB962C8B-B14F-4D97-AF65-F5344CB8AC3E}">
        <p14:creationId xmlns:p14="http://schemas.microsoft.com/office/powerpoint/2010/main" val="1837554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61248" y="1920592"/>
            <a:ext cx="3114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Создание современной 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ИТ-инфраструктуры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361248" y="30012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Повышение качества 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предоставления государственных 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и муниципальных услуг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361248" y="4107749"/>
            <a:ext cx="3455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• Перевод </a:t>
            </a:r>
            <a:r>
              <a:rPr lang="ru-RU" sz="1400" dirty="0">
                <a:latin typeface="Century Gothic" panose="020B0502020202020204" pitchFamily="34" charset="0"/>
              </a:rPr>
              <a:t>услуг в электронный вид</a:t>
            </a:r>
          </a:p>
          <a:p>
            <a:r>
              <a:rPr lang="ru-RU" sz="1400" dirty="0" smtClean="0">
                <a:latin typeface="Century Gothic" panose="020B0502020202020204" pitchFamily="34" charset="0"/>
              </a:rPr>
              <a:t>• Развитие </a:t>
            </a:r>
            <a:r>
              <a:rPr lang="ru-RU" sz="1400" dirty="0">
                <a:latin typeface="Century Gothic" panose="020B0502020202020204" pitchFamily="34" charset="0"/>
              </a:rPr>
              <a:t>сети МФЦ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361248" y="5163206"/>
            <a:ext cx="4454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Совершенствование 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контрольно-надзорной деятельности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867253" y="1920592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Внедрение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проектного </a:t>
            </a:r>
            <a:r>
              <a:rPr lang="ru-RU" dirty="0" smtClean="0">
                <a:latin typeface="Century Gothic" panose="020B0502020202020204" pitchFamily="34" charset="0"/>
              </a:rPr>
              <a:t>управления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996985" y="5163205"/>
            <a:ext cx="3890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Цифровая трансформация</a:t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государственного управления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938984" y="3014721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Развитие </a:t>
            </a:r>
            <a:r>
              <a:rPr lang="ru-RU" dirty="0">
                <a:latin typeface="Century Gothic" panose="020B0502020202020204" pitchFamily="34" charset="0"/>
              </a:rPr>
              <a:t>кадрового потенциала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967985" y="4046193"/>
            <a:ext cx="3013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Создание </a:t>
            </a:r>
            <a:r>
              <a:rPr lang="ru-RU" dirty="0" smtClean="0">
                <a:latin typeface="Century Gothic" panose="020B0502020202020204" pitchFamily="34" charset="0"/>
              </a:rPr>
              <a:t>условий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lang="ru-RU" dirty="0">
                <a:latin typeface="Century Gothic" panose="020B0502020202020204" pitchFamily="34" charset="0"/>
              </a:rPr>
              <a:t>для развития ИТ-бизнеса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4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06" name="Группа 105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08" name="Прямая со стрелкой 107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98" name="Прямая со стрелкой 97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Группа 102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104" name="Прямая со стрелкой 103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10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Прямоугольник 113"/>
          <p:cNvSpPr/>
          <p:nvPr/>
        </p:nvSpPr>
        <p:spPr>
          <a:xfrm>
            <a:off x="561334" y="293711"/>
            <a:ext cx="8159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Ключевые направления деятельности</a:t>
            </a:r>
          </a:p>
        </p:txBody>
      </p:sp>
      <p:grpSp>
        <p:nvGrpSpPr>
          <p:cNvPr id="115" name="Группа 114"/>
          <p:cNvGrpSpPr/>
          <p:nvPr/>
        </p:nvGrpSpPr>
        <p:grpSpPr>
          <a:xfrm>
            <a:off x="1029749" y="1945328"/>
            <a:ext cx="189226" cy="376403"/>
            <a:chOff x="10055550" y="2269473"/>
            <a:chExt cx="879475" cy="1749426"/>
          </a:xfrm>
        </p:grpSpPr>
        <p:sp>
          <p:nvSpPr>
            <p:cNvPr id="1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23" name="Прямая со стрелкой 122"/>
          <p:cNvCxnSpPr/>
          <p:nvPr/>
        </p:nvCxnSpPr>
        <p:spPr>
          <a:xfrm rot="5400000" flipV="1">
            <a:off x="3519575" y="70501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Группа 123"/>
          <p:cNvGrpSpPr/>
          <p:nvPr/>
        </p:nvGrpSpPr>
        <p:grpSpPr>
          <a:xfrm>
            <a:off x="6544991" y="1945328"/>
            <a:ext cx="189226" cy="376403"/>
            <a:chOff x="10055550" y="2269473"/>
            <a:chExt cx="879475" cy="1749426"/>
          </a:xfrm>
        </p:grpSpPr>
        <p:sp>
          <p:nvSpPr>
            <p:cNvPr id="12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32" name="Группа 131"/>
          <p:cNvGrpSpPr/>
          <p:nvPr/>
        </p:nvGrpSpPr>
        <p:grpSpPr>
          <a:xfrm>
            <a:off x="1029749" y="3005045"/>
            <a:ext cx="189226" cy="376403"/>
            <a:chOff x="10055550" y="2269473"/>
            <a:chExt cx="879475" cy="1749426"/>
          </a:xfrm>
        </p:grpSpPr>
        <p:sp>
          <p:nvSpPr>
            <p:cNvPr id="13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0" name="Группа 139"/>
          <p:cNvGrpSpPr/>
          <p:nvPr/>
        </p:nvGrpSpPr>
        <p:grpSpPr>
          <a:xfrm>
            <a:off x="6544991" y="3005045"/>
            <a:ext cx="189226" cy="376403"/>
            <a:chOff x="10055550" y="2269473"/>
            <a:chExt cx="879475" cy="1749426"/>
          </a:xfrm>
        </p:grpSpPr>
        <p:sp>
          <p:nvSpPr>
            <p:cNvPr id="1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8" name="Группа 147"/>
          <p:cNvGrpSpPr/>
          <p:nvPr/>
        </p:nvGrpSpPr>
        <p:grpSpPr>
          <a:xfrm>
            <a:off x="1029749" y="5165862"/>
            <a:ext cx="189226" cy="376403"/>
            <a:chOff x="10055550" y="2269473"/>
            <a:chExt cx="879475" cy="1749426"/>
          </a:xfrm>
        </p:grpSpPr>
        <p:sp>
          <p:nvSpPr>
            <p:cNvPr id="14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56" name="Группа 155"/>
          <p:cNvGrpSpPr/>
          <p:nvPr/>
        </p:nvGrpSpPr>
        <p:grpSpPr>
          <a:xfrm>
            <a:off x="6544991" y="5165862"/>
            <a:ext cx="189226" cy="376403"/>
            <a:chOff x="10055550" y="2269473"/>
            <a:chExt cx="879475" cy="1749426"/>
          </a:xfrm>
        </p:grpSpPr>
        <p:sp>
          <p:nvSpPr>
            <p:cNvPr id="15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64" name="Группа 163"/>
          <p:cNvGrpSpPr/>
          <p:nvPr/>
        </p:nvGrpSpPr>
        <p:grpSpPr>
          <a:xfrm>
            <a:off x="6544991" y="4221351"/>
            <a:ext cx="189226" cy="376403"/>
            <a:chOff x="10055550" y="2269473"/>
            <a:chExt cx="879475" cy="1749426"/>
          </a:xfrm>
        </p:grpSpPr>
        <p:sp>
          <p:nvSpPr>
            <p:cNvPr id="16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72" name="Прямая со стрелкой 171"/>
          <p:cNvCxnSpPr/>
          <p:nvPr/>
        </p:nvCxnSpPr>
        <p:spPr>
          <a:xfrm rot="5400000" flipV="1">
            <a:off x="3519575" y="282954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 стрелкой 172"/>
          <p:cNvCxnSpPr/>
          <p:nvPr/>
        </p:nvCxnSpPr>
        <p:spPr>
          <a:xfrm rot="5400000" flipV="1">
            <a:off x="9031854" y="70501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 стрелкой 173"/>
          <p:cNvCxnSpPr/>
          <p:nvPr/>
        </p:nvCxnSpPr>
        <p:spPr>
          <a:xfrm rot="5400000" flipV="1">
            <a:off x="9031854" y="282954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 стрелкой 174"/>
          <p:cNvCxnSpPr/>
          <p:nvPr/>
        </p:nvCxnSpPr>
        <p:spPr>
          <a:xfrm rot="5400000" flipV="1">
            <a:off x="9031854" y="175975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683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26" name="Прямая со стрелкой 25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Группа 145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20" name="Прямая со стрелкой 19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561334" y="293711"/>
            <a:ext cx="9682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Создание современной ИТ-инфраструктуры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0206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243150" y="1934223"/>
            <a:ext cx="189226" cy="376403"/>
            <a:chOff x="10055550" y="2269473"/>
            <a:chExt cx="879475" cy="1749426"/>
          </a:xfrm>
        </p:grpSpPr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9865732" y="147565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6153" y="3323369"/>
            <a:ext cx="1608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Учреждений бюджетной сферы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06059" y="2686597"/>
            <a:ext cx="14766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ru-RU" sz="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ru-RU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108</a:t>
            </a:r>
            <a:endParaRPr lang="ru-RU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695535" y="2365300"/>
            <a:ext cx="14859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ru-RU" sz="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337</a:t>
            </a:r>
            <a:endParaRPr lang="en-US" sz="44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5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86" name="Прямая со стрелкой 85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218753" y="4090925"/>
            <a:ext cx="25724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287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органов местного самоуправления</a:t>
            </a:r>
            <a:r>
              <a:rPr lang="ru-RU" sz="800" dirty="0" smtClean="0">
                <a:latin typeface="Century Gothic" panose="020B0502020202020204" pitchFamily="34" charset="0"/>
              </a:rPr>
              <a:t>;</a:t>
            </a: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821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образовательной организации;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406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медицинских организаций;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42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пожарных частей;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422</a:t>
            </a:r>
            <a:r>
              <a:rPr lang="ru-RU" sz="800" dirty="0" smtClean="0">
                <a:latin typeface="Century Gothic" panose="020B0502020202020204" pitchFamily="34" charset="0"/>
              </a:rPr>
              <a:t> библиотек </a:t>
            </a:r>
            <a:r>
              <a:rPr lang="ru-RU" sz="800" dirty="0">
                <a:latin typeface="Century Gothic" panose="020B0502020202020204" pitchFamily="34" charset="0"/>
              </a:rPr>
              <a:t>и клубов;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34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МФЦ;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36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домов-интернатов;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25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центров занятости населения</a:t>
            </a:r>
            <a:r>
              <a:rPr lang="ru-RU" sz="800" dirty="0" smtClean="0">
                <a:latin typeface="Century Gothic" panose="020B0502020202020204" pitchFamily="34" charset="0"/>
              </a:rPr>
              <a:t>;</a:t>
            </a: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5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 err="1">
                <a:latin typeface="Century Gothic" panose="020B0502020202020204" pitchFamily="34" charset="0"/>
              </a:rPr>
              <a:t>ЗАГСов</a:t>
            </a:r>
            <a:r>
              <a:rPr lang="ru-RU" sz="800" dirty="0">
                <a:latin typeface="Century Gothic" panose="020B0502020202020204" pitchFamily="34" charset="0"/>
              </a:rPr>
              <a:t>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9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инспекций </a:t>
            </a:r>
            <a:r>
              <a:rPr lang="ru-RU" sz="800" dirty="0" err="1">
                <a:latin typeface="Century Gothic" panose="020B0502020202020204" pitchFamily="34" charset="0"/>
              </a:rPr>
              <a:t>Гостехнадзора</a:t>
            </a:r>
            <a:r>
              <a:rPr lang="ru-RU" sz="800" dirty="0">
                <a:latin typeface="Century Gothic" panose="020B0502020202020204" pitchFamily="34" charset="0"/>
              </a:rPr>
              <a:t>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18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лесничеств; </a:t>
            </a: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2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территориальных избирательных </a:t>
            </a:r>
            <a:r>
              <a:rPr lang="ru-RU" sz="800" dirty="0" smtClean="0">
                <a:latin typeface="Century Gothic" panose="020B0502020202020204" pitchFamily="34" charset="0"/>
              </a:rPr>
              <a:t>комиссий; </a:t>
            </a:r>
          </a:p>
          <a:p>
            <a:pPr>
              <a:spcAft>
                <a:spcPts val="200"/>
              </a:spcAft>
            </a:pPr>
            <a:r>
              <a:rPr lang="ru-RU" sz="800" b="1" dirty="0" smtClean="0">
                <a:latin typeface="Century Gothic" panose="020B0502020202020204" pitchFamily="34" charset="0"/>
              </a:rPr>
              <a:t>1</a:t>
            </a:r>
            <a:r>
              <a:rPr lang="ru-RU" sz="800" dirty="0" smtClean="0">
                <a:latin typeface="Century Gothic" panose="020B0502020202020204" pitchFamily="34" charset="0"/>
              </a:rPr>
              <a:t> подразделения </a:t>
            </a:r>
            <a:r>
              <a:rPr lang="ru-RU" sz="800" dirty="0">
                <a:latin typeface="Century Gothic" panose="020B0502020202020204" pitchFamily="34" charset="0"/>
              </a:rPr>
              <a:t>(</a:t>
            </a:r>
            <a:r>
              <a:rPr lang="ru-RU" sz="800" dirty="0" smtClean="0">
                <a:latin typeface="Century Gothic" panose="020B0502020202020204" pitchFamily="34" charset="0"/>
              </a:rPr>
              <a:t>органа) </a:t>
            </a:r>
            <a:r>
              <a:rPr lang="ru-RU" sz="800" dirty="0">
                <a:latin typeface="Century Gothic" panose="020B0502020202020204" pitchFamily="34" charset="0"/>
              </a:rPr>
              <a:t>войск национальной </a:t>
            </a:r>
            <a:r>
              <a:rPr lang="ru-RU" sz="800" dirty="0" smtClean="0">
                <a:latin typeface="Century Gothic" panose="020B0502020202020204" pitchFamily="34" charset="0"/>
              </a:rPr>
              <a:t>гвардии</a:t>
            </a:r>
            <a:endParaRPr lang="ru-RU" sz="800" dirty="0">
              <a:latin typeface="Century Gothic" panose="020B0502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505589" y="1995968"/>
            <a:ext cx="1852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ОБЕСПЕЧЕНО ПОДКЛЮЧЕНИЕ К СЕТИ ИНТЕРНЕТ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820633" y="4926055"/>
            <a:ext cx="3507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в облачной инфраструктуре одной </a:t>
            </a:r>
            <a:r>
              <a:rPr lang="en-US" sz="1000" dirty="0" smtClean="0">
                <a:latin typeface="Century Gothic" panose="020B0502020202020204" pitchFamily="34" charset="0"/>
              </a:rPr>
              <a:t/>
            </a:r>
            <a:br>
              <a:rPr lang="en-US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из </a:t>
            </a:r>
            <a:r>
              <a:rPr lang="ru-RU" sz="1000" dirty="0">
                <a:latin typeface="Century Gothic" panose="020B0502020202020204" pitchFamily="34" charset="0"/>
              </a:rPr>
              <a:t>крупнейших интернет-компаний </a:t>
            </a:r>
            <a:r>
              <a:rPr lang="ru-RU" sz="1000" dirty="0" smtClean="0">
                <a:latin typeface="Century Gothic" panose="020B0502020202020204" pitchFamily="34" charset="0"/>
              </a:rPr>
              <a:t>расположен </a:t>
            </a:r>
            <a:r>
              <a:rPr lang="ru-RU" sz="1000" dirty="0">
                <a:latin typeface="Century Gothic" panose="020B0502020202020204" pitchFamily="34" charset="0"/>
              </a:rPr>
              <a:t>региональный портал государственных услуг Калужской области, </a:t>
            </a:r>
            <a:r>
              <a:rPr lang="en-US" sz="1000" dirty="0" smtClean="0">
                <a:latin typeface="Century Gothic" panose="020B0502020202020204" pitchFamily="34" charset="0"/>
              </a:rPr>
              <a:t/>
            </a:r>
            <a:br>
              <a:rPr lang="en-US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ИС по </a:t>
            </a:r>
            <a:r>
              <a:rPr lang="ru-RU" sz="1000" dirty="0">
                <a:latin typeface="Century Gothic" panose="020B0502020202020204" pitchFamily="34" charset="0"/>
              </a:rPr>
              <a:t>учету регионального </a:t>
            </a:r>
            <a:r>
              <a:rPr lang="ru-RU" sz="1000" dirty="0" smtClean="0">
                <a:latin typeface="Century Gothic" panose="020B0502020202020204" pitchFamily="34" charset="0"/>
              </a:rPr>
              <a:t>и </a:t>
            </a:r>
            <a:r>
              <a:rPr lang="ru-RU" sz="1000" dirty="0">
                <a:latin typeface="Century Gothic" panose="020B0502020202020204" pitchFamily="34" charset="0"/>
              </a:rPr>
              <a:t>муниципального имущества Калужской области, а также обеспечено защищенное соединение облачного сервиса и сети органов власти Калужской области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414089" y="2013603"/>
            <a:ext cx="23786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ОПЕРАТОРЫ СВЯЗИ ИНВЕСТИРОВАЛИ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153391" y="2683545"/>
            <a:ext cx="27158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&gt;950</a:t>
            </a:r>
            <a:r>
              <a:rPr lang="ru-RU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млн</a:t>
            </a:r>
            <a:endParaRPr lang="ru-RU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827534" y="2669965"/>
            <a:ext cx="500458" cy="769441"/>
            <a:chOff x="4234284" y="5372126"/>
            <a:chExt cx="500458" cy="769441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4234284" y="5372126"/>
              <a:ext cx="5004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Р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330460" y="5840082"/>
              <a:ext cx="224032" cy="813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6" name="Прямоугольник 75"/>
          <p:cNvSpPr/>
          <p:nvPr/>
        </p:nvSpPr>
        <p:spPr>
          <a:xfrm>
            <a:off x="5493433" y="3397261"/>
            <a:ext cx="28345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в </a:t>
            </a:r>
            <a:r>
              <a:rPr lang="ru-RU" sz="1000" dirty="0">
                <a:latin typeface="Century Gothic" panose="020B0502020202020204" pitchFamily="34" charset="0"/>
              </a:rPr>
              <a:t>ИТ-инфраструктуру </a:t>
            </a:r>
            <a:r>
              <a:rPr lang="ru-RU" sz="1000" dirty="0" smtClean="0">
                <a:latin typeface="Century Gothic" panose="020B0502020202020204" pitchFamily="34" charset="0"/>
              </a:rPr>
              <a:t>региона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grpSp>
        <p:nvGrpSpPr>
          <p:cNvPr id="103" name="Группа 102"/>
          <p:cNvGrpSpPr/>
          <p:nvPr/>
        </p:nvGrpSpPr>
        <p:grpSpPr>
          <a:xfrm>
            <a:off x="5166088" y="1951858"/>
            <a:ext cx="189226" cy="376403"/>
            <a:chOff x="10055550" y="2269473"/>
            <a:chExt cx="879475" cy="1749426"/>
          </a:xfrm>
        </p:grpSpPr>
        <p:sp>
          <p:nvSpPr>
            <p:cNvPr id="10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5197853" y="4451084"/>
            <a:ext cx="205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ТЕСТИРОВАНИЕ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ОБЛАЧНЫХ СЕРВИСОВ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120" name="Группа 119"/>
          <p:cNvGrpSpPr/>
          <p:nvPr/>
        </p:nvGrpSpPr>
        <p:grpSpPr>
          <a:xfrm>
            <a:off x="4932267" y="4389339"/>
            <a:ext cx="189226" cy="376403"/>
            <a:chOff x="10055550" y="2269473"/>
            <a:chExt cx="879475" cy="1749426"/>
          </a:xfrm>
        </p:grpSpPr>
        <p:sp>
          <p:nvSpPr>
            <p:cNvPr id="1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2694183" y="3313336"/>
            <a:ext cx="1729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помещений </a:t>
            </a:r>
            <a:r>
              <a:rPr lang="ru-RU" sz="1000" dirty="0">
                <a:latin typeface="Century Gothic" panose="020B0502020202020204" pitchFamily="34" charset="0"/>
              </a:rPr>
              <a:t>социально значимых учреждений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699353" y="2676564"/>
            <a:ext cx="1132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410</a:t>
            </a:r>
            <a:endParaRPr lang="ru-RU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1822" y="1995968"/>
            <a:ext cx="194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БЕСПЛАТНЫЕ ТОЧКИ ДОСТУПА  WI-FI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9054" y="4145926"/>
            <a:ext cx="1863968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800" b="1" dirty="0">
                <a:latin typeface="Century Gothic" panose="020B0502020202020204" pitchFamily="34" charset="0"/>
              </a:rPr>
              <a:t>&gt;</a:t>
            </a:r>
            <a:r>
              <a:rPr lang="ru-RU" sz="800" b="1" dirty="0">
                <a:latin typeface="Century Gothic" panose="020B0502020202020204" pitchFamily="34" charset="0"/>
              </a:rPr>
              <a:t>28,7 тыс. км </a:t>
            </a:r>
            <a:r>
              <a:rPr lang="en-US" sz="800" dirty="0" smtClean="0">
                <a:latin typeface="Century Gothic" panose="020B0502020202020204" pitchFamily="34" charset="0"/>
              </a:rPr>
              <a:t>— </a:t>
            </a:r>
            <a:r>
              <a:rPr lang="ru-RU" sz="800" dirty="0" smtClean="0">
                <a:latin typeface="Century Gothic" panose="020B0502020202020204" pitchFamily="34" charset="0"/>
              </a:rPr>
              <a:t>общая </a:t>
            </a:r>
            <a:r>
              <a:rPr lang="ru-RU" sz="800" dirty="0">
                <a:latin typeface="Century Gothic" panose="020B0502020202020204" pitchFamily="34" charset="0"/>
              </a:rPr>
              <a:t>протяженность линий </a:t>
            </a:r>
            <a:r>
              <a:rPr lang="ru-RU" sz="800" dirty="0" smtClean="0">
                <a:latin typeface="Century Gothic" panose="020B0502020202020204" pitchFamily="34" charset="0"/>
              </a:rPr>
              <a:t>связи</a:t>
            </a:r>
          </a:p>
          <a:p>
            <a:pPr>
              <a:spcAft>
                <a:spcPts val="200"/>
              </a:spcAft>
            </a:pPr>
            <a:endParaRPr lang="ru-RU" sz="800" dirty="0" smtClean="0">
              <a:latin typeface="Century Gothic" panose="020B0502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ru-RU" sz="800" dirty="0">
                <a:latin typeface="Century Gothic" panose="020B0502020202020204" pitchFamily="34" charset="0"/>
              </a:rPr>
              <a:t>П</a:t>
            </a:r>
            <a:r>
              <a:rPr lang="ru-RU" sz="800" dirty="0" smtClean="0">
                <a:latin typeface="Century Gothic" panose="020B0502020202020204" pitchFamily="34" charset="0"/>
              </a:rPr>
              <a:t>роводным </a:t>
            </a:r>
            <a:r>
              <a:rPr lang="ru-RU" sz="800" dirty="0">
                <a:latin typeface="Century Gothic" panose="020B0502020202020204" pitchFamily="34" charset="0"/>
              </a:rPr>
              <a:t>способом к сети Интернет </a:t>
            </a:r>
            <a:r>
              <a:rPr lang="ru-RU" sz="800" dirty="0" smtClean="0">
                <a:latin typeface="Century Gothic" panose="020B0502020202020204" pitchFamily="34" charset="0"/>
              </a:rPr>
              <a:t/>
            </a:r>
            <a:br>
              <a:rPr lang="ru-RU" sz="800" dirty="0" smtClean="0">
                <a:latin typeface="Century Gothic" panose="020B0502020202020204" pitchFamily="34" charset="0"/>
              </a:rPr>
            </a:br>
            <a:r>
              <a:rPr lang="ru-RU" sz="800" dirty="0" smtClean="0">
                <a:latin typeface="Century Gothic" panose="020B0502020202020204" pitchFamily="34" charset="0"/>
              </a:rPr>
              <a:t>в </a:t>
            </a:r>
            <a:r>
              <a:rPr lang="ru-RU" sz="800" dirty="0">
                <a:latin typeface="Century Gothic" panose="020B0502020202020204" pitchFamily="34" charset="0"/>
              </a:rPr>
              <a:t>2020 году всеми операторами связи подключить около </a:t>
            </a:r>
            <a:r>
              <a:rPr lang="ru-RU" sz="800" dirty="0" smtClean="0">
                <a:latin typeface="Century Gothic" panose="020B0502020202020204" pitchFamily="34" charset="0"/>
              </a:rPr>
              <a:t/>
            </a:r>
            <a:br>
              <a:rPr lang="ru-RU" sz="800" dirty="0" smtClean="0">
                <a:latin typeface="Century Gothic" panose="020B0502020202020204" pitchFamily="34" charset="0"/>
              </a:rPr>
            </a:br>
            <a:r>
              <a:rPr lang="ru-RU" sz="800" b="1" dirty="0" smtClean="0">
                <a:latin typeface="Century Gothic" panose="020B0502020202020204" pitchFamily="34" charset="0"/>
              </a:rPr>
              <a:t>8000</a:t>
            </a:r>
            <a:r>
              <a:rPr lang="ru-RU" sz="800" dirty="0" smtClean="0">
                <a:latin typeface="Century Gothic" panose="020B0502020202020204" pitchFamily="34" charset="0"/>
              </a:rPr>
              <a:t> </a:t>
            </a:r>
            <a:r>
              <a:rPr lang="ru-RU" sz="800" dirty="0">
                <a:latin typeface="Century Gothic" panose="020B0502020202020204" pitchFamily="34" charset="0"/>
              </a:rPr>
              <a:t>домовладений, </a:t>
            </a:r>
            <a:r>
              <a:rPr lang="ru-RU" sz="800" dirty="0" smtClean="0">
                <a:latin typeface="Century Gothic" panose="020B0502020202020204" pitchFamily="34" charset="0"/>
              </a:rPr>
              <a:t>а </a:t>
            </a:r>
            <a:r>
              <a:rPr lang="ru-RU" sz="800" dirty="0">
                <a:latin typeface="Century Gothic" panose="020B0502020202020204" pitchFamily="34" charset="0"/>
              </a:rPr>
              <a:t>также </a:t>
            </a:r>
            <a:r>
              <a:rPr lang="ru-RU" sz="800" dirty="0" smtClean="0">
                <a:latin typeface="Century Gothic" panose="020B0502020202020204" pitchFamily="34" charset="0"/>
              </a:rPr>
              <a:t/>
            </a:r>
            <a:br>
              <a:rPr lang="ru-RU" sz="800" dirty="0" smtClean="0">
                <a:latin typeface="Century Gothic" panose="020B0502020202020204" pitchFamily="34" charset="0"/>
              </a:rPr>
            </a:br>
            <a:r>
              <a:rPr lang="ru-RU" sz="800" b="1" dirty="0" smtClean="0">
                <a:latin typeface="Century Gothic" panose="020B0502020202020204" pitchFamily="34" charset="0"/>
              </a:rPr>
              <a:t>12</a:t>
            </a:r>
            <a:r>
              <a:rPr lang="ru-RU" sz="800" dirty="0" smtClean="0">
                <a:latin typeface="Century Gothic" panose="020B0502020202020204" pitchFamily="34" charset="0"/>
              </a:rPr>
              <a:t> агрофирм</a:t>
            </a:r>
            <a:endParaRPr lang="ru-RU" sz="800" dirty="0">
              <a:latin typeface="Century Gothic" panose="020B0502020202020204" pitchFamily="34" charset="0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2665315" y="1934223"/>
            <a:ext cx="189226" cy="376403"/>
            <a:chOff x="10055550" y="2269473"/>
            <a:chExt cx="879475" cy="1749426"/>
          </a:xfrm>
        </p:grpSpPr>
        <p:sp>
          <p:nvSpPr>
            <p:cNvPr id="9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29" name="Прямая со стрелкой 128"/>
          <p:cNvCxnSpPr/>
          <p:nvPr/>
        </p:nvCxnSpPr>
        <p:spPr>
          <a:xfrm flipV="1">
            <a:off x="8598207" y="1948592"/>
            <a:ext cx="0" cy="4127738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Прямоугольник 132"/>
          <p:cNvSpPr/>
          <p:nvPr/>
        </p:nvSpPr>
        <p:spPr>
          <a:xfrm>
            <a:off x="232257" y="2650190"/>
            <a:ext cx="1665072" cy="11830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2612972" y="2640157"/>
            <a:ext cx="1854508" cy="11830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5079347" y="2647138"/>
            <a:ext cx="3414111" cy="118301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/>
          <p:cNvGrpSpPr/>
          <p:nvPr/>
        </p:nvGrpSpPr>
        <p:grpSpPr>
          <a:xfrm>
            <a:off x="6731212" y="4386992"/>
            <a:ext cx="549199" cy="382942"/>
            <a:chOff x="9534493" y="2844206"/>
            <a:chExt cx="668952" cy="466443"/>
          </a:xfrm>
        </p:grpSpPr>
        <p:sp>
          <p:nvSpPr>
            <p:cNvPr id="137" name="Freeform 5"/>
            <p:cNvSpPr>
              <a:spLocks/>
            </p:cNvSpPr>
            <p:nvPr/>
          </p:nvSpPr>
          <p:spPr bwMode="auto">
            <a:xfrm>
              <a:off x="9534493" y="2844206"/>
              <a:ext cx="402139" cy="431892"/>
            </a:xfrm>
            <a:custGeom>
              <a:avLst/>
              <a:gdLst>
                <a:gd name="T0" fmla="*/ 169 w 175"/>
                <a:gd name="T1" fmla="*/ 31 h 187"/>
                <a:gd name="T2" fmla="*/ 169 w 175"/>
                <a:gd name="T3" fmla="*/ 31 h 187"/>
                <a:gd name="T4" fmla="*/ 121 w 175"/>
                <a:gd name="T5" fmla="*/ 9 h 187"/>
                <a:gd name="T6" fmla="*/ 58 w 175"/>
                <a:gd name="T7" fmla="*/ 72 h 187"/>
                <a:gd name="T8" fmla="*/ 59 w 175"/>
                <a:gd name="T9" fmla="*/ 85 h 187"/>
                <a:gd name="T10" fmla="*/ 58 w 175"/>
                <a:gd name="T11" fmla="*/ 89 h 187"/>
                <a:gd name="T12" fmla="*/ 55 w 175"/>
                <a:gd name="T13" fmla="*/ 91 h 187"/>
                <a:gd name="T14" fmla="*/ 54 w 175"/>
                <a:gd name="T15" fmla="*/ 91 h 187"/>
                <a:gd name="T16" fmla="*/ 52 w 175"/>
                <a:gd name="T17" fmla="*/ 90 h 187"/>
                <a:gd name="T18" fmla="*/ 8 w 175"/>
                <a:gd name="T19" fmla="*/ 139 h 187"/>
                <a:gd name="T20" fmla="*/ 54 w 175"/>
                <a:gd name="T21" fmla="*/ 179 h 187"/>
                <a:gd name="T22" fmla="*/ 132 w 175"/>
                <a:gd name="T23" fmla="*/ 179 h 187"/>
                <a:gd name="T24" fmla="*/ 132 w 175"/>
                <a:gd name="T25" fmla="*/ 179 h 187"/>
                <a:gd name="T26" fmla="*/ 138 w 175"/>
                <a:gd name="T27" fmla="*/ 187 h 187"/>
                <a:gd name="T28" fmla="*/ 137 w 175"/>
                <a:gd name="T29" fmla="*/ 187 h 187"/>
                <a:gd name="T30" fmla="*/ 52 w 175"/>
                <a:gd name="T31" fmla="*/ 187 h 187"/>
                <a:gd name="T32" fmla="*/ 52 w 175"/>
                <a:gd name="T33" fmla="*/ 187 h 187"/>
                <a:gd name="T34" fmla="*/ 0 w 175"/>
                <a:gd name="T35" fmla="*/ 135 h 187"/>
                <a:gd name="T36" fmla="*/ 49 w 175"/>
                <a:gd name="T37" fmla="*/ 82 h 187"/>
                <a:gd name="T38" fmla="*/ 49 w 175"/>
                <a:gd name="T39" fmla="*/ 82 h 187"/>
                <a:gd name="T40" fmla="*/ 51 w 175"/>
                <a:gd name="T41" fmla="*/ 53 h 187"/>
                <a:gd name="T42" fmla="*/ 121 w 175"/>
                <a:gd name="T43" fmla="*/ 0 h 187"/>
                <a:gd name="T44" fmla="*/ 175 w 175"/>
                <a:gd name="T45" fmla="*/ 26 h 187"/>
                <a:gd name="T46" fmla="*/ 175 w 175"/>
                <a:gd name="T47" fmla="*/ 26 h 187"/>
                <a:gd name="T48" fmla="*/ 169 w 175"/>
                <a:gd name="T49" fmla="*/ 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5" h="187">
                  <a:moveTo>
                    <a:pt x="169" y="31"/>
                  </a:moveTo>
                  <a:cubicBezTo>
                    <a:pt x="169" y="31"/>
                    <a:pt x="169" y="31"/>
                    <a:pt x="169" y="31"/>
                  </a:cubicBezTo>
                  <a:cubicBezTo>
                    <a:pt x="158" y="17"/>
                    <a:pt x="140" y="9"/>
                    <a:pt x="121" y="9"/>
                  </a:cubicBezTo>
                  <a:cubicBezTo>
                    <a:pt x="86" y="9"/>
                    <a:pt x="58" y="37"/>
                    <a:pt x="58" y="72"/>
                  </a:cubicBezTo>
                  <a:cubicBezTo>
                    <a:pt x="58" y="76"/>
                    <a:pt x="58" y="81"/>
                    <a:pt x="59" y="85"/>
                  </a:cubicBezTo>
                  <a:cubicBezTo>
                    <a:pt x="60" y="87"/>
                    <a:pt x="59" y="88"/>
                    <a:pt x="58" y="89"/>
                  </a:cubicBezTo>
                  <a:cubicBezTo>
                    <a:pt x="58" y="90"/>
                    <a:pt x="56" y="91"/>
                    <a:pt x="55" y="91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3" y="91"/>
                    <a:pt x="52" y="90"/>
                    <a:pt x="52" y="90"/>
                  </a:cubicBezTo>
                  <a:cubicBezTo>
                    <a:pt x="27" y="90"/>
                    <a:pt x="6" y="113"/>
                    <a:pt x="8" y="139"/>
                  </a:cubicBezTo>
                  <a:cubicBezTo>
                    <a:pt x="10" y="162"/>
                    <a:pt x="31" y="179"/>
                    <a:pt x="54" y="179"/>
                  </a:cubicBezTo>
                  <a:cubicBezTo>
                    <a:pt x="132" y="179"/>
                    <a:pt x="132" y="179"/>
                    <a:pt x="132" y="179"/>
                  </a:cubicBezTo>
                  <a:cubicBezTo>
                    <a:pt x="132" y="179"/>
                    <a:pt x="132" y="179"/>
                    <a:pt x="132" y="179"/>
                  </a:cubicBezTo>
                  <a:cubicBezTo>
                    <a:pt x="138" y="187"/>
                    <a:pt x="138" y="187"/>
                    <a:pt x="138" y="187"/>
                  </a:cubicBezTo>
                  <a:cubicBezTo>
                    <a:pt x="138" y="187"/>
                    <a:pt x="138" y="187"/>
                    <a:pt x="137" y="187"/>
                  </a:cubicBezTo>
                  <a:cubicBezTo>
                    <a:pt x="52" y="187"/>
                    <a:pt x="52" y="187"/>
                    <a:pt x="52" y="187"/>
                  </a:cubicBezTo>
                  <a:cubicBezTo>
                    <a:pt x="52" y="187"/>
                    <a:pt x="52" y="187"/>
                    <a:pt x="52" y="187"/>
                  </a:cubicBezTo>
                  <a:cubicBezTo>
                    <a:pt x="23" y="187"/>
                    <a:pt x="0" y="164"/>
                    <a:pt x="0" y="135"/>
                  </a:cubicBezTo>
                  <a:cubicBezTo>
                    <a:pt x="0" y="107"/>
                    <a:pt x="21" y="84"/>
                    <a:pt x="49" y="82"/>
                  </a:cubicBezTo>
                  <a:cubicBezTo>
                    <a:pt x="49" y="82"/>
                    <a:pt x="49" y="82"/>
                    <a:pt x="49" y="82"/>
                  </a:cubicBezTo>
                  <a:cubicBezTo>
                    <a:pt x="48" y="74"/>
                    <a:pt x="47" y="67"/>
                    <a:pt x="51" y="53"/>
                  </a:cubicBezTo>
                  <a:cubicBezTo>
                    <a:pt x="61" y="22"/>
                    <a:pt x="89" y="0"/>
                    <a:pt x="121" y="0"/>
                  </a:cubicBezTo>
                  <a:cubicBezTo>
                    <a:pt x="143" y="1"/>
                    <a:pt x="162" y="10"/>
                    <a:pt x="175" y="26"/>
                  </a:cubicBezTo>
                  <a:cubicBezTo>
                    <a:pt x="175" y="26"/>
                    <a:pt x="175" y="26"/>
                    <a:pt x="175" y="26"/>
                  </a:cubicBezTo>
                  <a:lnTo>
                    <a:pt x="169" y="31"/>
                  </a:lnTo>
                  <a:close/>
                </a:path>
              </a:pathLst>
            </a:custGeom>
            <a:solidFill>
              <a:schemeClr val="tx1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6"/>
            <p:cNvSpPr>
              <a:spLocks noEditPoints="1"/>
            </p:cNvSpPr>
            <p:nvPr/>
          </p:nvSpPr>
          <p:spPr bwMode="auto">
            <a:xfrm>
              <a:off x="9897282" y="3001607"/>
              <a:ext cx="218825" cy="218825"/>
            </a:xfrm>
            <a:custGeom>
              <a:avLst/>
              <a:gdLst>
                <a:gd name="T0" fmla="*/ 47 w 95"/>
                <a:gd name="T1" fmla="*/ 86 h 95"/>
                <a:gd name="T2" fmla="*/ 10 w 95"/>
                <a:gd name="T3" fmla="*/ 48 h 95"/>
                <a:gd name="T4" fmla="*/ 47 w 95"/>
                <a:gd name="T5" fmla="*/ 10 h 95"/>
                <a:gd name="T6" fmla="*/ 85 w 95"/>
                <a:gd name="T7" fmla="*/ 48 h 95"/>
                <a:gd name="T8" fmla="*/ 47 w 95"/>
                <a:gd name="T9" fmla="*/ 86 h 95"/>
                <a:gd name="T10" fmla="*/ 47 w 95"/>
                <a:gd name="T11" fmla="*/ 0 h 95"/>
                <a:gd name="T12" fmla="*/ 0 w 95"/>
                <a:gd name="T13" fmla="*/ 48 h 95"/>
                <a:gd name="T14" fmla="*/ 47 w 95"/>
                <a:gd name="T15" fmla="*/ 95 h 95"/>
                <a:gd name="T16" fmla="*/ 95 w 95"/>
                <a:gd name="T17" fmla="*/ 48 h 95"/>
                <a:gd name="T18" fmla="*/ 47 w 95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95">
                  <a:moveTo>
                    <a:pt x="47" y="86"/>
                  </a:moveTo>
                  <a:cubicBezTo>
                    <a:pt x="26" y="86"/>
                    <a:pt x="10" y="69"/>
                    <a:pt x="10" y="48"/>
                  </a:cubicBezTo>
                  <a:cubicBezTo>
                    <a:pt x="10" y="27"/>
                    <a:pt x="26" y="10"/>
                    <a:pt x="47" y="10"/>
                  </a:cubicBezTo>
                  <a:cubicBezTo>
                    <a:pt x="68" y="10"/>
                    <a:pt x="85" y="27"/>
                    <a:pt x="85" y="48"/>
                  </a:cubicBezTo>
                  <a:cubicBezTo>
                    <a:pt x="85" y="69"/>
                    <a:pt x="68" y="86"/>
                    <a:pt x="47" y="86"/>
                  </a:cubicBezTo>
                  <a:moveTo>
                    <a:pt x="47" y="0"/>
                  </a:moveTo>
                  <a:cubicBezTo>
                    <a:pt x="21" y="0"/>
                    <a:pt x="0" y="22"/>
                    <a:pt x="0" y="48"/>
                  </a:cubicBezTo>
                  <a:cubicBezTo>
                    <a:pt x="0" y="74"/>
                    <a:pt x="21" y="95"/>
                    <a:pt x="47" y="95"/>
                  </a:cubicBezTo>
                  <a:cubicBezTo>
                    <a:pt x="73" y="95"/>
                    <a:pt x="95" y="74"/>
                    <a:pt x="95" y="48"/>
                  </a:cubicBezTo>
                  <a:cubicBezTo>
                    <a:pt x="95" y="22"/>
                    <a:pt x="73" y="0"/>
                    <a:pt x="47" y="0"/>
                  </a:cubicBezTo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7"/>
            <p:cNvSpPr>
              <a:spLocks noEditPoints="1"/>
            </p:cNvSpPr>
            <p:nvPr/>
          </p:nvSpPr>
          <p:spPr bwMode="auto">
            <a:xfrm>
              <a:off x="9809944" y="2913309"/>
              <a:ext cx="393501" cy="397340"/>
            </a:xfrm>
            <a:custGeom>
              <a:avLst/>
              <a:gdLst>
                <a:gd name="T0" fmla="*/ 158 w 171"/>
                <a:gd name="T1" fmla="*/ 99 h 172"/>
                <a:gd name="T2" fmla="*/ 143 w 171"/>
                <a:gd name="T3" fmla="*/ 112 h 172"/>
                <a:gd name="T4" fmla="*/ 147 w 171"/>
                <a:gd name="T5" fmla="*/ 130 h 172"/>
                <a:gd name="T6" fmla="*/ 133 w 171"/>
                <a:gd name="T7" fmla="*/ 146 h 172"/>
                <a:gd name="T8" fmla="*/ 112 w 171"/>
                <a:gd name="T9" fmla="*/ 144 h 172"/>
                <a:gd name="T10" fmla="*/ 99 w 171"/>
                <a:gd name="T11" fmla="*/ 158 h 172"/>
                <a:gd name="T12" fmla="*/ 76 w 171"/>
                <a:gd name="T13" fmla="*/ 162 h 172"/>
                <a:gd name="T14" fmla="*/ 60 w 171"/>
                <a:gd name="T15" fmla="*/ 144 h 172"/>
                <a:gd name="T16" fmla="*/ 53 w 171"/>
                <a:gd name="T17" fmla="*/ 142 h 172"/>
                <a:gd name="T18" fmla="*/ 44 w 171"/>
                <a:gd name="T19" fmla="*/ 146 h 172"/>
                <a:gd name="T20" fmla="*/ 29 w 171"/>
                <a:gd name="T21" fmla="*/ 137 h 172"/>
                <a:gd name="T22" fmla="*/ 25 w 171"/>
                <a:gd name="T23" fmla="*/ 127 h 172"/>
                <a:gd name="T24" fmla="*/ 26 w 171"/>
                <a:gd name="T25" fmla="*/ 108 h 172"/>
                <a:gd name="T26" fmla="*/ 13 w 171"/>
                <a:gd name="T27" fmla="*/ 99 h 172"/>
                <a:gd name="T28" fmla="*/ 9 w 171"/>
                <a:gd name="T29" fmla="*/ 76 h 172"/>
                <a:gd name="T30" fmla="*/ 27 w 171"/>
                <a:gd name="T31" fmla="*/ 61 h 172"/>
                <a:gd name="T32" fmla="*/ 25 w 171"/>
                <a:gd name="T33" fmla="*/ 45 h 172"/>
                <a:gd name="T34" fmla="*/ 25 w 171"/>
                <a:gd name="T35" fmla="*/ 38 h 172"/>
                <a:gd name="T36" fmla="*/ 41 w 171"/>
                <a:gd name="T37" fmla="*/ 24 h 172"/>
                <a:gd name="T38" fmla="*/ 53 w 171"/>
                <a:gd name="T39" fmla="*/ 29 h 172"/>
                <a:gd name="T40" fmla="*/ 61 w 171"/>
                <a:gd name="T41" fmla="*/ 27 h 172"/>
                <a:gd name="T42" fmla="*/ 76 w 171"/>
                <a:gd name="T43" fmla="*/ 9 h 172"/>
                <a:gd name="T44" fmla="*/ 93 w 171"/>
                <a:gd name="T45" fmla="*/ 9 h 172"/>
                <a:gd name="T46" fmla="*/ 99 w 171"/>
                <a:gd name="T47" fmla="*/ 13 h 172"/>
                <a:gd name="T48" fmla="*/ 112 w 171"/>
                <a:gd name="T49" fmla="*/ 28 h 172"/>
                <a:gd name="T50" fmla="*/ 127 w 171"/>
                <a:gd name="T51" fmla="*/ 25 h 172"/>
                <a:gd name="T52" fmla="*/ 146 w 171"/>
                <a:gd name="T53" fmla="*/ 38 h 172"/>
                <a:gd name="T54" fmla="*/ 146 w 171"/>
                <a:gd name="T55" fmla="*/ 44 h 172"/>
                <a:gd name="T56" fmla="*/ 143 w 171"/>
                <a:gd name="T57" fmla="*/ 59 h 172"/>
                <a:gd name="T58" fmla="*/ 158 w 171"/>
                <a:gd name="T59" fmla="*/ 72 h 172"/>
                <a:gd name="T60" fmla="*/ 162 w 171"/>
                <a:gd name="T61" fmla="*/ 95 h 172"/>
                <a:gd name="T62" fmla="*/ 171 w 171"/>
                <a:gd name="T63" fmla="*/ 76 h 172"/>
                <a:gd name="T64" fmla="*/ 153 w 171"/>
                <a:gd name="T65" fmla="*/ 57 h 172"/>
                <a:gd name="T66" fmla="*/ 152 w 171"/>
                <a:gd name="T67" fmla="*/ 51 h 172"/>
                <a:gd name="T68" fmla="*/ 157 w 171"/>
                <a:gd name="T69" fmla="*/ 41 h 172"/>
                <a:gd name="T70" fmla="*/ 140 w 171"/>
                <a:gd name="T71" fmla="*/ 18 h 172"/>
                <a:gd name="T72" fmla="*/ 120 w 171"/>
                <a:gd name="T73" fmla="*/ 18 h 172"/>
                <a:gd name="T74" fmla="*/ 113 w 171"/>
                <a:gd name="T75" fmla="*/ 18 h 172"/>
                <a:gd name="T76" fmla="*/ 104 w 171"/>
                <a:gd name="T77" fmla="*/ 4 h 172"/>
                <a:gd name="T78" fmla="*/ 89 w 171"/>
                <a:gd name="T79" fmla="*/ 0 h 172"/>
                <a:gd name="T80" fmla="*/ 63 w 171"/>
                <a:gd name="T81" fmla="*/ 13 h 172"/>
                <a:gd name="T82" fmla="*/ 55 w 171"/>
                <a:gd name="T83" fmla="*/ 19 h 172"/>
                <a:gd name="T84" fmla="*/ 41 w 171"/>
                <a:gd name="T85" fmla="*/ 14 h 172"/>
                <a:gd name="T86" fmla="*/ 18 w 171"/>
                <a:gd name="T87" fmla="*/ 31 h 172"/>
                <a:gd name="T88" fmla="*/ 18 w 171"/>
                <a:gd name="T89" fmla="*/ 51 h 172"/>
                <a:gd name="T90" fmla="*/ 18 w 171"/>
                <a:gd name="T91" fmla="*/ 58 h 172"/>
                <a:gd name="T92" fmla="*/ 0 w 171"/>
                <a:gd name="T93" fmla="*/ 76 h 172"/>
                <a:gd name="T94" fmla="*/ 13 w 171"/>
                <a:gd name="T95" fmla="*/ 108 h 172"/>
                <a:gd name="T96" fmla="*/ 17 w 171"/>
                <a:gd name="T97" fmla="*/ 111 h 172"/>
                <a:gd name="T98" fmla="*/ 18 w 171"/>
                <a:gd name="T99" fmla="*/ 121 h 172"/>
                <a:gd name="T100" fmla="*/ 22 w 171"/>
                <a:gd name="T101" fmla="*/ 144 h 172"/>
                <a:gd name="T102" fmla="*/ 50 w 171"/>
                <a:gd name="T103" fmla="*/ 153 h 172"/>
                <a:gd name="T104" fmla="*/ 55 w 171"/>
                <a:gd name="T105" fmla="*/ 152 h 172"/>
                <a:gd name="T106" fmla="*/ 63 w 171"/>
                <a:gd name="T107" fmla="*/ 158 h 172"/>
                <a:gd name="T108" fmla="*/ 95 w 171"/>
                <a:gd name="T109" fmla="*/ 172 h 172"/>
                <a:gd name="T110" fmla="*/ 111 w 171"/>
                <a:gd name="T111" fmla="*/ 154 h 172"/>
                <a:gd name="T112" fmla="*/ 120 w 171"/>
                <a:gd name="T113" fmla="*/ 153 h 172"/>
                <a:gd name="T114" fmla="*/ 153 w 171"/>
                <a:gd name="T115" fmla="*/ 140 h 172"/>
                <a:gd name="T116" fmla="*/ 153 w 171"/>
                <a:gd name="T117" fmla="*/ 121 h 172"/>
                <a:gd name="T118" fmla="*/ 153 w 171"/>
                <a:gd name="T119" fmla="*/ 114 h 172"/>
                <a:gd name="T120" fmla="*/ 171 w 171"/>
                <a:gd name="T121" fmla="*/ 9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" h="172">
                  <a:moveTo>
                    <a:pt x="162" y="95"/>
                  </a:moveTo>
                  <a:cubicBezTo>
                    <a:pt x="162" y="97"/>
                    <a:pt x="160" y="99"/>
                    <a:pt x="158" y="99"/>
                  </a:cubicBezTo>
                  <a:cubicBezTo>
                    <a:pt x="148" y="99"/>
                    <a:pt x="146" y="106"/>
                    <a:pt x="144" y="110"/>
                  </a:cubicBezTo>
                  <a:cubicBezTo>
                    <a:pt x="144" y="111"/>
                    <a:pt x="144" y="111"/>
                    <a:pt x="143" y="112"/>
                  </a:cubicBezTo>
                  <a:cubicBezTo>
                    <a:pt x="141" y="117"/>
                    <a:pt x="142" y="123"/>
                    <a:pt x="146" y="127"/>
                  </a:cubicBezTo>
                  <a:cubicBezTo>
                    <a:pt x="147" y="128"/>
                    <a:pt x="147" y="129"/>
                    <a:pt x="147" y="130"/>
                  </a:cubicBezTo>
                  <a:cubicBezTo>
                    <a:pt x="147" y="131"/>
                    <a:pt x="147" y="132"/>
                    <a:pt x="146" y="133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1" y="148"/>
                    <a:pt x="129" y="148"/>
                    <a:pt x="127" y="146"/>
                  </a:cubicBezTo>
                  <a:cubicBezTo>
                    <a:pt x="123" y="142"/>
                    <a:pt x="117" y="141"/>
                    <a:pt x="112" y="144"/>
                  </a:cubicBezTo>
                  <a:cubicBezTo>
                    <a:pt x="110" y="144"/>
                    <a:pt x="109" y="145"/>
                    <a:pt x="108" y="145"/>
                  </a:cubicBezTo>
                  <a:cubicBezTo>
                    <a:pt x="102" y="147"/>
                    <a:pt x="99" y="152"/>
                    <a:pt x="99" y="158"/>
                  </a:cubicBezTo>
                  <a:cubicBezTo>
                    <a:pt x="99" y="160"/>
                    <a:pt x="97" y="162"/>
                    <a:pt x="95" y="162"/>
                  </a:cubicBezTo>
                  <a:cubicBezTo>
                    <a:pt x="76" y="162"/>
                    <a:pt x="76" y="162"/>
                    <a:pt x="76" y="162"/>
                  </a:cubicBezTo>
                  <a:cubicBezTo>
                    <a:pt x="74" y="162"/>
                    <a:pt x="72" y="160"/>
                    <a:pt x="72" y="158"/>
                  </a:cubicBezTo>
                  <a:cubicBezTo>
                    <a:pt x="72" y="149"/>
                    <a:pt x="65" y="146"/>
                    <a:pt x="60" y="144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7" y="143"/>
                    <a:pt x="55" y="142"/>
                    <a:pt x="53" y="142"/>
                  </a:cubicBezTo>
                  <a:cubicBezTo>
                    <a:pt x="50" y="142"/>
                    <a:pt x="46" y="144"/>
                    <a:pt x="44" y="146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2" y="148"/>
                    <a:pt x="39" y="148"/>
                    <a:pt x="38" y="146"/>
                  </a:cubicBezTo>
                  <a:cubicBezTo>
                    <a:pt x="34" y="142"/>
                    <a:pt x="31" y="139"/>
                    <a:pt x="29" y="137"/>
                  </a:cubicBezTo>
                  <a:cubicBezTo>
                    <a:pt x="24" y="133"/>
                    <a:pt x="24" y="132"/>
                    <a:pt x="24" y="130"/>
                  </a:cubicBezTo>
                  <a:cubicBezTo>
                    <a:pt x="24" y="129"/>
                    <a:pt x="24" y="128"/>
                    <a:pt x="25" y="127"/>
                  </a:cubicBezTo>
                  <a:cubicBezTo>
                    <a:pt x="31" y="121"/>
                    <a:pt x="28" y="113"/>
                    <a:pt x="27" y="110"/>
                  </a:cubicBezTo>
                  <a:cubicBezTo>
                    <a:pt x="26" y="109"/>
                    <a:pt x="26" y="109"/>
                    <a:pt x="26" y="108"/>
                  </a:cubicBezTo>
                  <a:cubicBezTo>
                    <a:pt x="25" y="104"/>
                    <a:pt x="21" y="100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1" y="99"/>
                    <a:pt x="9" y="97"/>
                    <a:pt x="9" y="95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74"/>
                    <a:pt x="11" y="72"/>
                    <a:pt x="13" y="72"/>
                  </a:cubicBezTo>
                  <a:cubicBezTo>
                    <a:pt x="22" y="72"/>
                    <a:pt x="25" y="65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9" y="56"/>
                    <a:pt x="30" y="51"/>
                    <a:pt x="25" y="45"/>
                  </a:cubicBezTo>
                  <a:cubicBezTo>
                    <a:pt x="25" y="45"/>
                    <a:pt x="25" y="44"/>
                    <a:pt x="25" y="44"/>
                  </a:cubicBezTo>
                  <a:cubicBezTo>
                    <a:pt x="23" y="42"/>
                    <a:pt x="23" y="40"/>
                    <a:pt x="25" y="38"/>
                  </a:cubicBezTo>
                  <a:cubicBezTo>
                    <a:pt x="29" y="34"/>
                    <a:pt x="32" y="31"/>
                    <a:pt x="34" y="29"/>
                  </a:cubicBezTo>
                  <a:cubicBezTo>
                    <a:pt x="38" y="24"/>
                    <a:pt x="39" y="24"/>
                    <a:pt x="41" y="24"/>
                  </a:cubicBezTo>
                  <a:cubicBezTo>
                    <a:pt x="42" y="24"/>
                    <a:pt x="43" y="24"/>
                    <a:pt x="45" y="26"/>
                  </a:cubicBezTo>
                  <a:cubicBezTo>
                    <a:pt x="47" y="27"/>
                    <a:pt x="49" y="29"/>
                    <a:pt x="53" y="29"/>
                  </a:cubicBezTo>
                  <a:cubicBezTo>
                    <a:pt x="55" y="29"/>
                    <a:pt x="57" y="29"/>
                    <a:pt x="59" y="28"/>
                  </a:cubicBezTo>
                  <a:cubicBezTo>
                    <a:pt x="60" y="27"/>
                    <a:pt x="60" y="27"/>
                    <a:pt x="61" y="27"/>
                  </a:cubicBezTo>
                  <a:cubicBezTo>
                    <a:pt x="65" y="25"/>
                    <a:pt x="72" y="22"/>
                    <a:pt x="72" y="13"/>
                  </a:cubicBezTo>
                  <a:cubicBezTo>
                    <a:pt x="72" y="11"/>
                    <a:pt x="74" y="9"/>
                    <a:pt x="76" y="9"/>
                  </a:cubicBezTo>
                  <a:cubicBezTo>
                    <a:pt x="81" y="9"/>
                    <a:pt x="86" y="9"/>
                    <a:pt x="89" y="9"/>
                  </a:cubicBezTo>
                  <a:cubicBezTo>
                    <a:pt x="90" y="9"/>
                    <a:pt x="91" y="9"/>
                    <a:pt x="93" y="9"/>
                  </a:cubicBezTo>
                  <a:cubicBezTo>
                    <a:pt x="96" y="9"/>
                    <a:pt x="97" y="9"/>
                    <a:pt x="98" y="10"/>
                  </a:cubicBezTo>
                  <a:cubicBezTo>
                    <a:pt x="98" y="11"/>
                    <a:pt x="99" y="12"/>
                    <a:pt x="99" y="13"/>
                  </a:cubicBezTo>
                  <a:cubicBezTo>
                    <a:pt x="99" y="23"/>
                    <a:pt x="106" y="26"/>
                    <a:pt x="110" y="27"/>
                  </a:cubicBezTo>
                  <a:cubicBezTo>
                    <a:pt x="111" y="27"/>
                    <a:pt x="111" y="27"/>
                    <a:pt x="112" y="28"/>
                  </a:cubicBezTo>
                  <a:cubicBezTo>
                    <a:pt x="117" y="30"/>
                    <a:pt x="123" y="29"/>
                    <a:pt x="127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29" y="23"/>
                    <a:pt x="131" y="23"/>
                    <a:pt x="133" y="25"/>
                  </a:cubicBezTo>
                  <a:cubicBezTo>
                    <a:pt x="146" y="38"/>
                    <a:pt x="146" y="38"/>
                    <a:pt x="146" y="38"/>
                  </a:cubicBezTo>
                  <a:cubicBezTo>
                    <a:pt x="147" y="39"/>
                    <a:pt x="147" y="40"/>
                    <a:pt x="147" y="41"/>
                  </a:cubicBezTo>
                  <a:cubicBezTo>
                    <a:pt x="147" y="42"/>
                    <a:pt x="147" y="43"/>
                    <a:pt x="146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2" y="48"/>
                    <a:pt x="141" y="54"/>
                    <a:pt x="143" y="59"/>
                  </a:cubicBezTo>
                  <a:cubicBezTo>
                    <a:pt x="143" y="60"/>
                    <a:pt x="144" y="60"/>
                    <a:pt x="144" y="61"/>
                  </a:cubicBezTo>
                  <a:cubicBezTo>
                    <a:pt x="145" y="64"/>
                    <a:pt x="148" y="72"/>
                    <a:pt x="158" y="72"/>
                  </a:cubicBezTo>
                  <a:cubicBezTo>
                    <a:pt x="160" y="72"/>
                    <a:pt x="162" y="74"/>
                    <a:pt x="162" y="76"/>
                  </a:cubicBezTo>
                  <a:lnTo>
                    <a:pt x="162" y="95"/>
                  </a:lnTo>
                  <a:close/>
                  <a:moveTo>
                    <a:pt x="171" y="95"/>
                  </a:moveTo>
                  <a:cubicBezTo>
                    <a:pt x="171" y="76"/>
                    <a:pt x="171" y="76"/>
                    <a:pt x="171" y="76"/>
                  </a:cubicBezTo>
                  <a:cubicBezTo>
                    <a:pt x="171" y="69"/>
                    <a:pt x="165" y="63"/>
                    <a:pt x="158" y="63"/>
                  </a:cubicBezTo>
                  <a:cubicBezTo>
                    <a:pt x="155" y="63"/>
                    <a:pt x="154" y="61"/>
                    <a:pt x="153" y="57"/>
                  </a:cubicBezTo>
                  <a:cubicBezTo>
                    <a:pt x="152" y="57"/>
                    <a:pt x="152" y="56"/>
                    <a:pt x="152" y="56"/>
                  </a:cubicBezTo>
                  <a:cubicBezTo>
                    <a:pt x="151" y="54"/>
                    <a:pt x="151" y="52"/>
                    <a:pt x="152" y="51"/>
                  </a:cubicBezTo>
                  <a:cubicBezTo>
                    <a:pt x="152" y="51"/>
                    <a:pt x="153" y="51"/>
                    <a:pt x="153" y="51"/>
                  </a:cubicBezTo>
                  <a:cubicBezTo>
                    <a:pt x="155" y="48"/>
                    <a:pt x="157" y="45"/>
                    <a:pt x="157" y="41"/>
                  </a:cubicBezTo>
                  <a:cubicBezTo>
                    <a:pt x="157" y="37"/>
                    <a:pt x="155" y="34"/>
                    <a:pt x="153" y="31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5" y="13"/>
                    <a:pt x="126" y="13"/>
                    <a:pt x="121" y="18"/>
                  </a:cubicBezTo>
                  <a:cubicBezTo>
                    <a:pt x="121" y="18"/>
                    <a:pt x="120" y="18"/>
                    <a:pt x="120" y="18"/>
                  </a:cubicBezTo>
                  <a:cubicBezTo>
                    <a:pt x="119" y="20"/>
                    <a:pt x="117" y="20"/>
                    <a:pt x="115" y="19"/>
                  </a:cubicBezTo>
                  <a:cubicBezTo>
                    <a:pt x="115" y="19"/>
                    <a:pt x="114" y="19"/>
                    <a:pt x="113" y="18"/>
                  </a:cubicBezTo>
                  <a:cubicBezTo>
                    <a:pt x="109" y="17"/>
                    <a:pt x="108" y="16"/>
                    <a:pt x="108" y="13"/>
                  </a:cubicBezTo>
                  <a:cubicBezTo>
                    <a:pt x="108" y="10"/>
                    <a:pt x="107" y="6"/>
                    <a:pt x="104" y="4"/>
                  </a:cubicBezTo>
                  <a:cubicBezTo>
                    <a:pt x="100" y="0"/>
                    <a:pt x="96" y="0"/>
                    <a:pt x="93" y="0"/>
                  </a:cubicBezTo>
                  <a:cubicBezTo>
                    <a:pt x="91" y="0"/>
                    <a:pt x="90" y="0"/>
                    <a:pt x="89" y="0"/>
                  </a:cubicBezTo>
                  <a:cubicBezTo>
                    <a:pt x="86" y="0"/>
                    <a:pt x="82" y="0"/>
                    <a:pt x="76" y="0"/>
                  </a:cubicBezTo>
                  <a:cubicBezTo>
                    <a:pt x="69" y="0"/>
                    <a:pt x="63" y="6"/>
                    <a:pt x="63" y="13"/>
                  </a:cubicBezTo>
                  <a:cubicBezTo>
                    <a:pt x="63" y="16"/>
                    <a:pt x="61" y="17"/>
                    <a:pt x="57" y="18"/>
                  </a:cubicBezTo>
                  <a:cubicBezTo>
                    <a:pt x="57" y="19"/>
                    <a:pt x="56" y="19"/>
                    <a:pt x="55" y="19"/>
                  </a:cubicBezTo>
                  <a:cubicBezTo>
                    <a:pt x="53" y="20"/>
                    <a:pt x="53" y="20"/>
                    <a:pt x="50" y="18"/>
                  </a:cubicBezTo>
                  <a:cubicBezTo>
                    <a:pt x="48" y="17"/>
                    <a:pt x="45" y="14"/>
                    <a:pt x="41" y="14"/>
                  </a:cubicBezTo>
                  <a:cubicBezTo>
                    <a:pt x="35" y="14"/>
                    <a:pt x="32" y="18"/>
                    <a:pt x="27" y="23"/>
                  </a:cubicBezTo>
                  <a:cubicBezTo>
                    <a:pt x="25" y="25"/>
                    <a:pt x="22" y="28"/>
                    <a:pt x="18" y="31"/>
                  </a:cubicBezTo>
                  <a:cubicBezTo>
                    <a:pt x="13" y="37"/>
                    <a:pt x="13" y="45"/>
                    <a:pt x="18" y="50"/>
                  </a:cubicBezTo>
                  <a:cubicBezTo>
                    <a:pt x="18" y="50"/>
                    <a:pt x="18" y="51"/>
                    <a:pt x="18" y="51"/>
                  </a:cubicBezTo>
                  <a:cubicBezTo>
                    <a:pt x="19" y="52"/>
                    <a:pt x="20" y="54"/>
                    <a:pt x="19" y="56"/>
                  </a:cubicBezTo>
                  <a:cubicBezTo>
                    <a:pt x="19" y="56"/>
                    <a:pt x="18" y="57"/>
                    <a:pt x="18" y="58"/>
                  </a:cubicBezTo>
                  <a:cubicBezTo>
                    <a:pt x="17" y="62"/>
                    <a:pt x="16" y="63"/>
                    <a:pt x="13" y="63"/>
                  </a:cubicBezTo>
                  <a:cubicBezTo>
                    <a:pt x="6" y="63"/>
                    <a:pt x="0" y="69"/>
                    <a:pt x="0" y="76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2"/>
                    <a:pt x="5" y="108"/>
                    <a:pt x="13" y="108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5" y="109"/>
                    <a:pt x="16" y="109"/>
                    <a:pt x="17" y="111"/>
                  </a:cubicBezTo>
                  <a:cubicBezTo>
                    <a:pt x="17" y="112"/>
                    <a:pt x="18" y="113"/>
                    <a:pt x="18" y="113"/>
                  </a:cubicBezTo>
                  <a:cubicBezTo>
                    <a:pt x="20" y="117"/>
                    <a:pt x="20" y="119"/>
                    <a:pt x="18" y="121"/>
                  </a:cubicBezTo>
                  <a:cubicBezTo>
                    <a:pt x="16" y="123"/>
                    <a:pt x="14" y="127"/>
                    <a:pt x="14" y="130"/>
                  </a:cubicBezTo>
                  <a:cubicBezTo>
                    <a:pt x="14" y="136"/>
                    <a:pt x="17" y="139"/>
                    <a:pt x="22" y="144"/>
                  </a:cubicBezTo>
                  <a:cubicBezTo>
                    <a:pt x="25" y="146"/>
                    <a:pt x="27" y="149"/>
                    <a:pt x="31" y="153"/>
                  </a:cubicBezTo>
                  <a:cubicBezTo>
                    <a:pt x="36" y="158"/>
                    <a:pt x="45" y="158"/>
                    <a:pt x="50" y="153"/>
                  </a:cubicBezTo>
                  <a:cubicBezTo>
                    <a:pt x="50" y="153"/>
                    <a:pt x="51" y="153"/>
                    <a:pt x="51" y="153"/>
                  </a:cubicBezTo>
                  <a:cubicBezTo>
                    <a:pt x="52" y="152"/>
                    <a:pt x="54" y="151"/>
                    <a:pt x="55" y="152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61" y="155"/>
                    <a:pt x="63" y="155"/>
                    <a:pt x="63" y="158"/>
                  </a:cubicBezTo>
                  <a:cubicBezTo>
                    <a:pt x="63" y="165"/>
                    <a:pt x="69" y="172"/>
                    <a:pt x="76" y="172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102" y="172"/>
                    <a:pt x="108" y="165"/>
                    <a:pt x="108" y="158"/>
                  </a:cubicBezTo>
                  <a:cubicBezTo>
                    <a:pt x="108" y="156"/>
                    <a:pt x="109" y="155"/>
                    <a:pt x="111" y="154"/>
                  </a:cubicBezTo>
                  <a:cubicBezTo>
                    <a:pt x="113" y="153"/>
                    <a:pt x="114" y="153"/>
                    <a:pt x="115" y="152"/>
                  </a:cubicBezTo>
                  <a:cubicBezTo>
                    <a:pt x="117" y="151"/>
                    <a:pt x="119" y="152"/>
                    <a:pt x="120" y="153"/>
                  </a:cubicBezTo>
                  <a:cubicBezTo>
                    <a:pt x="125" y="158"/>
                    <a:pt x="134" y="158"/>
                    <a:pt x="140" y="153"/>
                  </a:cubicBezTo>
                  <a:cubicBezTo>
                    <a:pt x="153" y="140"/>
                    <a:pt x="153" y="140"/>
                    <a:pt x="153" y="140"/>
                  </a:cubicBezTo>
                  <a:cubicBezTo>
                    <a:pt x="155" y="137"/>
                    <a:pt x="157" y="134"/>
                    <a:pt x="157" y="130"/>
                  </a:cubicBezTo>
                  <a:cubicBezTo>
                    <a:pt x="157" y="127"/>
                    <a:pt x="155" y="123"/>
                    <a:pt x="153" y="121"/>
                  </a:cubicBezTo>
                  <a:cubicBezTo>
                    <a:pt x="151" y="119"/>
                    <a:pt x="151" y="117"/>
                    <a:pt x="152" y="116"/>
                  </a:cubicBezTo>
                  <a:cubicBezTo>
                    <a:pt x="152" y="115"/>
                    <a:pt x="152" y="115"/>
                    <a:pt x="153" y="114"/>
                  </a:cubicBezTo>
                  <a:cubicBezTo>
                    <a:pt x="154" y="110"/>
                    <a:pt x="155" y="108"/>
                    <a:pt x="158" y="108"/>
                  </a:cubicBezTo>
                  <a:cubicBezTo>
                    <a:pt x="165" y="108"/>
                    <a:pt x="171" y="102"/>
                    <a:pt x="171" y="95"/>
                  </a:cubicBezTo>
                </a:path>
              </a:pathLst>
            </a:cu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8633135" y="1843449"/>
            <a:ext cx="1735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ПОДКЛЮЧЕНИЕ СОЦ. ОБЪЕКТОВ К СЕТИ ПЕРЕДАЧИ ДАННЫХ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cxnSp>
        <p:nvCxnSpPr>
          <p:cNvPr id="87" name="Прямая со стрелкой 86"/>
          <p:cNvCxnSpPr/>
          <p:nvPr/>
        </p:nvCxnSpPr>
        <p:spPr>
          <a:xfrm>
            <a:off x="5120810" y="4242728"/>
            <a:ext cx="3261116" cy="0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0347766" y="2872422"/>
            <a:ext cx="161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РАЗВИТИЕ  ОБЛАЧНЫХ СЕРВИСОВ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10347765" y="3245241"/>
            <a:ext cx="14859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систем</a:t>
            </a:r>
            <a:endParaRPr lang="en-US" sz="14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633134" y="3695049"/>
            <a:ext cx="17354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СОЗДАНИЕ СИСТЕМЫ МОНИТОРИНГА СЕТЕВОЙ ИНФРАСТРУКТУРЫ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8695535" y="4251029"/>
            <a:ext cx="14859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311</a:t>
            </a:r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км</a:t>
            </a:r>
            <a:endParaRPr lang="en-US" sz="1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11789" y="5079943"/>
            <a:ext cx="2246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ПРОГРАМММА ПОДКЛЮЧЕНИЯ МАЛОЧИСЛЕННЫХ НАСЕЛЕННЫХ ПУНКТОВ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9938079" y="5593421"/>
            <a:ext cx="14859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119</a:t>
            </a:r>
            <a:endParaRPr lang="en-US" sz="1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400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1509440" y="2198751"/>
            <a:ext cx="1994048" cy="1615326"/>
            <a:chOff x="1509440" y="2198751"/>
            <a:chExt cx="1994048" cy="161532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1553867" y="2875358"/>
              <a:ext cx="1949621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Century Gothic" panose="020B0502020202020204" pitchFamily="34" charset="0"/>
                </a:rPr>
                <a:t>от общей численности населения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Калужской </a:t>
              </a:r>
              <a:r>
                <a:rPr lang="ru-RU" sz="1100" dirty="0">
                  <a:latin typeface="Century Gothic" panose="020B0502020202020204" pitchFamily="34" charset="0"/>
                </a:rPr>
                <a:t>области старше 14 лет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зарегистрировано</a:t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на </a:t>
              </a:r>
              <a:r>
                <a:rPr lang="ru-RU" sz="1100" dirty="0">
                  <a:latin typeface="Century Gothic" panose="020B0502020202020204" pitchFamily="34" charset="0"/>
                </a:rPr>
                <a:t>ЕПГУ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1509440" y="2198751"/>
              <a:ext cx="13019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90%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212298" y="2198751"/>
            <a:ext cx="1374801" cy="1446048"/>
            <a:chOff x="3663629" y="2198751"/>
            <a:chExt cx="1374801" cy="1446048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3666138" y="2875358"/>
              <a:ext cx="137229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latin typeface="Century Gothic" panose="020B0502020202020204" pitchFamily="34" charset="0"/>
                </a:rPr>
                <a:t>рост количества </a:t>
              </a:r>
              <a:r>
                <a:rPr lang="ru-RU" sz="1100" dirty="0">
                  <a:latin typeface="Century Gothic" panose="020B0502020202020204" pitchFamily="34" charset="0"/>
                </a:rPr>
                <a:t>обращений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за </a:t>
              </a:r>
              <a:r>
                <a:rPr lang="ru-RU" sz="1100" dirty="0" err="1">
                  <a:latin typeface="Century Gothic" panose="020B0502020202020204" pitchFamily="34" charset="0"/>
                </a:rPr>
                <a:t>госуслугами</a:t>
              </a:r>
              <a:r>
                <a:rPr lang="ru-RU" sz="1100" dirty="0">
                  <a:latin typeface="Century Gothic" panose="020B0502020202020204" pitchFamily="34" charset="0"/>
                </a:rPr>
                <a:t> через ЕПГУ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663629" y="2198751"/>
              <a:ext cx="130195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20%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59" name="Прямая со стрелкой 58"/>
          <p:cNvCxnSpPr/>
          <p:nvPr/>
        </p:nvCxnSpPr>
        <p:spPr>
          <a:xfrm flipV="1">
            <a:off x="3880235" y="4498980"/>
            <a:ext cx="0" cy="128231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V="1">
            <a:off x="6879610" y="4498980"/>
            <a:ext cx="0" cy="128231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570206" y="764113"/>
            <a:ext cx="451437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ПЕРЕВОД УСЛУГ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В ЭЛЕКТРОННЫЙ ВИД</a:t>
            </a:r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751" y="1653996"/>
            <a:ext cx="562742" cy="562742"/>
          </a:xfrm>
          <a:prstGeom prst="rect">
            <a:avLst/>
          </a:prstGeom>
        </p:spPr>
      </p:pic>
      <p:sp>
        <p:nvSpPr>
          <p:cNvPr id="101" name="Прямоугольник 100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6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104" name="Прямая со стрелкой 103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8" name="Прямая со стрелкой 57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Группа 64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7" name="Прямая со стрелкой 66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Прямоугольник 72"/>
          <p:cNvSpPr/>
          <p:nvPr/>
        </p:nvSpPr>
        <p:spPr>
          <a:xfrm>
            <a:off x="561334" y="293711"/>
            <a:ext cx="6655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Повышение качества </a:t>
            </a:r>
            <a:r>
              <a:rPr lang="ru-R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госуслуг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00206" y="175534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122" name="Группа 121"/>
          <p:cNvGrpSpPr/>
          <p:nvPr/>
        </p:nvGrpSpPr>
        <p:grpSpPr>
          <a:xfrm>
            <a:off x="443820" y="1760692"/>
            <a:ext cx="189226" cy="376403"/>
            <a:chOff x="10055550" y="2269473"/>
            <a:chExt cx="879475" cy="1749426"/>
          </a:xfrm>
        </p:grpSpPr>
        <p:sp>
          <p:nvSpPr>
            <p:cNvPr id="1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0" name="Прямоугольник 129"/>
          <p:cNvSpPr/>
          <p:nvPr/>
        </p:nvSpPr>
        <p:spPr>
          <a:xfrm>
            <a:off x="688949" y="3944630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9005550" y="1701365"/>
            <a:ext cx="19485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МОДЕРНИЗАЦИЯ РЕГИОНАЛЬНОГО ПОРТАЛА ГОСУСЛУГ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6295909" y="2198751"/>
            <a:ext cx="2055718" cy="1615326"/>
            <a:chOff x="5683070" y="2198751"/>
            <a:chExt cx="2055718" cy="1615326"/>
          </a:xfrm>
        </p:grpSpPr>
        <p:sp>
          <p:nvSpPr>
            <p:cNvPr id="135" name="Прямоугольник 134"/>
            <p:cNvSpPr/>
            <p:nvPr/>
          </p:nvSpPr>
          <p:spPr>
            <a:xfrm>
              <a:off x="5687973" y="2875358"/>
              <a:ext cx="2050815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новых </a:t>
              </a:r>
              <a:r>
                <a:rPr lang="ru-RU" sz="1100" dirty="0">
                  <a:latin typeface="Century Gothic" panose="020B0502020202020204" pitchFamily="34" charset="0"/>
                </a:rPr>
                <a:t>видов сведений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межведомственного </a:t>
              </a:r>
              <a:r>
                <a:rPr lang="ru-RU" sz="1100" dirty="0">
                  <a:latin typeface="Century Gothic" panose="020B0502020202020204" pitchFamily="34" charset="0"/>
                </a:rPr>
                <a:t>электронного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взаимодействия </a:t>
              </a:r>
              <a:r>
                <a:rPr lang="ru-RU" sz="1100" dirty="0">
                  <a:latin typeface="Century Gothic" panose="020B0502020202020204" pitchFamily="34" charset="0"/>
                </a:rPr>
                <a:t>(</a:t>
              </a:r>
              <a:r>
                <a:rPr lang="ru-RU" sz="1100" dirty="0" smtClean="0">
                  <a:latin typeface="Century Gothic" panose="020B0502020202020204" pitchFamily="34" charset="0"/>
                </a:rPr>
                <a:t>СМЭВ 3)</a:t>
              </a:r>
              <a:r>
                <a:rPr lang="ru-RU" sz="1100" dirty="0">
                  <a:latin typeface="Century Gothic" panose="020B0502020202020204" pitchFamily="34" charset="0"/>
                </a:rPr>
                <a:t>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36" name="Прямоугольник 135"/>
            <p:cNvSpPr/>
            <p:nvPr/>
          </p:nvSpPr>
          <p:spPr>
            <a:xfrm>
              <a:off x="5683070" y="2198751"/>
              <a:ext cx="8162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40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9006614" y="2198750"/>
            <a:ext cx="2811988" cy="1276772"/>
            <a:chOff x="8119134" y="2198750"/>
            <a:chExt cx="2811988" cy="1276772"/>
          </a:xfrm>
        </p:grpSpPr>
        <p:sp>
          <p:nvSpPr>
            <p:cNvPr id="137" name="Прямоугольник 136"/>
            <p:cNvSpPr/>
            <p:nvPr/>
          </p:nvSpPr>
          <p:spPr>
            <a:xfrm>
              <a:off x="8119134" y="2875358"/>
              <a:ext cx="2811988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</a:t>
              </a:r>
              <a:r>
                <a:rPr lang="ru-RU" sz="1100" dirty="0" smtClean="0">
                  <a:latin typeface="Century Gothic" panose="020B0502020202020204" pitchFamily="34" charset="0"/>
                </a:rPr>
                <a:t>слуг  в </a:t>
              </a:r>
              <a:r>
                <a:rPr lang="ru-RU" sz="1100" dirty="0">
                  <a:latin typeface="Century Gothic" panose="020B0502020202020204" pitchFamily="34" charset="0"/>
                </a:rPr>
                <a:t>сфере градостроительной 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>
                  <a:latin typeface="Century Gothic" panose="020B0502020202020204" pitchFamily="34" charset="0"/>
                </a:rPr>
                <a:t>деятельности и сфере социального 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обеспечения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>
            <a:xfrm>
              <a:off x="8134210" y="2198750"/>
              <a:ext cx="50045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6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553868" y="4498981"/>
            <a:ext cx="2022218" cy="1263372"/>
            <a:chOff x="1478624" y="4100155"/>
            <a:chExt cx="2022218" cy="1263372"/>
          </a:xfrm>
        </p:grpSpPr>
        <p:sp>
          <p:nvSpPr>
            <p:cNvPr id="131" name="Прямоугольник 130"/>
            <p:cNvSpPr/>
            <p:nvPr/>
          </p:nvSpPr>
          <p:spPr>
            <a:xfrm>
              <a:off x="1478624" y="4932640"/>
              <a:ext cx="202221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услуг пройдут цифровую трансформацию</a:t>
              </a:r>
            </a:p>
          </p:txBody>
        </p:sp>
        <p:sp>
          <p:nvSpPr>
            <p:cNvPr id="139" name="Прямоугольник 138"/>
            <p:cNvSpPr/>
            <p:nvPr/>
          </p:nvSpPr>
          <p:spPr>
            <a:xfrm>
              <a:off x="1575027" y="4100155"/>
              <a:ext cx="816521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38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390546" y="4498980"/>
            <a:ext cx="2184915" cy="1451633"/>
            <a:chOff x="3720145" y="4100154"/>
            <a:chExt cx="2184915" cy="1451633"/>
          </a:xfrm>
        </p:grpSpPr>
        <p:sp>
          <p:nvSpPr>
            <p:cNvPr id="133" name="Прямоугольник 132"/>
            <p:cNvSpPr/>
            <p:nvPr/>
          </p:nvSpPr>
          <p:spPr>
            <a:xfrm>
              <a:off x="3720145" y="4951623"/>
              <a:ext cx="218491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услуг будут реализованы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на </a:t>
              </a:r>
              <a:r>
                <a:rPr lang="ru-RU" sz="1100" dirty="0">
                  <a:latin typeface="Century Gothic" panose="020B0502020202020204" pitchFamily="34" charset="0"/>
                </a:rPr>
                <a:t>облачной платформе государственных сервисов</a:t>
              </a:r>
            </a:p>
          </p:txBody>
        </p:sp>
        <p:sp>
          <p:nvSpPr>
            <p:cNvPr id="140" name="Прямоугольник 139"/>
            <p:cNvSpPr/>
            <p:nvPr/>
          </p:nvSpPr>
          <p:spPr>
            <a:xfrm>
              <a:off x="3839697" y="4100154"/>
              <a:ext cx="869410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25</a:t>
              </a:r>
              <a:endParaRPr lang="ru-RU" sz="1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389921" y="4499636"/>
            <a:ext cx="2132227" cy="1433082"/>
            <a:chOff x="5998993" y="4100810"/>
            <a:chExt cx="2132227" cy="1433082"/>
          </a:xfrm>
        </p:grpSpPr>
        <p:sp>
          <p:nvSpPr>
            <p:cNvPr id="134" name="Прямоугольник 133"/>
            <p:cNvSpPr/>
            <p:nvPr/>
          </p:nvSpPr>
          <p:spPr>
            <a:xfrm>
              <a:off x="5998993" y="4933728"/>
              <a:ext cx="2132227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услуг будут оказываться 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>
                  <a:latin typeface="Century Gothic" panose="020B0502020202020204" pitchFamily="34" charset="0"/>
                </a:rPr>
                <a:t>по реестровой модели 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>
                  <a:latin typeface="Century Gothic" panose="020B0502020202020204" pitchFamily="34" charset="0"/>
                </a:rPr>
                <a:t>и </a:t>
              </a:r>
              <a:r>
                <a:rPr lang="ru-RU" sz="1100" dirty="0" err="1">
                  <a:latin typeface="Century Gothic" panose="020B0502020202020204" pitchFamily="34" charset="0"/>
                </a:rPr>
                <a:t>проактивно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6095999" y="4100810"/>
              <a:ext cx="864700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>
              <a:spAutoFit/>
            </a:bodyPr>
            <a:lstStyle/>
            <a:p>
              <a:r>
                <a:rPr lang="ru-RU" sz="4400" b="1" spc="-3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10</a:t>
              </a:r>
              <a:endParaRPr lang="ru-RU" sz="1000" spc="-3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443820" y="3937559"/>
            <a:ext cx="189226" cy="376403"/>
            <a:chOff x="10055550" y="2269473"/>
            <a:chExt cx="879475" cy="1749426"/>
          </a:xfrm>
        </p:grpSpPr>
        <p:sp>
          <p:nvSpPr>
            <p:cNvPr id="1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151" name="Прямая со стрелкой 150"/>
          <p:cNvCxnSpPr/>
          <p:nvPr/>
        </p:nvCxnSpPr>
        <p:spPr>
          <a:xfrm flipV="1">
            <a:off x="3857893" y="2362487"/>
            <a:ext cx="0" cy="128231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flipV="1">
            <a:off x="5941504" y="2362487"/>
            <a:ext cx="0" cy="128231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 flipV="1">
            <a:off x="8652210" y="2362487"/>
            <a:ext cx="0" cy="128231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49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56" y="3347737"/>
            <a:ext cx="932230" cy="706883"/>
          </a:xfrm>
          <a:prstGeom prst="rect">
            <a:avLst/>
          </a:prstGeom>
        </p:spPr>
      </p:pic>
      <p:sp>
        <p:nvSpPr>
          <p:cNvPr id="73" name="Прямоугольник 72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7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76" name="Прямая со стрелкой 75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1509440" y="2198751"/>
            <a:ext cx="2041660" cy="1446048"/>
            <a:chOff x="1509440" y="2198751"/>
            <a:chExt cx="2041660" cy="1446048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1553868" y="2875358"/>
              <a:ext cx="199723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уровень удовлетворенности граждан качеством 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>
                  <a:latin typeface="Century Gothic" panose="020B0502020202020204" pitchFamily="34" charset="0"/>
                </a:rPr>
                <a:t>услуг МФЦ</a:t>
              </a: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1509440" y="2198751"/>
              <a:ext cx="177484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4400" b="1" spc="-300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4400" b="1" spc="300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,</a:t>
              </a:r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4%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570206" y="764113"/>
            <a:ext cx="25170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РАЗВИТИЕ СЕТИ МФЦ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2" name="Прямая со стрелкой 51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80" name="Прямая со стрелкой 79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 стрелкой 80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81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 стрелкой 84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Прямоугольник 85"/>
          <p:cNvSpPr/>
          <p:nvPr/>
        </p:nvSpPr>
        <p:spPr>
          <a:xfrm>
            <a:off x="561334" y="293711"/>
            <a:ext cx="6655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Повышение качества </a:t>
            </a:r>
            <a:r>
              <a:rPr lang="ru-R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госуслуг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700206" y="175534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grpSp>
        <p:nvGrpSpPr>
          <p:cNvPr id="88" name="Группа 87"/>
          <p:cNvGrpSpPr/>
          <p:nvPr/>
        </p:nvGrpSpPr>
        <p:grpSpPr>
          <a:xfrm>
            <a:off x="443820" y="1760692"/>
            <a:ext cx="189226" cy="376403"/>
            <a:chOff x="10055550" y="2269473"/>
            <a:chExt cx="879475" cy="1749426"/>
          </a:xfrm>
        </p:grpSpPr>
        <p:sp>
          <p:nvSpPr>
            <p:cNvPr id="8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6" name="Прямоугольник 95"/>
          <p:cNvSpPr/>
          <p:nvPr/>
        </p:nvSpPr>
        <p:spPr>
          <a:xfrm>
            <a:off x="688949" y="405544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grpSp>
        <p:nvGrpSpPr>
          <p:cNvPr id="97" name="Группа 96"/>
          <p:cNvGrpSpPr/>
          <p:nvPr/>
        </p:nvGrpSpPr>
        <p:grpSpPr>
          <a:xfrm>
            <a:off x="443820" y="4048374"/>
            <a:ext cx="189226" cy="376403"/>
            <a:chOff x="10055550" y="2269473"/>
            <a:chExt cx="879475" cy="1749426"/>
          </a:xfrm>
        </p:grpSpPr>
        <p:sp>
          <p:nvSpPr>
            <p:cNvPr id="9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884128" y="2198751"/>
            <a:ext cx="1039395" cy="1107494"/>
            <a:chOff x="4061456" y="2198751"/>
            <a:chExt cx="1039395" cy="1107494"/>
          </a:xfrm>
        </p:grpSpPr>
        <p:sp>
          <p:nvSpPr>
            <p:cNvPr id="107" name="Прямоугольник 106"/>
            <p:cNvSpPr/>
            <p:nvPr/>
          </p:nvSpPr>
          <p:spPr>
            <a:xfrm>
              <a:off x="4105884" y="2875358"/>
              <a:ext cx="99496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новых услуг</a:t>
              </a:r>
              <a:br>
                <a:rPr lang="ru-RU" sz="1100" dirty="0">
                  <a:latin typeface="Century Gothic" panose="020B0502020202020204" pitchFamily="34" charset="0"/>
                </a:rPr>
              </a:br>
              <a:r>
                <a:rPr lang="ru-RU" sz="1100" dirty="0">
                  <a:latin typeface="Century Gothic" panose="020B0502020202020204" pitchFamily="34" charset="0"/>
                </a:rPr>
                <a:t>внедрено</a:t>
              </a: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4061456" y="2198751"/>
              <a:ext cx="8162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36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392047" y="2198751"/>
            <a:ext cx="2208896" cy="1276771"/>
            <a:chOff x="5527543" y="2198751"/>
            <a:chExt cx="2208896" cy="1276771"/>
          </a:xfrm>
        </p:grpSpPr>
        <p:sp>
          <p:nvSpPr>
            <p:cNvPr id="109" name="Прямоугольник 108"/>
            <p:cNvSpPr/>
            <p:nvPr/>
          </p:nvSpPr>
          <p:spPr>
            <a:xfrm>
              <a:off x="5561696" y="2875358"/>
              <a:ext cx="217474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услуг было оказано через многофункциональные центры «Мои документы»</a:t>
              </a:r>
            </a:p>
          </p:txBody>
        </p:sp>
        <p:sp>
          <p:nvSpPr>
            <p:cNvPr id="110" name="Прямоугольник 109"/>
            <p:cNvSpPr/>
            <p:nvPr/>
          </p:nvSpPr>
          <p:spPr>
            <a:xfrm>
              <a:off x="5527543" y="2198751"/>
              <a:ext cx="173156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85</a:t>
              </a:r>
              <a:r>
                <a:rPr lang="ru-RU" sz="8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0</a:t>
              </a:r>
              <a:r>
                <a:rPr lang="ru-RU" sz="20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тыс.</a:t>
              </a:r>
              <a:endPara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3649866" y="2362487"/>
            <a:ext cx="1507919" cy="1231839"/>
            <a:chOff x="3649866" y="2362487"/>
            <a:chExt cx="1507919" cy="995191"/>
          </a:xfrm>
        </p:grpSpPr>
        <p:cxnSp>
          <p:nvCxnSpPr>
            <p:cNvPr id="105" name="Прямая со стрелкой 104"/>
            <p:cNvCxnSpPr/>
            <p:nvPr/>
          </p:nvCxnSpPr>
          <p:spPr>
            <a:xfrm flipV="1">
              <a:off x="3649866" y="2362487"/>
              <a:ext cx="0" cy="995191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10"/>
            <p:cNvCxnSpPr/>
            <p:nvPr/>
          </p:nvCxnSpPr>
          <p:spPr>
            <a:xfrm flipV="1">
              <a:off x="5157785" y="2362487"/>
              <a:ext cx="0" cy="995191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/>
          <p:cNvSpPr/>
          <p:nvPr/>
        </p:nvSpPr>
        <p:spPr>
          <a:xfrm>
            <a:off x="8422674" y="2329555"/>
            <a:ext cx="19388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Century Gothic" panose="020B0502020202020204" pitchFamily="34" charset="0"/>
              </a:rPr>
              <a:t>В КАЛУГЕ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ОТКРЫЛСЯ ПЕРВЫЙ В РЕГИОНЕ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ЦИФРОВОЙ МФЦ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38618" y="3314165"/>
            <a:ext cx="33020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100" b="1" dirty="0" smtClean="0">
                <a:latin typeface="Century Gothic" panose="020B0502020202020204" pitchFamily="34" charset="0"/>
              </a:rPr>
              <a:t>565 </a:t>
            </a:r>
            <a:r>
              <a:rPr lang="ru-RU" sz="1100" b="1" dirty="0">
                <a:latin typeface="Century Gothic" panose="020B0502020202020204" pitchFamily="34" charset="0"/>
              </a:rPr>
              <a:t>тыс</a:t>
            </a:r>
            <a:r>
              <a:rPr lang="ru-RU" sz="1100" dirty="0">
                <a:latin typeface="Century Gothic" panose="020B0502020202020204" pitchFamily="34" charset="0"/>
              </a:rPr>
              <a:t>. звонков принято </a:t>
            </a:r>
            <a:r>
              <a:rPr lang="ru-RU" sz="1100" b="1" dirty="0">
                <a:latin typeface="Century Gothic" panose="020B0502020202020204" pitchFamily="34" charset="0"/>
              </a:rPr>
              <a:t>единым центром телефонного обслуживания</a:t>
            </a:r>
            <a:r>
              <a:rPr lang="ru-RU" sz="1100" dirty="0"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latin typeface="Century Gothic" panose="020B0502020202020204" pitchFamily="34" charset="0"/>
              </a:rPr>
              <a:t>МФЦ </a:t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(в </a:t>
            </a:r>
            <a:r>
              <a:rPr lang="ru-RU" sz="1100" dirty="0">
                <a:latin typeface="Century Gothic" panose="020B0502020202020204" pitchFamily="34" charset="0"/>
              </a:rPr>
              <a:t>3 раза больше, чем за 2019 год)</a:t>
            </a:r>
          </a:p>
        </p:txBody>
      </p:sp>
      <p:cxnSp>
        <p:nvCxnSpPr>
          <p:cNvPr id="113" name="Прямая со стрелкой 112"/>
          <p:cNvCxnSpPr/>
          <p:nvPr/>
        </p:nvCxnSpPr>
        <p:spPr>
          <a:xfrm>
            <a:off x="7266388" y="2574917"/>
            <a:ext cx="755797" cy="0"/>
          </a:xfrm>
          <a:prstGeom prst="straightConnector1">
            <a:avLst/>
          </a:prstGeom>
          <a:ln w="28575" cap="rnd">
            <a:prstDash val="sysDot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8199528" y="2124680"/>
            <a:ext cx="3441092" cy="21233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2" name="Группа 121"/>
          <p:cNvGrpSpPr/>
          <p:nvPr/>
        </p:nvGrpSpPr>
        <p:grpSpPr>
          <a:xfrm>
            <a:off x="7487122" y="4510030"/>
            <a:ext cx="3045794" cy="1518485"/>
            <a:chOff x="8574170" y="4156635"/>
            <a:chExt cx="3045794" cy="1518485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8574170" y="4905679"/>
              <a:ext cx="304579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Развертывание сети центров </a:t>
              </a:r>
              <a:r>
                <a:rPr lang="en-US" sz="1100" dirty="0" smtClean="0">
                  <a:latin typeface="Century Gothic" panose="020B0502020202020204" pitchFamily="34" charset="0"/>
                </a:rPr>
                <a:t/>
              </a:r>
              <a:br>
                <a:rPr lang="en-US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цифровых компетенций и платформы взаимодействия заявителей </a:t>
              </a:r>
              <a:r>
                <a:rPr lang="en-US" sz="1100" dirty="0" smtClean="0">
                  <a:latin typeface="Century Gothic" panose="020B0502020202020204" pitchFamily="34" charset="0"/>
                </a:rPr>
                <a:t/>
              </a:r>
              <a:br>
                <a:rPr lang="en-US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с органами власти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8574170" y="4156635"/>
              <a:ext cx="606039" cy="658557"/>
            </a:xfrm>
            <a:custGeom>
              <a:avLst/>
              <a:gdLst>
                <a:gd name="T0" fmla="*/ 275 w 304"/>
                <a:gd name="T1" fmla="*/ 46 h 330"/>
                <a:gd name="T2" fmla="*/ 253 w 304"/>
                <a:gd name="T3" fmla="*/ 54 h 330"/>
                <a:gd name="T4" fmla="*/ 244 w 304"/>
                <a:gd name="T5" fmla="*/ 85 h 330"/>
                <a:gd name="T6" fmla="*/ 183 w 304"/>
                <a:gd name="T7" fmla="*/ 101 h 330"/>
                <a:gd name="T8" fmla="*/ 160 w 304"/>
                <a:gd name="T9" fmla="*/ 60 h 330"/>
                <a:gd name="T10" fmla="*/ 169 w 304"/>
                <a:gd name="T11" fmla="*/ 5 h 330"/>
                <a:gd name="T12" fmla="*/ 127 w 304"/>
                <a:gd name="T13" fmla="*/ 13 h 330"/>
                <a:gd name="T14" fmla="*/ 144 w 304"/>
                <a:gd name="T15" fmla="*/ 59 h 330"/>
                <a:gd name="T16" fmla="*/ 142 w 304"/>
                <a:gd name="T17" fmla="*/ 92 h 330"/>
                <a:gd name="T18" fmla="*/ 60 w 304"/>
                <a:gd name="T19" fmla="*/ 84 h 330"/>
                <a:gd name="T20" fmla="*/ 31 w 304"/>
                <a:gd name="T21" fmla="*/ 46 h 330"/>
                <a:gd name="T22" fmla="*/ 1 w 304"/>
                <a:gd name="T23" fmla="*/ 79 h 330"/>
                <a:gd name="T24" fmla="*/ 52 w 304"/>
                <a:gd name="T25" fmla="*/ 98 h 330"/>
                <a:gd name="T26" fmla="*/ 98 w 304"/>
                <a:gd name="T27" fmla="*/ 157 h 330"/>
                <a:gd name="T28" fmla="*/ 63 w 304"/>
                <a:gd name="T29" fmla="*/ 224 h 330"/>
                <a:gd name="T30" fmla="*/ 23 w 304"/>
                <a:gd name="T31" fmla="*/ 234 h 330"/>
                <a:gd name="T32" fmla="*/ 31 w 304"/>
                <a:gd name="T33" fmla="*/ 276 h 330"/>
                <a:gd name="T34" fmla="*/ 73 w 304"/>
                <a:gd name="T35" fmla="*/ 268 h 330"/>
                <a:gd name="T36" fmla="*/ 74 w 304"/>
                <a:gd name="T37" fmla="*/ 235 h 330"/>
                <a:gd name="T38" fmla="*/ 122 w 304"/>
                <a:gd name="T39" fmla="*/ 192 h 330"/>
                <a:gd name="T40" fmla="*/ 145 w 304"/>
                <a:gd name="T41" fmla="*/ 259 h 330"/>
                <a:gd name="T42" fmla="*/ 152 w 304"/>
                <a:gd name="T43" fmla="*/ 330 h 330"/>
                <a:gd name="T44" fmla="*/ 160 w 304"/>
                <a:gd name="T45" fmla="*/ 259 h 330"/>
                <a:gd name="T46" fmla="*/ 186 w 304"/>
                <a:gd name="T47" fmla="*/ 191 h 330"/>
                <a:gd name="T48" fmla="*/ 227 w 304"/>
                <a:gd name="T49" fmla="*/ 256 h 330"/>
                <a:gd name="T50" fmla="*/ 263 w 304"/>
                <a:gd name="T51" fmla="*/ 280 h 330"/>
                <a:gd name="T52" fmla="*/ 287 w 304"/>
                <a:gd name="T53" fmla="*/ 244 h 330"/>
                <a:gd name="T54" fmla="*/ 251 w 304"/>
                <a:gd name="T55" fmla="*/ 220 h 330"/>
                <a:gd name="T56" fmla="*/ 196 w 304"/>
                <a:gd name="T57" fmla="*/ 180 h 330"/>
                <a:gd name="T58" fmla="*/ 206 w 304"/>
                <a:gd name="T59" fmla="*/ 136 h 330"/>
                <a:gd name="T60" fmla="*/ 252 w 304"/>
                <a:gd name="T61" fmla="*/ 98 h 330"/>
                <a:gd name="T62" fmla="*/ 304 w 304"/>
                <a:gd name="T63" fmla="*/ 78 h 330"/>
                <a:gd name="T64" fmla="*/ 60 w 304"/>
                <a:gd name="T65" fmla="*/ 259 h 330"/>
                <a:gd name="T66" fmla="*/ 40 w 304"/>
                <a:gd name="T67" fmla="*/ 263 h 330"/>
                <a:gd name="T68" fmla="*/ 33 w 304"/>
                <a:gd name="T69" fmla="*/ 253 h 330"/>
                <a:gd name="T70" fmla="*/ 45 w 304"/>
                <a:gd name="T71" fmla="*/ 236 h 330"/>
                <a:gd name="T72" fmla="*/ 60 w 304"/>
                <a:gd name="T73" fmla="*/ 259 h 330"/>
                <a:gd name="T74" fmla="*/ 140 w 304"/>
                <a:gd name="T75" fmla="*/ 22 h 330"/>
                <a:gd name="T76" fmla="*/ 164 w 304"/>
                <a:gd name="T77" fmla="*/ 38 h 330"/>
                <a:gd name="T78" fmla="*/ 152 w 304"/>
                <a:gd name="T79" fmla="*/ 45 h 330"/>
                <a:gd name="T80" fmla="*/ 185 w 304"/>
                <a:gd name="T81" fmla="*/ 168 h 330"/>
                <a:gd name="T82" fmla="*/ 130 w 304"/>
                <a:gd name="T83" fmla="*/ 179 h 330"/>
                <a:gd name="T84" fmla="*/ 119 w 304"/>
                <a:gd name="T85" fmla="*/ 124 h 330"/>
                <a:gd name="T86" fmla="*/ 174 w 304"/>
                <a:gd name="T87" fmla="*/ 113 h 330"/>
                <a:gd name="T88" fmla="*/ 185 w 304"/>
                <a:gd name="T89" fmla="*/ 168 h 330"/>
                <a:gd name="T90" fmla="*/ 265 w 304"/>
                <a:gd name="T91" fmla="*/ 238 h 330"/>
                <a:gd name="T92" fmla="*/ 269 w 304"/>
                <a:gd name="T93" fmla="*/ 259 h 330"/>
                <a:gd name="T94" fmla="*/ 260 w 304"/>
                <a:gd name="T95" fmla="*/ 266 h 330"/>
                <a:gd name="T96" fmla="*/ 242 w 304"/>
                <a:gd name="T97" fmla="*/ 25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4" h="330">
                  <a:moveTo>
                    <a:pt x="296" y="57"/>
                  </a:moveTo>
                  <a:cubicBezTo>
                    <a:pt x="291" y="51"/>
                    <a:pt x="283" y="47"/>
                    <a:pt x="275" y="46"/>
                  </a:cubicBezTo>
                  <a:cubicBezTo>
                    <a:pt x="274" y="46"/>
                    <a:pt x="274" y="46"/>
                    <a:pt x="273" y="46"/>
                  </a:cubicBezTo>
                  <a:cubicBezTo>
                    <a:pt x="265" y="46"/>
                    <a:pt x="259" y="49"/>
                    <a:pt x="253" y="54"/>
                  </a:cubicBezTo>
                  <a:cubicBezTo>
                    <a:pt x="247" y="59"/>
                    <a:pt x="244" y="67"/>
                    <a:pt x="243" y="75"/>
                  </a:cubicBezTo>
                  <a:cubicBezTo>
                    <a:pt x="242" y="78"/>
                    <a:pt x="243" y="82"/>
                    <a:pt x="244" y="85"/>
                  </a:cubicBezTo>
                  <a:cubicBezTo>
                    <a:pt x="196" y="113"/>
                    <a:pt x="196" y="113"/>
                    <a:pt x="196" y="113"/>
                  </a:cubicBezTo>
                  <a:cubicBezTo>
                    <a:pt x="192" y="108"/>
                    <a:pt x="188" y="104"/>
                    <a:pt x="183" y="101"/>
                  </a:cubicBezTo>
                  <a:cubicBezTo>
                    <a:pt x="176" y="96"/>
                    <a:pt x="168" y="94"/>
                    <a:pt x="160" y="92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7" y="58"/>
                    <a:pt x="173" y="53"/>
                    <a:pt x="177" y="47"/>
                  </a:cubicBezTo>
                  <a:cubicBezTo>
                    <a:pt x="186" y="34"/>
                    <a:pt x="183" y="14"/>
                    <a:pt x="169" y="5"/>
                  </a:cubicBezTo>
                  <a:cubicBezTo>
                    <a:pt x="164" y="2"/>
                    <a:pt x="158" y="0"/>
                    <a:pt x="152" y="0"/>
                  </a:cubicBezTo>
                  <a:cubicBezTo>
                    <a:pt x="142" y="0"/>
                    <a:pt x="133" y="5"/>
                    <a:pt x="127" y="13"/>
                  </a:cubicBezTo>
                  <a:cubicBezTo>
                    <a:pt x="118" y="27"/>
                    <a:pt x="121" y="46"/>
                    <a:pt x="135" y="55"/>
                  </a:cubicBezTo>
                  <a:cubicBezTo>
                    <a:pt x="138" y="57"/>
                    <a:pt x="141" y="58"/>
                    <a:pt x="144" y="59"/>
                  </a:cubicBezTo>
                  <a:cubicBezTo>
                    <a:pt x="144" y="92"/>
                    <a:pt x="144" y="92"/>
                    <a:pt x="144" y="92"/>
                  </a:cubicBezTo>
                  <a:cubicBezTo>
                    <a:pt x="143" y="92"/>
                    <a:pt x="142" y="92"/>
                    <a:pt x="142" y="92"/>
                  </a:cubicBezTo>
                  <a:cubicBezTo>
                    <a:pt x="128" y="95"/>
                    <a:pt x="117" y="102"/>
                    <a:pt x="108" y="11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1" y="81"/>
                    <a:pt x="61" y="78"/>
                    <a:pt x="61" y="74"/>
                  </a:cubicBezTo>
                  <a:cubicBezTo>
                    <a:pt x="60" y="58"/>
                    <a:pt x="47" y="46"/>
                    <a:pt x="31" y="46"/>
                  </a:cubicBezTo>
                  <a:cubicBezTo>
                    <a:pt x="30" y="46"/>
                    <a:pt x="30" y="46"/>
                    <a:pt x="29" y="46"/>
                  </a:cubicBezTo>
                  <a:cubicBezTo>
                    <a:pt x="12" y="48"/>
                    <a:pt x="0" y="62"/>
                    <a:pt x="1" y="79"/>
                  </a:cubicBezTo>
                  <a:cubicBezTo>
                    <a:pt x="2" y="96"/>
                    <a:pt x="16" y="108"/>
                    <a:pt x="33" y="107"/>
                  </a:cubicBezTo>
                  <a:cubicBezTo>
                    <a:pt x="41" y="106"/>
                    <a:pt x="47" y="103"/>
                    <a:pt x="52" y="98"/>
                  </a:cubicBezTo>
                  <a:cubicBezTo>
                    <a:pt x="101" y="126"/>
                    <a:pt x="101" y="126"/>
                    <a:pt x="101" y="126"/>
                  </a:cubicBezTo>
                  <a:cubicBezTo>
                    <a:pt x="97" y="136"/>
                    <a:pt x="96" y="146"/>
                    <a:pt x="98" y="157"/>
                  </a:cubicBezTo>
                  <a:cubicBezTo>
                    <a:pt x="100" y="166"/>
                    <a:pt x="103" y="173"/>
                    <a:pt x="108" y="180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57" y="221"/>
                    <a:pt x="50" y="219"/>
                    <a:pt x="42" y="221"/>
                  </a:cubicBezTo>
                  <a:cubicBezTo>
                    <a:pt x="35" y="222"/>
                    <a:pt x="28" y="227"/>
                    <a:pt x="23" y="234"/>
                  </a:cubicBezTo>
                  <a:cubicBezTo>
                    <a:pt x="19" y="240"/>
                    <a:pt x="17" y="248"/>
                    <a:pt x="18" y="256"/>
                  </a:cubicBezTo>
                  <a:cubicBezTo>
                    <a:pt x="20" y="264"/>
                    <a:pt x="24" y="271"/>
                    <a:pt x="31" y="276"/>
                  </a:cubicBezTo>
                  <a:cubicBezTo>
                    <a:pt x="38" y="280"/>
                    <a:pt x="46" y="282"/>
                    <a:pt x="54" y="280"/>
                  </a:cubicBezTo>
                  <a:cubicBezTo>
                    <a:pt x="62" y="279"/>
                    <a:pt x="69" y="274"/>
                    <a:pt x="73" y="268"/>
                  </a:cubicBezTo>
                  <a:cubicBezTo>
                    <a:pt x="78" y="261"/>
                    <a:pt x="80" y="253"/>
                    <a:pt x="78" y="245"/>
                  </a:cubicBezTo>
                  <a:cubicBezTo>
                    <a:pt x="77" y="242"/>
                    <a:pt x="76" y="238"/>
                    <a:pt x="74" y="235"/>
                  </a:cubicBezTo>
                  <a:cubicBezTo>
                    <a:pt x="120" y="190"/>
                    <a:pt x="120" y="190"/>
                    <a:pt x="120" y="190"/>
                  </a:cubicBezTo>
                  <a:cubicBezTo>
                    <a:pt x="120" y="191"/>
                    <a:pt x="121" y="192"/>
                    <a:pt x="122" y="192"/>
                  </a:cubicBezTo>
                  <a:cubicBezTo>
                    <a:pt x="129" y="197"/>
                    <a:pt x="137" y="200"/>
                    <a:pt x="145" y="201"/>
                  </a:cubicBezTo>
                  <a:cubicBezTo>
                    <a:pt x="145" y="259"/>
                    <a:pt x="145" y="259"/>
                    <a:pt x="145" y="259"/>
                  </a:cubicBezTo>
                  <a:cubicBezTo>
                    <a:pt x="129" y="262"/>
                    <a:pt x="116" y="277"/>
                    <a:pt x="116" y="294"/>
                  </a:cubicBezTo>
                  <a:cubicBezTo>
                    <a:pt x="116" y="314"/>
                    <a:pt x="132" y="330"/>
                    <a:pt x="152" y="330"/>
                  </a:cubicBezTo>
                  <a:cubicBezTo>
                    <a:pt x="172" y="330"/>
                    <a:pt x="188" y="314"/>
                    <a:pt x="188" y="294"/>
                  </a:cubicBezTo>
                  <a:cubicBezTo>
                    <a:pt x="188" y="277"/>
                    <a:pt x="176" y="263"/>
                    <a:pt x="160" y="259"/>
                  </a:cubicBezTo>
                  <a:cubicBezTo>
                    <a:pt x="160" y="201"/>
                    <a:pt x="160" y="201"/>
                    <a:pt x="160" y="201"/>
                  </a:cubicBezTo>
                  <a:cubicBezTo>
                    <a:pt x="170" y="200"/>
                    <a:pt x="178" y="196"/>
                    <a:pt x="186" y="191"/>
                  </a:cubicBezTo>
                  <a:cubicBezTo>
                    <a:pt x="231" y="235"/>
                    <a:pt x="231" y="235"/>
                    <a:pt x="231" y="235"/>
                  </a:cubicBezTo>
                  <a:cubicBezTo>
                    <a:pt x="227" y="241"/>
                    <a:pt x="226" y="248"/>
                    <a:pt x="227" y="256"/>
                  </a:cubicBezTo>
                  <a:cubicBezTo>
                    <a:pt x="229" y="264"/>
                    <a:pt x="233" y="271"/>
                    <a:pt x="240" y="275"/>
                  </a:cubicBezTo>
                  <a:cubicBezTo>
                    <a:pt x="247" y="280"/>
                    <a:pt x="255" y="282"/>
                    <a:pt x="263" y="280"/>
                  </a:cubicBezTo>
                  <a:cubicBezTo>
                    <a:pt x="270" y="278"/>
                    <a:pt x="278" y="274"/>
                    <a:pt x="282" y="267"/>
                  </a:cubicBezTo>
                  <a:cubicBezTo>
                    <a:pt x="286" y="260"/>
                    <a:pt x="288" y="252"/>
                    <a:pt x="287" y="244"/>
                  </a:cubicBezTo>
                  <a:cubicBezTo>
                    <a:pt x="285" y="237"/>
                    <a:pt x="281" y="230"/>
                    <a:pt x="274" y="225"/>
                  </a:cubicBezTo>
                  <a:cubicBezTo>
                    <a:pt x="267" y="221"/>
                    <a:pt x="259" y="219"/>
                    <a:pt x="251" y="220"/>
                  </a:cubicBezTo>
                  <a:cubicBezTo>
                    <a:pt x="248" y="221"/>
                    <a:pt x="244" y="222"/>
                    <a:pt x="242" y="224"/>
                  </a:cubicBezTo>
                  <a:cubicBezTo>
                    <a:pt x="196" y="180"/>
                    <a:pt x="196" y="180"/>
                    <a:pt x="196" y="180"/>
                  </a:cubicBezTo>
                  <a:cubicBezTo>
                    <a:pt x="197" y="179"/>
                    <a:pt x="198" y="178"/>
                    <a:pt x="198" y="177"/>
                  </a:cubicBezTo>
                  <a:cubicBezTo>
                    <a:pt x="206" y="165"/>
                    <a:pt x="209" y="150"/>
                    <a:pt x="206" y="136"/>
                  </a:cubicBezTo>
                  <a:cubicBezTo>
                    <a:pt x="206" y="132"/>
                    <a:pt x="204" y="129"/>
                    <a:pt x="204" y="126"/>
                  </a:cubicBezTo>
                  <a:cubicBezTo>
                    <a:pt x="252" y="98"/>
                    <a:pt x="252" y="98"/>
                    <a:pt x="252" y="98"/>
                  </a:cubicBezTo>
                  <a:cubicBezTo>
                    <a:pt x="257" y="103"/>
                    <a:pt x="264" y="106"/>
                    <a:pt x="271" y="106"/>
                  </a:cubicBezTo>
                  <a:cubicBezTo>
                    <a:pt x="288" y="108"/>
                    <a:pt x="302" y="95"/>
                    <a:pt x="304" y="78"/>
                  </a:cubicBezTo>
                  <a:cubicBezTo>
                    <a:pt x="304" y="70"/>
                    <a:pt x="302" y="63"/>
                    <a:pt x="296" y="57"/>
                  </a:cubicBezTo>
                  <a:close/>
                  <a:moveTo>
                    <a:pt x="60" y="259"/>
                  </a:moveTo>
                  <a:cubicBezTo>
                    <a:pt x="58" y="262"/>
                    <a:pt x="55" y="264"/>
                    <a:pt x="51" y="265"/>
                  </a:cubicBezTo>
                  <a:cubicBezTo>
                    <a:pt x="47" y="266"/>
                    <a:pt x="43" y="265"/>
                    <a:pt x="40" y="263"/>
                  </a:cubicBezTo>
                  <a:cubicBezTo>
                    <a:pt x="39" y="262"/>
                    <a:pt x="38" y="262"/>
                    <a:pt x="37" y="261"/>
                  </a:cubicBezTo>
                  <a:cubicBezTo>
                    <a:pt x="35" y="258"/>
                    <a:pt x="34" y="256"/>
                    <a:pt x="33" y="253"/>
                  </a:cubicBezTo>
                  <a:cubicBezTo>
                    <a:pt x="32" y="250"/>
                    <a:pt x="33" y="246"/>
                    <a:pt x="36" y="242"/>
                  </a:cubicBezTo>
                  <a:cubicBezTo>
                    <a:pt x="38" y="239"/>
                    <a:pt x="41" y="236"/>
                    <a:pt x="45" y="236"/>
                  </a:cubicBezTo>
                  <a:cubicBezTo>
                    <a:pt x="53" y="234"/>
                    <a:pt x="61" y="239"/>
                    <a:pt x="63" y="248"/>
                  </a:cubicBezTo>
                  <a:cubicBezTo>
                    <a:pt x="63" y="252"/>
                    <a:pt x="62" y="256"/>
                    <a:pt x="60" y="259"/>
                  </a:cubicBezTo>
                  <a:close/>
                  <a:moveTo>
                    <a:pt x="144" y="42"/>
                  </a:moveTo>
                  <a:cubicBezTo>
                    <a:pt x="137" y="38"/>
                    <a:pt x="136" y="28"/>
                    <a:pt x="140" y="22"/>
                  </a:cubicBezTo>
                  <a:cubicBezTo>
                    <a:pt x="144" y="15"/>
                    <a:pt x="154" y="13"/>
                    <a:pt x="160" y="18"/>
                  </a:cubicBezTo>
                  <a:cubicBezTo>
                    <a:pt x="167" y="22"/>
                    <a:pt x="169" y="31"/>
                    <a:pt x="164" y="38"/>
                  </a:cubicBezTo>
                  <a:cubicBezTo>
                    <a:pt x="162" y="41"/>
                    <a:pt x="159" y="44"/>
                    <a:pt x="155" y="44"/>
                  </a:cubicBezTo>
                  <a:cubicBezTo>
                    <a:pt x="154" y="44"/>
                    <a:pt x="153" y="45"/>
                    <a:pt x="152" y="45"/>
                  </a:cubicBezTo>
                  <a:cubicBezTo>
                    <a:pt x="149" y="44"/>
                    <a:pt x="146" y="44"/>
                    <a:pt x="144" y="42"/>
                  </a:cubicBezTo>
                  <a:close/>
                  <a:moveTo>
                    <a:pt x="185" y="168"/>
                  </a:moveTo>
                  <a:cubicBezTo>
                    <a:pt x="178" y="179"/>
                    <a:pt x="165" y="186"/>
                    <a:pt x="152" y="186"/>
                  </a:cubicBezTo>
                  <a:cubicBezTo>
                    <a:pt x="144" y="186"/>
                    <a:pt x="136" y="183"/>
                    <a:pt x="130" y="179"/>
                  </a:cubicBezTo>
                  <a:cubicBezTo>
                    <a:pt x="121" y="173"/>
                    <a:pt x="115" y="164"/>
                    <a:pt x="113" y="154"/>
                  </a:cubicBezTo>
                  <a:cubicBezTo>
                    <a:pt x="111" y="143"/>
                    <a:pt x="113" y="132"/>
                    <a:pt x="119" y="124"/>
                  </a:cubicBezTo>
                  <a:cubicBezTo>
                    <a:pt x="125" y="116"/>
                    <a:pt x="134" y="110"/>
                    <a:pt x="144" y="107"/>
                  </a:cubicBezTo>
                  <a:cubicBezTo>
                    <a:pt x="155" y="105"/>
                    <a:pt x="166" y="107"/>
                    <a:pt x="174" y="113"/>
                  </a:cubicBezTo>
                  <a:cubicBezTo>
                    <a:pt x="183" y="119"/>
                    <a:pt x="189" y="128"/>
                    <a:pt x="191" y="138"/>
                  </a:cubicBezTo>
                  <a:cubicBezTo>
                    <a:pt x="193" y="149"/>
                    <a:pt x="191" y="160"/>
                    <a:pt x="185" y="168"/>
                  </a:cubicBezTo>
                  <a:close/>
                  <a:moveTo>
                    <a:pt x="254" y="236"/>
                  </a:moveTo>
                  <a:cubicBezTo>
                    <a:pt x="258" y="235"/>
                    <a:pt x="262" y="236"/>
                    <a:pt x="265" y="238"/>
                  </a:cubicBezTo>
                  <a:cubicBezTo>
                    <a:pt x="268" y="241"/>
                    <a:pt x="271" y="244"/>
                    <a:pt x="272" y="248"/>
                  </a:cubicBezTo>
                  <a:cubicBezTo>
                    <a:pt x="272" y="252"/>
                    <a:pt x="272" y="256"/>
                    <a:pt x="269" y="259"/>
                  </a:cubicBezTo>
                  <a:cubicBezTo>
                    <a:pt x="269" y="260"/>
                    <a:pt x="268" y="261"/>
                    <a:pt x="267" y="262"/>
                  </a:cubicBezTo>
                  <a:cubicBezTo>
                    <a:pt x="265" y="264"/>
                    <a:pt x="262" y="265"/>
                    <a:pt x="260" y="266"/>
                  </a:cubicBezTo>
                  <a:cubicBezTo>
                    <a:pt x="256" y="266"/>
                    <a:pt x="252" y="266"/>
                    <a:pt x="248" y="263"/>
                  </a:cubicBezTo>
                  <a:cubicBezTo>
                    <a:pt x="245" y="261"/>
                    <a:pt x="243" y="258"/>
                    <a:pt x="242" y="254"/>
                  </a:cubicBezTo>
                  <a:cubicBezTo>
                    <a:pt x="240" y="245"/>
                    <a:pt x="246" y="237"/>
                    <a:pt x="254" y="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0" name="Группа 119"/>
          <p:cNvGrpSpPr/>
          <p:nvPr/>
        </p:nvGrpSpPr>
        <p:grpSpPr>
          <a:xfrm>
            <a:off x="1546496" y="4491523"/>
            <a:ext cx="2082569" cy="1538882"/>
            <a:chOff x="2615246" y="4136238"/>
            <a:chExt cx="2082569" cy="153888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632244" y="4905679"/>
              <a:ext cx="206557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latin typeface="Century Gothic" panose="020B0502020202020204" pitchFamily="34" charset="0"/>
                </a:rPr>
                <a:t>Внедрение международного стандарта менеджмента качества ISO 9001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2615246" y="4136238"/>
              <a:ext cx="111280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spc="-300" dirty="0" smtClean="0">
                  <a:latin typeface="Century Gothic" panose="020B0502020202020204" pitchFamily="34" charset="0"/>
                </a:rPr>
                <a:t>ISO:</a:t>
              </a:r>
              <a:endParaRPr lang="ru-RU" sz="4400" b="1" spc="-3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1" name="Группа 120"/>
          <p:cNvGrpSpPr/>
          <p:nvPr/>
        </p:nvGrpSpPr>
        <p:grpSpPr>
          <a:xfrm>
            <a:off x="4423401" y="4510030"/>
            <a:ext cx="2269386" cy="1518485"/>
            <a:chOff x="5405222" y="4156635"/>
            <a:chExt cx="2269386" cy="151848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405222" y="4905679"/>
              <a:ext cx="226938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Создание виртуального консультанта </a:t>
              </a:r>
              <a:r>
                <a:rPr lang="ru-RU" sz="1100" dirty="0" err="1" smtClean="0">
                  <a:latin typeface="Century Gothic" panose="020B0502020202020204" pitchFamily="34" charset="0"/>
                </a:rPr>
                <a:t>колл</a:t>
              </a:r>
              <a:r>
                <a:rPr lang="ru-RU" sz="1100" dirty="0" smtClean="0">
                  <a:latin typeface="Century Gothic" panose="020B0502020202020204" pitchFamily="34" charset="0"/>
                </a:rPr>
                <a:t>-центра </a:t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с применением искусственного интеллекта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grpSp>
          <p:nvGrpSpPr>
            <p:cNvPr id="44" name="Группа 43"/>
            <p:cNvGrpSpPr/>
            <p:nvPr/>
          </p:nvGrpSpPr>
          <p:grpSpPr>
            <a:xfrm>
              <a:off x="5493936" y="4156635"/>
              <a:ext cx="571500" cy="660400"/>
              <a:chOff x="5230813" y="5008563"/>
              <a:chExt cx="571500" cy="660400"/>
            </a:xfrm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5230813" y="5008563"/>
                <a:ext cx="571500" cy="660400"/>
              </a:xfrm>
              <a:custGeom>
                <a:avLst/>
                <a:gdLst>
                  <a:gd name="T0" fmla="*/ 323 w 329"/>
                  <a:gd name="T1" fmla="*/ 187 h 380"/>
                  <a:gd name="T2" fmla="*/ 290 w 329"/>
                  <a:gd name="T3" fmla="*/ 136 h 380"/>
                  <a:gd name="T4" fmla="*/ 288 w 329"/>
                  <a:gd name="T5" fmla="*/ 132 h 380"/>
                  <a:gd name="T6" fmla="*/ 145 w 329"/>
                  <a:gd name="T7" fmla="*/ 0 h 380"/>
                  <a:gd name="T8" fmla="*/ 0 w 329"/>
                  <a:gd name="T9" fmla="*/ 144 h 380"/>
                  <a:gd name="T10" fmla="*/ 58 w 329"/>
                  <a:gd name="T11" fmla="*/ 267 h 380"/>
                  <a:gd name="T12" fmla="*/ 60 w 329"/>
                  <a:gd name="T13" fmla="*/ 271 h 380"/>
                  <a:gd name="T14" fmla="*/ 60 w 329"/>
                  <a:gd name="T15" fmla="*/ 346 h 380"/>
                  <a:gd name="T16" fmla="*/ 81 w 329"/>
                  <a:gd name="T17" fmla="*/ 370 h 380"/>
                  <a:gd name="T18" fmla="*/ 195 w 329"/>
                  <a:gd name="T19" fmla="*/ 380 h 380"/>
                  <a:gd name="T20" fmla="*/ 197 w 329"/>
                  <a:gd name="T21" fmla="*/ 380 h 380"/>
                  <a:gd name="T22" fmla="*/ 213 w 329"/>
                  <a:gd name="T23" fmla="*/ 373 h 380"/>
                  <a:gd name="T24" fmla="*/ 220 w 329"/>
                  <a:gd name="T25" fmla="*/ 356 h 380"/>
                  <a:gd name="T26" fmla="*/ 220 w 329"/>
                  <a:gd name="T27" fmla="*/ 309 h 380"/>
                  <a:gd name="T28" fmla="*/ 254 w 329"/>
                  <a:gd name="T29" fmla="*/ 309 h 380"/>
                  <a:gd name="T30" fmla="*/ 288 w 329"/>
                  <a:gd name="T31" fmla="*/ 274 h 380"/>
                  <a:gd name="T32" fmla="*/ 288 w 329"/>
                  <a:gd name="T33" fmla="*/ 229 h 380"/>
                  <a:gd name="T34" fmla="*/ 300 w 329"/>
                  <a:gd name="T35" fmla="*/ 229 h 380"/>
                  <a:gd name="T36" fmla="*/ 323 w 329"/>
                  <a:gd name="T37" fmla="*/ 215 h 380"/>
                  <a:gd name="T38" fmla="*/ 323 w 329"/>
                  <a:gd name="T39" fmla="*/ 187 h 380"/>
                  <a:gd name="T40" fmla="*/ 300 w 329"/>
                  <a:gd name="T41" fmla="*/ 204 h 380"/>
                  <a:gd name="T42" fmla="*/ 281 w 329"/>
                  <a:gd name="T43" fmla="*/ 204 h 380"/>
                  <a:gd name="T44" fmla="*/ 264 w 329"/>
                  <a:gd name="T45" fmla="*/ 221 h 380"/>
                  <a:gd name="T46" fmla="*/ 264 w 329"/>
                  <a:gd name="T47" fmla="*/ 274 h 380"/>
                  <a:gd name="T48" fmla="*/ 254 w 329"/>
                  <a:gd name="T49" fmla="*/ 284 h 380"/>
                  <a:gd name="T50" fmla="*/ 215 w 329"/>
                  <a:gd name="T51" fmla="*/ 284 h 380"/>
                  <a:gd name="T52" fmla="*/ 196 w 329"/>
                  <a:gd name="T53" fmla="*/ 303 h 380"/>
                  <a:gd name="T54" fmla="*/ 197 w 329"/>
                  <a:gd name="T55" fmla="*/ 356 h 380"/>
                  <a:gd name="T56" fmla="*/ 84 w 329"/>
                  <a:gd name="T57" fmla="*/ 346 h 380"/>
                  <a:gd name="T58" fmla="*/ 84 w 329"/>
                  <a:gd name="T59" fmla="*/ 270 h 380"/>
                  <a:gd name="T60" fmla="*/ 74 w 329"/>
                  <a:gd name="T61" fmla="*/ 248 h 380"/>
                  <a:gd name="T62" fmla="*/ 25 w 329"/>
                  <a:gd name="T63" fmla="*/ 144 h 380"/>
                  <a:gd name="T64" fmla="*/ 145 w 329"/>
                  <a:gd name="T65" fmla="*/ 24 h 380"/>
                  <a:gd name="T66" fmla="*/ 264 w 329"/>
                  <a:gd name="T67" fmla="*/ 134 h 380"/>
                  <a:gd name="T68" fmla="*/ 268 w 329"/>
                  <a:gd name="T69" fmla="*/ 149 h 380"/>
                  <a:gd name="T70" fmla="*/ 302 w 329"/>
                  <a:gd name="T71" fmla="*/ 200 h 380"/>
                  <a:gd name="T72" fmla="*/ 302 w 329"/>
                  <a:gd name="T73" fmla="*/ 203 h 380"/>
                  <a:gd name="T74" fmla="*/ 300 w 329"/>
                  <a:gd name="T75" fmla="*/ 204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29" h="380">
                    <a:moveTo>
                      <a:pt x="323" y="187"/>
                    </a:moveTo>
                    <a:cubicBezTo>
                      <a:pt x="290" y="136"/>
                      <a:pt x="290" y="136"/>
                      <a:pt x="290" y="136"/>
                    </a:cubicBezTo>
                    <a:cubicBezTo>
                      <a:pt x="289" y="135"/>
                      <a:pt x="289" y="133"/>
                      <a:pt x="288" y="132"/>
                    </a:cubicBezTo>
                    <a:cubicBezTo>
                      <a:pt x="282" y="56"/>
                      <a:pt x="220" y="0"/>
                      <a:pt x="145" y="0"/>
                    </a:cubicBezTo>
                    <a:cubicBezTo>
                      <a:pt x="65" y="0"/>
                      <a:pt x="0" y="65"/>
                      <a:pt x="0" y="144"/>
                    </a:cubicBezTo>
                    <a:cubicBezTo>
                      <a:pt x="0" y="190"/>
                      <a:pt x="22" y="236"/>
                      <a:pt x="58" y="267"/>
                    </a:cubicBezTo>
                    <a:cubicBezTo>
                      <a:pt x="59" y="268"/>
                      <a:pt x="60" y="270"/>
                      <a:pt x="60" y="271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60" y="358"/>
                      <a:pt x="69" y="369"/>
                      <a:pt x="81" y="370"/>
                    </a:cubicBezTo>
                    <a:cubicBezTo>
                      <a:pt x="195" y="380"/>
                      <a:pt x="195" y="380"/>
                      <a:pt x="195" y="380"/>
                    </a:cubicBezTo>
                    <a:cubicBezTo>
                      <a:pt x="196" y="380"/>
                      <a:pt x="196" y="380"/>
                      <a:pt x="197" y="380"/>
                    </a:cubicBezTo>
                    <a:cubicBezTo>
                      <a:pt x="203" y="380"/>
                      <a:pt x="208" y="377"/>
                      <a:pt x="213" y="373"/>
                    </a:cubicBezTo>
                    <a:cubicBezTo>
                      <a:pt x="218" y="369"/>
                      <a:pt x="220" y="362"/>
                      <a:pt x="220" y="356"/>
                    </a:cubicBezTo>
                    <a:cubicBezTo>
                      <a:pt x="220" y="309"/>
                      <a:pt x="220" y="309"/>
                      <a:pt x="220" y="309"/>
                    </a:cubicBezTo>
                    <a:cubicBezTo>
                      <a:pt x="254" y="309"/>
                      <a:pt x="254" y="309"/>
                      <a:pt x="254" y="309"/>
                    </a:cubicBezTo>
                    <a:cubicBezTo>
                      <a:pt x="273" y="309"/>
                      <a:pt x="288" y="293"/>
                      <a:pt x="288" y="274"/>
                    </a:cubicBezTo>
                    <a:cubicBezTo>
                      <a:pt x="288" y="229"/>
                      <a:pt x="288" y="229"/>
                      <a:pt x="288" y="229"/>
                    </a:cubicBezTo>
                    <a:cubicBezTo>
                      <a:pt x="300" y="229"/>
                      <a:pt x="300" y="229"/>
                      <a:pt x="300" y="229"/>
                    </a:cubicBezTo>
                    <a:cubicBezTo>
                      <a:pt x="310" y="229"/>
                      <a:pt x="319" y="224"/>
                      <a:pt x="323" y="215"/>
                    </a:cubicBezTo>
                    <a:cubicBezTo>
                      <a:pt x="329" y="206"/>
                      <a:pt x="328" y="196"/>
                      <a:pt x="323" y="187"/>
                    </a:cubicBezTo>
                    <a:close/>
                    <a:moveTo>
                      <a:pt x="300" y="204"/>
                    </a:moveTo>
                    <a:cubicBezTo>
                      <a:pt x="281" y="204"/>
                      <a:pt x="281" y="204"/>
                      <a:pt x="281" y="204"/>
                    </a:cubicBezTo>
                    <a:cubicBezTo>
                      <a:pt x="272" y="204"/>
                      <a:pt x="264" y="212"/>
                      <a:pt x="264" y="221"/>
                    </a:cubicBezTo>
                    <a:cubicBezTo>
                      <a:pt x="264" y="274"/>
                      <a:pt x="264" y="274"/>
                      <a:pt x="264" y="274"/>
                    </a:cubicBezTo>
                    <a:cubicBezTo>
                      <a:pt x="264" y="280"/>
                      <a:pt x="260" y="284"/>
                      <a:pt x="254" y="284"/>
                    </a:cubicBezTo>
                    <a:cubicBezTo>
                      <a:pt x="215" y="284"/>
                      <a:pt x="215" y="284"/>
                      <a:pt x="215" y="284"/>
                    </a:cubicBezTo>
                    <a:cubicBezTo>
                      <a:pt x="204" y="284"/>
                      <a:pt x="196" y="293"/>
                      <a:pt x="196" y="303"/>
                    </a:cubicBezTo>
                    <a:cubicBezTo>
                      <a:pt x="197" y="356"/>
                      <a:pt x="197" y="356"/>
                      <a:pt x="197" y="356"/>
                    </a:cubicBezTo>
                    <a:cubicBezTo>
                      <a:pt x="84" y="346"/>
                      <a:pt x="84" y="346"/>
                      <a:pt x="84" y="346"/>
                    </a:cubicBezTo>
                    <a:cubicBezTo>
                      <a:pt x="84" y="270"/>
                      <a:pt x="84" y="270"/>
                      <a:pt x="84" y="270"/>
                    </a:cubicBezTo>
                    <a:cubicBezTo>
                      <a:pt x="84" y="262"/>
                      <a:pt x="80" y="254"/>
                      <a:pt x="74" y="248"/>
                    </a:cubicBezTo>
                    <a:cubicBezTo>
                      <a:pt x="44" y="222"/>
                      <a:pt x="25" y="182"/>
                      <a:pt x="25" y="144"/>
                    </a:cubicBezTo>
                    <a:cubicBezTo>
                      <a:pt x="25" y="78"/>
                      <a:pt x="79" y="24"/>
                      <a:pt x="145" y="24"/>
                    </a:cubicBezTo>
                    <a:cubicBezTo>
                      <a:pt x="207" y="24"/>
                      <a:pt x="258" y="71"/>
                      <a:pt x="264" y="134"/>
                    </a:cubicBezTo>
                    <a:cubicBezTo>
                      <a:pt x="264" y="139"/>
                      <a:pt x="266" y="144"/>
                      <a:pt x="268" y="149"/>
                    </a:cubicBezTo>
                    <a:cubicBezTo>
                      <a:pt x="302" y="200"/>
                      <a:pt x="302" y="200"/>
                      <a:pt x="302" y="200"/>
                    </a:cubicBezTo>
                    <a:cubicBezTo>
                      <a:pt x="302" y="201"/>
                      <a:pt x="302" y="202"/>
                      <a:pt x="302" y="203"/>
                    </a:cubicBezTo>
                    <a:cubicBezTo>
                      <a:pt x="302" y="204"/>
                      <a:pt x="301" y="204"/>
                      <a:pt x="300" y="2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10"/>
              <p:cNvSpPr>
                <a:spLocks noEditPoints="1"/>
              </p:cNvSpPr>
              <p:nvPr/>
            </p:nvSpPr>
            <p:spPr bwMode="auto">
              <a:xfrm>
                <a:off x="5434013" y="5227638"/>
                <a:ext cx="112713" cy="112713"/>
              </a:xfrm>
              <a:custGeom>
                <a:avLst/>
                <a:gdLst>
                  <a:gd name="T0" fmla="*/ 57 w 65"/>
                  <a:gd name="T1" fmla="*/ 0 h 65"/>
                  <a:gd name="T2" fmla="*/ 8 w 65"/>
                  <a:gd name="T3" fmla="*/ 0 h 65"/>
                  <a:gd name="T4" fmla="*/ 0 w 65"/>
                  <a:gd name="T5" fmla="*/ 8 h 65"/>
                  <a:gd name="T6" fmla="*/ 0 w 65"/>
                  <a:gd name="T7" fmla="*/ 57 h 65"/>
                  <a:gd name="T8" fmla="*/ 8 w 65"/>
                  <a:gd name="T9" fmla="*/ 65 h 65"/>
                  <a:gd name="T10" fmla="*/ 57 w 65"/>
                  <a:gd name="T11" fmla="*/ 65 h 65"/>
                  <a:gd name="T12" fmla="*/ 65 w 65"/>
                  <a:gd name="T13" fmla="*/ 57 h 65"/>
                  <a:gd name="T14" fmla="*/ 65 w 65"/>
                  <a:gd name="T15" fmla="*/ 8 h 65"/>
                  <a:gd name="T16" fmla="*/ 57 w 65"/>
                  <a:gd name="T17" fmla="*/ 0 h 65"/>
                  <a:gd name="T18" fmla="*/ 16 w 65"/>
                  <a:gd name="T19" fmla="*/ 48 h 65"/>
                  <a:gd name="T20" fmla="*/ 16 w 65"/>
                  <a:gd name="T21" fmla="*/ 16 h 65"/>
                  <a:gd name="T22" fmla="*/ 48 w 65"/>
                  <a:gd name="T23" fmla="*/ 16 h 65"/>
                  <a:gd name="T24" fmla="*/ 48 w 65"/>
                  <a:gd name="T25" fmla="*/ 48 h 65"/>
                  <a:gd name="T26" fmla="*/ 16 w 65"/>
                  <a:gd name="T27" fmla="*/ 4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" h="65">
                    <a:moveTo>
                      <a:pt x="5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5"/>
                      <a:pt x="8" y="65"/>
                    </a:cubicBezTo>
                    <a:cubicBezTo>
                      <a:pt x="57" y="65"/>
                      <a:pt x="57" y="65"/>
                      <a:pt x="57" y="65"/>
                    </a:cubicBezTo>
                    <a:cubicBezTo>
                      <a:pt x="61" y="65"/>
                      <a:pt x="65" y="62"/>
                      <a:pt x="65" y="57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5" y="3"/>
                      <a:pt x="61" y="0"/>
                      <a:pt x="57" y="0"/>
                    </a:cubicBezTo>
                    <a:close/>
                    <a:moveTo>
                      <a:pt x="16" y="48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48"/>
                      <a:pt x="48" y="48"/>
                      <a:pt x="48" y="48"/>
                    </a:cubicBezTo>
                    <a:lnTo>
                      <a:pt x="16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11"/>
              <p:cNvSpPr>
                <a:spLocks noEditPoints="1"/>
              </p:cNvSpPr>
              <p:nvPr/>
            </p:nvSpPr>
            <p:spPr bwMode="auto">
              <a:xfrm>
                <a:off x="5330826" y="5124450"/>
                <a:ext cx="317500" cy="317500"/>
              </a:xfrm>
              <a:custGeom>
                <a:avLst/>
                <a:gdLst>
                  <a:gd name="T0" fmla="*/ 182 w 182"/>
                  <a:gd name="T1" fmla="*/ 59 h 182"/>
                  <a:gd name="T2" fmla="*/ 156 w 182"/>
                  <a:gd name="T3" fmla="*/ 51 h 182"/>
                  <a:gd name="T4" fmla="*/ 132 w 182"/>
                  <a:gd name="T5" fmla="*/ 26 h 182"/>
                  <a:gd name="T6" fmla="*/ 123 w 182"/>
                  <a:gd name="T7" fmla="*/ 0 h 182"/>
                  <a:gd name="T8" fmla="*/ 115 w 182"/>
                  <a:gd name="T9" fmla="*/ 26 h 182"/>
                  <a:gd name="T10" fmla="*/ 99 w 182"/>
                  <a:gd name="T11" fmla="*/ 9 h 182"/>
                  <a:gd name="T12" fmla="*/ 82 w 182"/>
                  <a:gd name="T13" fmla="*/ 9 h 182"/>
                  <a:gd name="T14" fmla="*/ 67 w 182"/>
                  <a:gd name="T15" fmla="*/ 26 h 182"/>
                  <a:gd name="T16" fmla="*/ 58 w 182"/>
                  <a:gd name="T17" fmla="*/ 0 h 182"/>
                  <a:gd name="T18" fmla="*/ 50 w 182"/>
                  <a:gd name="T19" fmla="*/ 26 h 182"/>
                  <a:gd name="T20" fmla="*/ 26 w 182"/>
                  <a:gd name="T21" fmla="*/ 51 h 182"/>
                  <a:gd name="T22" fmla="*/ 0 w 182"/>
                  <a:gd name="T23" fmla="*/ 59 h 182"/>
                  <a:gd name="T24" fmla="*/ 26 w 182"/>
                  <a:gd name="T25" fmla="*/ 67 h 182"/>
                  <a:gd name="T26" fmla="*/ 8 w 182"/>
                  <a:gd name="T27" fmla="*/ 83 h 182"/>
                  <a:gd name="T28" fmla="*/ 8 w 182"/>
                  <a:gd name="T29" fmla="*/ 100 h 182"/>
                  <a:gd name="T30" fmla="*/ 26 w 182"/>
                  <a:gd name="T31" fmla="*/ 115 h 182"/>
                  <a:gd name="T32" fmla="*/ 0 w 182"/>
                  <a:gd name="T33" fmla="*/ 123 h 182"/>
                  <a:gd name="T34" fmla="*/ 26 w 182"/>
                  <a:gd name="T35" fmla="*/ 132 h 182"/>
                  <a:gd name="T36" fmla="*/ 50 w 182"/>
                  <a:gd name="T37" fmla="*/ 156 h 182"/>
                  <a:gd name="T38" fmla="*/ 58 w 182"/>
                  <a:gd name="T39" fmla="*/ 182 h 182"/>
                  <a:gd name="T40" fmla="*/ 67 w 182"/>
                  <a:gd name="T41" fmla="*/ 156 h 182"/>
                  <a:gd name="T42" fmla="*/ 82 w 182"/>
                  <a:gd name="T43" fmla="*/ 174 h 182"/>
                  <a:gd name="T44" fmla="*/ 99 w 182"/>
                  <a:gd name="T45" fmla="*/ 174 h 182"/>
                  <a:gd name="T46" fmla="*/ 115 w 182"/>
                  <a:gd name="T47" fmla="*/ 156 h 182"/>
                  <a:gd name="T48" fmla="*/ 123 w 182"/>
                  <a:gd name="T49" fmla="*/ 182 h 182"/>
                  <a:gd name="T50" fmla="*/ 132 w 182"/>
                  <a:gd name="T51" fmla="*/ 156 h 182"/>
                  <a:gd name="T52" fmla="*/ 156 w 182"/>
                  <a:gd name="T53" fmla="*/ 132 h 182"/>
                  <a:gd name="T54" fmla="*/ 182 w 182"/>
                  <a:gd name="T55" fmla="*/ 123 h 182"/>
                  <a:gd name="T56" fmla="*/ 156 w 182"/>
                  <a:gd name="T57" fmla="*/ 115 h 182"/>
                  <a:gd name="T58" fmla="*/ 174 w 182"/>
                  <a:gd name="T59" fmla="*/ 99 h 182"/>
                  <a:gd name="T60" fmla="*/ 174 w 182"/>
                  <a:gd name="T61" fmla="*/ 83 h 182"/>
                  <a:gd name="T62" fmla="*/ 156 w 182"/>
                  <a:gd name="T63" fmla="*/ 67 h 182"/>
                  <a:gd name="T64" fmla="*/ 132 w 182"/>
                  <a:gd name="T65" fmla="*/ 139 h 182"/>
                  <a:gd name="T66" fmla="*/ 43 w 182"/>
                  <a:gd name="T67" fmla="*/ 132 h 182"/>
                  <a:gd name="T68" fmla="*/ 51 w 182"/>
                  <a:gd name="T69" fmla="*/ 43 h 182"/>
                  <a:gd name="T70" fmla="*/ 139 w 182"/>
                  <a:gd name="T71" fmla="*/ 51 h 182"/>
                  <a:gd name="T72" fmla="*/ 132 w 182"/>
                  <a:gd name="T73" fmla="*/ 139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2" h="182">
                    <a:moveTo>
                      <a:pt x="174" y="67"/>
                    </a:moveTo>
                    <a:cubicBezTo>
                      <a:pt x="178" y="67"/>
                      <a:pt x="182" y="64"/>
                      <a:pt x="182" y="59"/>
                    </a:cubicBezTo>
                    <a:cubicBezTo>
                      <a:pt x="182" y="55"/>
                      <a:pt x="178" y="51"/>
                      <a:pt x="174" y="51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6" y="51"/>
                      <a:pt x="156" y="51"/>
                      <a:pt x="156" y="51"/>
                    </a:cubicBezTo>
                    <a:cubicBezTo>
                      <a:pt x="156" y="37"/>
                      <a:pt x="145" y="26"/>
                      <a:pt x="132" y="26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4"/>
                      <a:pt x="128" y="0"/>
                      <a:pt x="123" y="0"/>
                    </a:cubicBezTo>
                    <a:cubicBezTo>
                      <a:pt x="119" y="0"/>
                      <a:pt x="115" y="4"/>
                      <a:pt x="115" y="9"/>
                    </a:cubicBezTo>
                    <a:cubicBezTo>
                      <a:pt x="115" y="26"/>
                      <a:pt x="115" y="26"/>
                      <a:pt x="115" y="26"/>
                    </a:cubicBezTo>
                    <a:cubicBezTo>
                      <a:pt x="99" y="26"/>
                      <a:pt x="99" y="26"/>
                      <a:pt x="99" y="26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99" y="4"/>
                      <a:pt x="96" y="0"/>
                      <a:pt x="91" y="0"/>
                    </a:cubicBezTo>
                    <a:cubicBezTo>
                      <a:pt x="86" y="0"/>
                      <a:pt x="82" y="4"/>
                      <a:pt x="82" y="9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7" y="4"/>
                      <a:pt x="63" y="0"/>
                      <a:pt x="58" y="0"/>
                    </a:cubicBezTo>
                    <a:cubicBezTo>
                      <a:pt x="54" y="0"/>
                      <a:pt x="50" y="4"/>
                      <a:pt x="50" y="9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50" y="26"/>
                      <a:pt x="50" y="26"/>
                      <a:pt x="50" y="26"/>
                    </a:cubicBezTo>
                    <a:cubicBezTo>
                      <a:pt x="37" y="26"/>
                      <a:pt x="26" y="37"/>
                      <a:pt x="26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4" y="51"/>
                      <a:pt x="0" y="54"/>
                      <a:pt x="0" y="59"/>
                    </a:cubicBezTo>
                    <a:cubicBezTo>
                      <a:pt x="0" y="64"/>
                      <a:pt x="3" y="67"/>
                      <a:pt x="8" y="6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83"/>
                      <a:pt x="26" y="83"/>
                      <a:pt x="26" y="83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4" y="83"/>
                      <a:pt x="0" y="87"/>
                      <a:pt x="0" y="91"/>
                    </a:cubicBezTo>
                    <a:cubicBezTo>
                      <a:pt x="0" y="96"/>
                      <a:pt x="3" y="100"/>
                      <a:pt x="8" y="100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6" y="115"/>
                      <a:pt x="26" y="115"/>
                      <a:pt x="26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9"/>
                      <a:pt x="0" y="123"/>
                    </a:cubicBezTo>
                    <a:cubicBezTo>
                      <a:pt x="0" y="128"/>
                      <a:pt x="3" y="132"/>
                      <a:pt x="8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6" y="145"/>
                      <a:pt x="36" y="156"/>
                      <a:pt x="50" y="156"/>
                    </a:cubicBezTo>
                    <a:cubicBezTo>
                      <a:pt x="50" y="174"/>
                      <a:pt x="50" y="174"/>
                      <a:pt x="50" y="174"/>
                    </a:cubicBezTo>
                    <a:cubicBezTo>
                      <a:pt x="50" y="178"/>
                      <a:pt x="54" y="182"/>
                      <a:pt x="58" y="182"/>
                    </a:cubicBezTo>
                    <a:cubicBezTo>
                      <a:pt x="63" y="182"/>
                      <a:pt x="67" y="179"/>
                      <a:pt x="67" y="174"/>
                    </a:cubicBezTo>
                    <a:cubicBezTo>
                      <a:pt x="67" y="156"/>
                      <a:pt x="67" y="156"/>
                      <a:pt x="67" y="156"/>
                    </a:cubicBezTo>
                    <a:cubicBezTo>
                      <a:pt x="82" y="156"/>
                      <a:pt x="82" y="156"/>
                      <a:pt x="82" y="156"/>
                    </a:cubicBezTo>
                    <a:cubicBezTo>
                      <a:pt x="82" y="174"/>
                      <a:pt x="82" y="174"/>
                      <a:pt x="82" y="174"/>
                    </a:cubicBezTo>
                    <a:cubicBezTo>
                      <a:pt x="82" y="178"/>
                      <a:pt x="86" y="182"/>
                      <a:pt x="91" y="182"/>
                    </a:cubicBezTo>
                    <a:cubicBezTo>
                      <a:pt x="95" y="182"/>
                      <a:pt x="99" y="179"/>
                      <a:pt x="99" y="174"/>
                    </a:cubicBezTo>
                    <a:cubicBezTo>
                      <a:pt x="99" y="156"/>
                      <a:pt x="99" y="156"/>
                      <a:pt x="99" y="156"/>
                    </a:cubicBezTo>
                    <a:cubicBezTo>
                      <a:pt x="115" y="156"/>
                      <a:pt x="115" y="156"/>
                      <a:pt x="115" y="156"/>
                    </a:cubicBezTo>
                    <a:cubicBezTo>
                      <a:pt x="115" y="174"/>
                      <a:pt x="115" y="174"/>
                      <a:pt x="115" y="174"/>
                    </a:cubicBezTo>
                    <a:cubicBezTo>
                      <a:pt x="115" y="178"/>
                      <a:pt x="118" y="182"/>
                      <a:pt x="123" y="182"/>
                    </a:cubicBezTo>
                    <a:cubicBezTo>
                      <a:pt x="128" y="182"/>
                      <a:pt x="132" y="179"/>
                      <a:pt x="132" y="174"/>
                    </a:cubicBezTo>
                    <a:cubicBezTo>
                      <a:pt x="132" y="156"/>
                      <a:pt x="132" y="156"/>
                      <a:pt x="132" y="156"/>
                    </a:cubicBezTo>
                    <a:cubicBezTo>
                      <a:pt x="132" y="156"/>
                      <a:pt x="132" y="156"/>
                      <a:pt x="132" y="156"/>
                    </a:cubicBezTo>
                    <a:cubicBezTo>
                      <a:pt x="145" y="156"/>
                      <a:pt x="156" y="145"/>
                      <a:pt x="156" y="132"/>
                    </a:cubicBezTo>
                    <a:cubicBezTo>
                      <a:pt x="174" y="132"/>
                      <a:pt x="174" y="132"/>
                      <a:pt x="174" y="132"/>
                    </a:cubicBezTo>
                    <a:cubicBezTo>
                      <a:pt x="178" y="132"/>
                      <a:pt x="182" y="128"/>
                      <a:pt x="182" y="123"/>
                    </a:cubicBezTo>
                    <a:cubicBezTo>
                      <a:pt x="182" y="119"/>
                      <a:pt x="178" y="115"/>
                      <a:pt x="174" y="115"/>
                    </a:cubicBezTo>
                    <a:cubicBezTo>
                      <a:pt x="156" y="115"/>
                      <a:pt x="156" y="115"/>
                      <a:pt x="156" y="115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74" y="99"/>
                      <a:pt x="174" y="99"/>
                      <a:pt x="174" y="99"/>
                    </a:cubicBezTo>
                    <a:cubicBezTo>
                      <a:pt x="178" y="99"/>
                      <a:pt x="182" y="96"/>
                      <a:pt x="182" y="91"/>
                    </a:cubicBezTo>
                    <a:cubicBezTo>
                      <a:pt x="182" y="86"/>
                      <a:pt x="178" y="83"/>
                      <a:pt x="174" y="83"/>
                    </a:cubicBezTo>
                    <a:cubicBezTo>
                      <a:pt x="156" y="83"/>
                      <a:pt x="156" y="83"/>
                      <a:pt x="156" y="83"/>
                    </a:cubicBezTo>
                    <a:cubicBezTo>
                      <a:pt x="156" y="67"/>
                      <a:pt x="156" y="67"/>
                      <a:pt x="156" y="67"/>
                    </a:cubicBezTo>
                    <a:lnTo>
                      <a:pt x="174" y="67"/>
                    </a:lnTo>
                    <a:close/>
                    <a:moveTo>
                      <a:pt x="132" y="139"/>
                    </a:moveTo>
                    <a:cubicBezTo>
                      <a:pt x="51" y="139"/>
                      <a:pt x="51" y="139"/>
                      <a:pt x="51" y="139"/>
                    </a:cubicBezTo>
                    <a:cubicBezTo>
                      <a:pt x="46" y="139"/>
                      <a:pt x="43" y="136"/>
                      <a:pt x="43" y="132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3" y="46"/>
                      <a:pt x="47" y="43"/>
                      <a:pt x="51" y="43"/>
                    </a:cubicBezTo>
                    <a:cubicBezTo>
                      <a:pt x="132" y="43"/>
                      <a:pt x="132" y="43"/>
                      <a:pt x="132" y="43"/>
                    </a:cubicBezTo>
                    <a:cubicBezTo>
                      <a:pt x="136" y="43"/>
                      <a:pt x="139" y="47"/>
                      <a:pt x="139" y="51"/>
                    </a:cubicBezTo>
                    <a:cubicBezTo>
                      <a:pt x="139" y="131"/>
                      <a:pt x="139" y="131"/>
                      <a:pt x="139" y="131"/>
                    </a:cubicBezTo>
                    <a:cubicBezTo>
                      <a:pt x="140" y="136"/>
                      <a:pt x="136" y="139"/>
                      <a:pt x="132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23" name="Группа 122"/>
          <p:cNvGrpSpPr/>
          <p:nvPr/>
        </p:nvGrpSpPr>
        <p:grpSpPr>
          <a:xfrm>
            <a:off x="4026233" y="4510031"/>
            <a:ext cx="3063722" cy="1435088"/>
            <a:chOff x="4026233" y="4939653"/>
            <a:chExt cx="3063722" cy="995191"/>
          </a:xfrm>
        </p:grpSpPr>
        <p:cxnSp>
          <p:nvCxnSpPr>
            <p:cNvPr id="117" name="Прямая со стрелкой 116"/>
            <p:cNvCxnSpPr/>
            <p:nvPr/>
          </p:nvCxnSpPr>
          <p:spPr>
            <a:xfrm flipV="1">
              <a:off x="7089955" y="4939653"/>
              <a:ext cx="0" cy="995191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Прямая со стрелкой 118"/>
            <p:cNvCxnSpPr/>
            <p:nvPr/>
          </p:nvCxnSpPr>
          <p:spPr>
            <a:xfrm flipV="1">
              <a:off x="4026233" y="4939653"/>
              <a:ext cx="0" cy="995191"/>
            </a:xfrm>
            <a:prstGeom prst="straightConnector1">
              <a:avLst/>
            </a:prstGeom>
            <a:ln w="12700" cap="rnd"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Прямая со стрелкой 71"/>
          <p:cNvCxnSpPr/>
          <p:nvPr/>
        </p:nvCxnSpPr>
        <p:spPr>
          <a:xfrm flipH="1">
            <a:off x="8617638" y="3084467"/>
            <a:ext cx="2044611" cy="1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522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8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52" name="Прямая со стрелкой 51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147799" y="4327835"/>
            <a:ext cx="255428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</a:pPr>
            <a:r>
              <a:rPr lang="ru-RU" sz="900" b="1" dirty="0" smtClean="0">
                <a:latin typeface="Century Gothic" panose="020B0502020202020204" pitchFamily="34" charset="0"/>
              </a:rPr>
              <a:t>В РЕАЛИЗАЦИИ ЦЕЛЕВОЙ МОДЕЛИ СОВМЕСТНО С МИНИСТЕРСТВОМ ЦИФРОВОГО РАЗВИТИЯ КАЛУЖСКОЙ ОБЛАСТИ УЧАСТВУЮТ</a:t>
            </a:r>
            <a:endParaRPr lang="en-US" sz="900" b="1" dirty="0" smtClean="0">
              <a:latin typeface="Century Gothic" panose="020B0502020202020204" pitchFamily="34" charset="0"/>
            </a:endParaRPr>
          </a:p>
          <a:p>
            <a:pPr marL="0" lvl="2"/>
            <a:r>
              <a:rPr lang="ru-RU" sz="800" dirty="0" smtClean="0">
                <a:latin typeface="Century Gothic" panose="020B0502020202020204" pitchFamily="34" charset="0"/>
              </a:rPr>
              <a:t>органы </a:t>
            </a:r>
            <a:r>
              <a:rPr lang="ru-RU" sz="800" dirty="0">
                <a:latin typeface="Century Gothic" panose="020B0502020202020204" pitchFamily="34" charset="0"/>
              </a:rPr>
              <a:t>исполнительной власти (</a:t>
            </a:r>
            <a:r>
              <a:rPr lang="ru-RU" sz="800" b="1" dirty="0">
                <a:latin typeface="Century Gothic" panose="020B0502020202020204" pitchFamily="34" charset="0"/>
              </a:rPr>
              <a:t>14</a:t>
            </a:r>
            <a:r>
              <a:rPr lang="ru-RU" sz="800" dirty="0">
                <a:latin typeface="Century Gothic" panose="020B0502020202020204" pitchFamily="34" charset="0"/>
              </a:rPr>
              <a:t>), осуществляющих контрольно-надзорную деятельность на территории субъекта </a:t>
            </a:r>
            <a:r>
              <a:rPr lang="en-US" sz="800" dirty="0" smtClean="0">
                <a:latin typeface="Century Gothic" panose="020B0502020202020204" pitchFamily="34" charset="0"/>
              </a:rPr>
              <a:t/>
            </a:r>
            <a:br>
              <a:rPr lang="en-US" sz="800" dirty="0" smtClean="0">
                <a:latin typeface="Century Gothic" panose="020B0502020202020204" pitchFamily="34" charset="0"/>
              </a:rPr>
            </a:br>
            <a:r>
              <a:rPr lang="ru-RU" sz="800" dirty="0" smtClean="0">
                <a:latin typeface="Century Gothic" panose="020B0502020202020204" pitchFamily="34" charset="0"/>
              </a:rPr>
              <a:t>(</a:t>
            </a:r>
            <a:r>
              <a:rPr lang="ru-RU" sz="800" b="1" dirty="0">
                <a:latin typeface="Century Gothic" panose="020B0502020202020204" pitchFamily="34" charset="0"/>
              </a:rPr>
              <a:t>26</a:t>
            </a:r>
            <a:r>
              <a:rPr lang="ru-RU" sz="800" dirty="0">
                <a:latin typeface="Century Gothic" panose="020B0502020202020204" pitchFamily="34" charset="0"/>
              </a:rPr>
              <a:t> видов контроля (надзора</a:t>
            </a:r>
            <a:r>
              <a:rPr lang="ru-RU" sz="800" dirty="0" smtClean="0">
                <a:latin typeface="Century Gothic" panose="020B0502020202020204" pitchFamily="34" charset="0"/>
              </a:rPr>
              <a:t>))</a:t>
            </a:r>
            <a:endParaRPr lang="ru-RU" sz="800" dirty="0">
              <a:latin typeface="Century Gothic" panose="020B0502020202020204" pitchFamily="34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4" name="Прямая со стрелкой 53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0" name="Прямая со стрелкой 59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Прямоугольник 116"/>
          <p:cNvSpPr/>
          <p:nvPr/>
        </p:nvSpPr>
        <p:spPr>
          <a:xfrm>
            <a:off x="553202" y="164368"/>
            <a:ext cx="8061822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Совершенствование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контрольно-надзорной деятельности</a:t>
            </a:r>
          </a:p>
        </p:txBody>
      </p:sp>
      <p:cxnSp>
        <p:nvCxnSpPr>
          <p:cNvPr id="123" name="Прямая со стрелкой 122"/>
          <p:cNvCxnSpPr/>
          <p:nvPr/>
        </p:nvCxnSpPr>
        <p:spPr>
          <a:xfrm flipV="1">
            <a:off x="921961" y="4327835"/>
            <a:ext cx="0" cy="147397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719265" y="2741936"/>
            <a:ext cx="29335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100" dirty="0">
                <a:latin typeface="Century Gothic" panose="020B0502020202020204" pitchFamily="34" charset="0"/>
              </a:rPr>
              <a:t>выполнены </a:t>
            </a:r>
            <a:r>
              <a:rPr lang="ru-RU" sz="1100" b="1" dirty="0">
                <a:latin typeface="Century Gothic" panose="020B0502020202020204" pitchFamily="34" charset="0"/>
              </a:rPr>
              <a:t>13</a:t>
            </a:r>
            <a:r>
              <a:rPr lang="ru-RU" sz="1100" dirty="0">
                <a:latin typeface="Century Gothic" panose="020B0502020202020204" pitchFamily="34" charset="0"/>
              </a:rPr>
              <a:t> показателей целевой модели «Осуществление контрольно-надзорной деятельности в субъектах Российской Федерации» 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674838" y="2055242"/>
            <a:ext cx="1617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100%</a:t>
            </a:r>
            <a:endParaRPr lang="ru-RU" sz="4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>
            <a:off x="819027" y="3971580"/>
            <a:ext cx="205868" cy="205868"/>
            <a:chOff x="4545013" y="1849438"/>
            <a:chExt cx="573087" cy="573087"/>
          </a:xfrm>
        </p:grpSpPr>
        <p:sp>
          <p:nvSpPr>
            <p:cNvPr id="8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545013" y="1849438"/>
              <a:ext cx="573087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Rectangle 5"/>
            <p:cNvSpPr>
              <a:spLocks noChangeArrowheads="1"/>
            </p:cNvSpPr>
            <p:nvPr/>
          </p:nvSpPr>
          <p:spPr bwMode="auto">
            <a:xfrm>
              <a:off x="4545013" y="1849438"/>
              <a:ext cx="573087" cy="573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6"/>
            <p:cNvSpPr>
              <a:spLocks/>
            </p:cNvSpPr>
            <p:nvPr/>
          </p:nvSpPr>
          <p:spPr bwMode="auto">
            <a:xfrm>
              <a:off x="4618038" y="1930400"/>
              <a:ext cx="439737" cy="419100"/>
            </a:xfrm>
            <a:custGeom>
              <a:avLst/>
              <a:gdLst>
                <a:gd name="T0" fmla="*/ 287 w 569"/>
                <a:gd name="T1" fmla="*/ 543 h 543"/>
                <a:gd name="T2" fmla="*/ 237 w 569"/>
                <a:gd name="T3" fmla="*/ 516 h 543"/>
                <a:gd name="T4" fmla="*/ 18 w 569"/>
                <a:gd name="T5" fmla="*/ 184 h 543"/>
                <a:gd name="T6" fmla="*/ 36 w 569"/>
                <a:gd name="T7" fmla="*/ 101 h 543"/>
                <a:gd name="T8" fmla="*/ 119 w 569"/>
                <a:gd name="T9" fmla="*/ 118 h 543"/>
                <a:gd name="T10" fmla="*/ 281 w 569"/>
                <a:gd name="T11" fmla="*/ 364 h 543"/>
                <a:gd name="T12" fmla="*/ 447 w 569"/>
                <a:gd name="T13" fmla="*/ 41 h 543"/>
                <a:gd name="T14" fmla="*/ 528 w 569"/>
                <a:gd name="T15" fmla="*/ 16 h 543"/>
                <a:gd name="T16" fmla="*/ 554 w 569"/>
                <a:gd name="T17" fmla="*/ 96 h 543"/>
                <a:gd name="T18" fmla="*/ 340 w 569"/>
                <a:gd name="T19" fmla="*/ 510 h 543"/>
                <a:gd name="T20" fmla="*/ 290 w 569"/>
                <a:gd name="T21" fmla="*/ 543 h 543"/>
                <a:gd name="T22" fmla="*/ 287 w 569"/>
                <a:gd name="T23" fmla="*/ 543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9" h="543">
                  <a:moveTo>
                    <a:pt x="287" y="543"/>
                  </a:moveTo>
                  <a:cubicBezTo>
                    <a:pt x="267" y="543"/>
                    <a:pt x="248" y="533"/>
                    <a:pt x="237" y="516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0" y="156"/>
                    <a:pt x="8" y="119"/>
                    <a:pt x="36" y="101"/>
                  </a:cubicBezTo>
                  <a:cubicBezTo>
                    <a:pt x="63" y="82"/>
                    <a:pt x="100" y="90"/>
                    <a:pt x="119" y="118"/>
                  </a:cubicBezTo>
                  <a:cubicBezTo>
                    <a:pt x="281" y="364"/>
                    <a:pt x="281" y="364"/>
                    <a:pt x="281" y="364"/>
                  </a:cubicBezTo>
                  <a:cubicBezTo>
                    <a:pt x="447" y="41"/>
                    <a:pt x="447" y="41"/>
                    <a:pt x="447" y="41"/>
                  </a:cubicBezTo>
                  <a:cubicBezTo>
                    <a:pt x="462" y="12"/>
                    <a:pt x="499" y="0"/>
                    <a:pt x="528" y="16"/>
                  </a:cubicBezTo>
                  <a:cubicBezTo>
                    <a:pt x="558" y="31"/>
                    <a:pt x="569" y="67"/>
                    <a:pt x="554" y="96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0" y="529"/>
                    <a:pt x="311" y="541"/>
                    <a:pt x="290" y="543"/>
                  </a:cubicBezTo>
                  <a:cubicBezTo>
                    <a:pt x="289" y="543"/>
                    <a:pt x="288" y="543"/>
                    <a:pt x="287" y="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259101" y="2008961"/>
            <a:ext cx="3089573" cy="587877"/>
            <a:chOff x="8074378" y="2258208"/>
            <a:chExt cx="3089573" cy="58787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365563" y="2338254"/>
              <a:ext cx="279838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РАЗРАБОТКА И УТВЕРЖДЕНИЕ ПОЛОЖЕНИЙ </a:t>
              </a:r>
              <a:r>
                <a:rPr lang="en-US" sz="900" b="1" dirty="0" smtClean="0">
                  <a:latin typeface="Century Gothic" panose="020B0502020202020204" pitchFamily="34" charset="0"/>
                </a:rPr>
                <a:t/>
              </a:r>
              <a:br>
                <a:rPr lang="en-US" sz="900" b="1" dirty="0" smtClean="0">
                  <a:latin typeface="Century Gothic" panose="020B0502020202020204" pitchFamily="34" charset="0"/>
                </a:rPr>
              </a:br>
              <a:r>
                <a:rPr lang="ru-RU" sz="900" b="1" dirty="0" smtClean="0">
                  <a:latin typeface="Century Gothic" panose="020B0502020202020204" pitchFamily="34" charset="0"/>
                </a:rPr>
                <a:t>О ВИДАХ РЕГИОНАЛЬНОГО ГОСУДАРСТВЕННОГО КОНТРОЛЯ (НАДЗОРА)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97" name="Группа 96"/>
            <p:cNvGrpSpPr/>
            <p:nvPr/>
          </p:nvGrpSpPr>
          <p:grpSpPr>
            <a:xfrm>
              <a:off x="8074378" y="2258208"/>
              <a:ext cx="189226" cy="376403"/>
              <a:chOff x="10055550" y="2269473"/>
              <a:chExt cx="879475" cy="1749426"/>
            </a:xfrm>
          </p:grpSpPr>
          <p:sp>
            <p:nvSpPr>
              <p:cNvPr id="9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2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3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8236671" y="3407797"/>
            <a:ext cx="2963178" cy="573622"/>
            <a:chOff x="8051948" y="4184421"/>
            <a:chExt cx="2963178" cy="57362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322652" y="4250212"/>
              <a:ext cx="2692474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>
                  <a:latin typeface="Century Gothic" panose="020B0502020202020204" pitchFamily="34" charset="0"/>
                </a:rPr>
                <a:t>ПРИМЕНЕНИЯ РИСК-ОРИЕНТИРОВАННОГО ПОДХОДА И НОВЫХ КОНТРОЛЬНО-НАДЗОРНЫХ </a:t>
              </a:r>
              <a:r>
                <a:rPr lang="ru-RU" sz="900" b="1" dirty="0" smtClean="0">
                  <a:latin typeface="Century Gothic" panose="020B0502020202020204" pitchFamily="34" charset="0"/>
                </a:rPr>
                <a:t>МЕРОПРИЯТИЙ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8051948" y="4184421"/>
              <a:ext cx="189226" cy="376403"/>
              <a:chOff x="10055550" y="2269473"/>
              <a:chExt cx="879475" cy="1749426"/>
            </a:xfrm>
          </p:grpSpPr>
          <p:sp>
            <p:nvSpPr>
              <p:cNvPr id="10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7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8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9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0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1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2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8259101" y="2686981"/>
            <a:ext cx="2989595" cy="439675"/>
            <a:chOff x="8074378" y="3395657"/>
            <a:chExt cx="2989595" cy="43967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365563" y="3466000"/>
              <a:ext cx="26984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РАСШИРЕНИЕ ПЕРЕЧНЯ ИСПОЛЬЗУЕМЫХ ПРОФИЛАКТИЧЕСКИХ МЕРОПРИЯТИЙ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13" name="Группа 112"/>
            <p:cNvGrpSpPr/>
            <p:nvPr/>
          </p:nvGrpSpPr>
          <p:grpSpPr>
            <a:xfrm>
              <a:off x="8074378" y="3395657"/>
              <a:ext cx="189226" cy="376403"/>
              <a:chOff x="10055550" y="2269473"/>
              <a:chExt cx="879475" cy="1749426"/>
            </a:xfrm>
          </p:grpSpPr>
          <p:sp>
            <p:nvSpPr>
              <p:cNvPr id="11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5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5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6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17" name="Группа 16"/>
          <p:cNvGrpSpPr/>
          <p:nvPr/>
        </p:nvGrpSpPr>
        <p:grpSpPr>
          <a:xfrm>
            <a:off x="8236671" y="4237264"/>
            <a:ext cx="2704094" cy="573407"/>
            <a:chOff x="8051948" y="5107347"/>
            <a:chExt cx="2704094" cy="57340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322652" y="5172923"/>
              <a:ext cx="243339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ЦИФРОВИЗАЦИЯ КОНТРОЛЬНО-НАДЗОРНОЙ ДЕЯТЕЛЬНОСТИ (ГИС ТОР КНД И ПЛАТФОРМА СБОРА ДАННЫХ)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129" name="Группа 128"/>
            <p:cNvGrpSpPr/>
            <p:nvPr/>
          </p:nvGrpSpPr>
          <p:grpSpPr>
            <a:xfrm>
              <a:off x="8051948" y="5107347"/>
              <a:ext cx="189226" cy="376403"/>
              <a:chOff x="10055550" y="2269473"/>
              <a:chExt cx="879475" cy="1749426"/>
            </a:xfrm>
          </p:grpSpPr>
          <p:sp>
            <p:nvSpPr>
              <p:cNvPr id="13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2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3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4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5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6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37" name="Прямоугольник 136"/>
          <p:cNvSpPr/>
          <p:nvPr/>
        </p:nvSpPr>
        <p:spPr>
          <a:xfrm>
            <a:off x="704829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8541851" y="147565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cxnSp>
        <p:nvCxnSpPr>
          <p:cNvPr id="139" name="Прямая со стрелкой 138"/>
          <p:cNvCxnSpPr/>
          <p:nvPr/>
        </p:nvCxnSpPr>
        <p:spPr>
          <a:xfrm flipV="1">
            <a:off x="7675269" y="2044460"/>
            <a:ext cx="0" cy="3757352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542565" y="2194745"/>
            <a:ext cx="21449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smtClean="0">
                <a:latin typeface="Century Gothic" panose="020B0502020202020204" pitchFamily="34" charset="0"/>
              </a:rPr>
              <a:t>РЕАЛИЗОВАНЫ СОВМЕСТНЫЕ </a:t>
            </a:r>
            <a:br>
              <a:rPr lang="ru-RU" sz="900" b="1" smtClean="0">
                <a:latin typeface="Century Gothic" panose="020B0502020202020204" pitchFamily="34" charset="0"/>
              </a:rPr>
            </a:br>
            <a:r>
              <a:rPr lang="ru-RU" sz="900" b="1" smtClean="0">
                <a:latin typeface="Century Gothic" panose="020B0502020202020204" pitchFamily="34" charset="0"/>
              </a:rPr>
              <a:t>С МИНЦИФРЫ РОССИИ ПИЛОТНЫЕ ПРОЕКТЫ </a:t>
            </a:r>
            <a:endParaRPr lang="ru-RU" sz="900" b="1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24" y="2886593"/>
            <a:ext cx="2219960" cy="507293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4519226" y="4928969"/>
            <a:ext cx="2544424" cy="860585"/>
            <a:chOff x="4354007" y="4801564"/>
            <a:chExt cx="2544424" cy="860585"/>
          </a:xfrm>
        </p:grpSpPr>
        <p:sp>
          <p:nvSpPr>
            <p:cNvPr id="140" name="Прямоугольник 139"/>
            <p:cNvSpPr/>
            <p:nvPr/>
          </p:nvSpPr>
          <p:spPr>
            <a:xfrm>
              <a:off x="4354007" y="4801564"/>
              <a:ext cx="5998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</a:t>
              </a:r>
              <a:r>
                <a:rPr lang="ru-RU" sz="28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</a:t>
              </a:r>
              <a:endParaRPr lang="ru-RU" sz="28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357509" y="5231262"/>
              <a:ext cx="25409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>
                  <a:latin typeface="Century Gothic" panose="020B0502020202020204" pitchFamily="34" charset="0"/>
                </a:rPr>
                <a:t>дистанционному зондированию земель лесного фонда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519226" y="3828976"/>
            <a:ext cx="2562465" cy="845538"/>
            <a:chOff x="4354007" y="3828976"/>
            <a:chExt cx="2562465" cy="84553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375550" y="4243627"/>
              <a:ext cx="25409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 smtClean="0">
                  <a:latin typeface="Century Gothic" panose="020B0502020202020204" pitchFamily="34" charset="0"/>
                </a:rPr>
                <a:t>по </a:t>
              </a:r>
              <a:r>
                <a:rPr lang="ru-RU" sz="1100" dirty="0">
                  <a:latin typeface="Century Gothic" panose="020B0502020202020204" pitchFamily="34" charset="0"/>
                </a:rPr>
                <a:t>внедрению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ГИС </a:t>
              </a:r>
              <a:r>
                <a:rPr lang="ru-RU" sz="1100" dirty="0">
                  <a:latin typeface="Century Gothic" panose="020B0502020202020204" pitchFamily="34" charset="0"/>
                </a:rPr>
                <a:t>ТОР КНД версии </a:t>
              </a:r>
              <a:r>
                <a:rPr lang="ru-RU" sz="1100" dirty="0" smtClean="0"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141" name="Прямоугольник 140"/>
            <p:cNvSpPr/>
            <p:nvPr/>
          </p:nvSpPr>
          <p:spPr>
            <a:xfrm>
              <a:off x="4354007" y="3828976"/>
              <a:ext cx="561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spc="-150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#1</a:t>
              </a:r>
              <a:endParaRPr lang="ru-RU" sz="2800" b="1" spc="-150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43" name="Прямая со стрелкой 142"/>
          <p:cNvCxnSpPr/>
          <p:nvPr/>
        </p:nvCxnSpPr>
        <p:spPr>
          <a:xfrm flipV="1">
            <a:off x="4046954" y="2044460"/>
            <a:ext cx="0" cy="3757352"/>
          </a:xfrm>
          <a:prstGeom prst="straightConnector1">
            <a:avLst/>
          </a:prstGeom>
          <a:ln w="12700" cap="rnd"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Группа 81"/>
          <p:cNvGrpSpPr/>
          <p:nvPr/>
        </p:nvGrpSpPr>
        <p:grpSpPr>
          <a:xfrm>
            <a:off x="8236671" y="5079682"/>
            <a:ext cx="2704094" cy="573407"/>
            <a:chOff x="8051948" y="5107347"/>
            <a:chExt cx="2704094" cy="573407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8322652" y="5172923"/>
              <a:ext cx="243339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900" b="1" dirty="0" smtClean="0">
                  <a:latin typeface="Century Gothic" panose="020B0502020202020204" pitchFamily="34" charset="0"/>
                </a:rPr>
                <a:t>ПИЛОТНОЕ ВНЕДРЕНИЕ СИСТЕМЫ ДИСТАНЦИОННОГО КОНТРОЛЯ ВОДОПОТРЕБЛЕНИЯ И КАЧЕСТВА ВОДЫ</a:t>
              </a:r>
              <a:endParaRPr lang="ru-RU" sz="900" b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84" name="Группа 83"/>
            <p:cNvGrpSpPr/>
            <p:nvPr/>
          </p:nvGrpSpPr>
          <p:grpSpPr>
            <a:xfrm>
              <a:off x="8051948" y="5107347"/>
              <a:ext cx="189226" cy="376403"/>
              <a:chOff x="10055550" y="2269473"/>
              <a:chExt cx="879475" cy="1749426"/>
            </a:xfrm>
          </p:grpSpPr>
          <p:sp>
            <p:nvSpPr>
              <p:cNvPr id="8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0055550" y="2269473"/>
                <a:ext cx="879475" cy="1749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9" name="Freeform 5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4A86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0" name="Freeform 6"/>
              <p:cNvSpPr>
                <a:spLocks/>
              </p:cNvSpPr>
              <p:nvPr/>
            </p:nvSpPr>
            <p:spPr bwMode="auto">
              <a:xfrm>
                <a:off x="10203188" y="2783823"/>
                <a:ext cx="728663" cy="723900"/>
              </a:xfrm>
              <a:custGeom>
                <a:avLst/>
                <a:gdLst>
                  <a:gd name="T0" fmla="*/ 231 w 459"/>
                  <a:gd name="T1" fmla="*/ 0 h 456"/>
                  <a:gd name="T2" fmla="*/ 0 w 459"/>
                  <a:gd name="T3" fmla="*/ 227 h 456"/>
                  <a:gd name="T4" fmla="*/ 231 w 459"/>
                  <a:gd name="T5" fmla="*/ 456 h 456"/>
                  <a:gd name="T6" fmla="*/ 459 w 459"/>
                  <a:gd name="T7" fmla="*/ 227 h 456"/>
                  <a:gd name="T8" fmla="*/ 231 w 459"/>
                  <a:gd name="T9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9" h="456">
                    <a:moveTo>
                      <a:pt x="231" y="0"/>
                    </a:moveTo>
                    <a:lnTo>
                      <a:pt x="0" y="227"/>
                    </a:lnTo>
                    <a:lnTo>
                      <a:pt x="231" y="456"/>
                    </a:lnTo>
                    <a:lnTo>
                      <a:pt x="459" y="227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Freeform 7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20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8"/>
              <p:cNvSpPr>
                <a:spLocks/>
              </p:cNvSpPr>
              <p:nvPr/>
            </p:nvSpPr>
            <p:spPr bwMode="auto">
              <a:xfrm>
                <a:off x="10055550" y="2272648"/>
                <a:ext cx="514350" cy="871538"/>
              </a:xfrm>
              <a:custGeom>
                <a:avLst/>
                <a:gdLst>
                  <a:gd name="T0" fmla="*/ 0 w 324"/>
                  <a:gd name="T1" fmla="*/ 0 h 549"/>
                  <a:gd name="T2" fmla="*/ 0 w 324"/>
                  <a:gd name="T3" fmla="*/ 456 h 549"/>
                  <a:gd name="T4" fmla="*/ 93 w 324"/>
                  <a:gd name="T5" fmla="*/ 549 h 549"/>
                  <a:gd name="T6" fmla="*/ 324 w 324"/>
                  <a:gd name="T7" fmla="*/ 322 h 549"/>
                  <a:gd name="T8" fmla="*/ 0 w 324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49">
                    <a:moveTo>
                      <a:pt x="0" y="0"/>
                    </a:moveTo>
                    <a:lnTo>
                      <a:pt x="0" y="456"/>
                    </a:lnTo>
                    <a:lnTo>
                      <a:pt x="93" y="549"/>
                    </a:lnTo>
                    <a:lnTo>
                      <a:pt x="324" y="3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9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51C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10"/>
              <p:cNvSpPr>
                <a:spLocks/>
              </p:cNvSpPr>
              <p:nvPr/>
            </p:nvSpPr>
            <p:spPr bwMode="auto">
              <a:xfrm>
                <a:off x="10055550" y="3144186"/>
                <a:ext cx="514350" cy="874713"/>
              </a:xfrm>
              <a:custGeom>
                <a:avLst/>
                <a:gdLst>
                  <a:gd name="T0" fmla="*/ 93 w 324"/>
                  <a:gd name="T1" fmla="*/ 0 h 551"/>
                  <a:gd name="T2" fmla="*/ 0 w 324"/>
                  <a:gd name="T3" fmla="*/ 95 h 551"/>
                  <a:gd name="T4" fmla="*/ 0 w 324"/>
                  <a:gd name="T5" fmla="*/ 551 h 551"/>
                  <a:gd name="T6" fmla="*/ 324 w 324"/>
                  <a:gd name="T7" fmla="*/ 229 h 551"/>
                  <a:gd name="T8" fmla="*/ 93 w 324"/>
                  <a:gd name="T9" fmla="*/ 0 h 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551">
                    <a:moveTo>
                      <a:pt x="93" y="0"/>
                    </a:moveTo>
                    <a:lnTo>
                      <a:pt x="0" y="95"/>
                    </a:lnTo>
                    <a:lnTo>
                      <a:pt x="0" y="551"/>
                    </a:lnTo>
                    <a:lnTo>
                      <a:pt x="324" y="229"/>
                    </a:lnTo>
                    <a:lnTo>
                      <a:pt x="9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8519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423979" y="337229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39C3F63-8284-4AB9-955B-C83C69E1816C}" type="slidenum">
              <a:rPr lang="ru-RU" sz="2800" b="1" smtClean="0">
                <a:solidFill>
                  <a:srgbClr val="51C2EB"/>
                </a:solidFill>
                <a:effectLst>
                  <a:reflection blurRad="12700" stA="31000" endPos="45500" dist="50800" dir="5400000" sy="-100000" algn="bl" rotWithShape="0"/>
                </a:effectLst>
                <a:latin typeface="Century Gothic" panose="020B0502020202020204" pitchFamily="34" charset="0"/>
              </a:rPr>
              <a:pPr algn="r"/>
              <a:t>9</a:t>
            </a:fld>
            <a:endParaRPr lang="ru-RU" sz="2800" b="1" dirty="0">
              <a:solidFill>
                <a:srgbClr val="51C2EB"/>
              </a:solidFill>
              <a:effectLst>
                <a:reflection blurRad="12700" stA="31000" endPos="45500" dist="50800" dir="5400000" sy="-100000" algn="bl" rotWithShape="0"/>
              </a:effectLst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0" y="6541075"/>
            <a:ext cx="12192000" cy="325120"/>
            <a:chOff x="0" y="6530801"/>
            <a:chExt cx="12192000" cy="32512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530801"/>
              <a:ext cx="12191999" cy="325120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/>
            <p:nvPr/>
          </p:nvCxnSpPr>
          <p:spPr>
            <a:xfrm>
              <a:off x="0" y="6692191"/>
              <a:ext cx="12192000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105501" y="1993836"/>
            <a:ext cx="4543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900" b="1" dirty="0" smtClean="0">
                <a:latin typeface="Century Gothic" panose="020B0502020202020204" pitchFamily="34" charset="0"/>
              </a:rPr>
              <a:t>ОРГАНИЗАЦИЯ СИСТЕМНОЙ РАБОТЫ ПО УПРАВЛЕНИЮ </a:t>
            </a:r>
            <a:br>
              <a:rPr lang="ru-RU" sz="900" b="1" dirty="0" smtClean="0">
                <a:latin typeface="Century Gothic" panose="020B0502020202020204" pitchFamily="34" charset="0"/>
              </a:rPr>
            </a:br>
            <a:r>
              <a:rPr lang="ru-RU" sz="900" b="1" dirty="0" smtClean="0">
                <a:latin typeface="Century Gothic" panose="020B0502020202020204" pitchFamily="34" charset="0"/>
              </a:rPr>
              <a:t>ВНЕШНИМИ КОММУНИКАЦИЯМИ РЕГИОНАЛЬНЫХ ПРОЕКТОВ</a:t>
            </a:r>
          </a:p>
          <a:p>
            <a:pPr marL="0" lvl="2"/>
            <a:r>
              <a:rPr lang="ru-RU" sz="1100" dirty="0">
                <a:latin typeface="Century Gothic" panose="020B0502020202020204" pitchFamily="34" charset="0"/>
              </a:rPr>
              <a:t>Р</a:t>
            </a:r>
            <a:r>
              <a:rPr lang="ru-RU" sz="1100" dirty="0" smtClean="0">
                <a:latin typeface="Century Gothic" panose="020B0502020202020204" pitchFamily="34" charset="0"/>
              </a:rPr>
              <a:t>абота </a:t>
            </a:r>
            <a:r>
              <a:rPr lang="ru-RU" sz="1100" dirty="0">
                <a:latin typeface="Century Gothic" panose="020B0502020202020204" pitchFamily="34" charset="0"/>
              </a:rPr>
              <a:t>по планированию и публикации понятной </a:t>
            </a:r>
            <a:r>
              <a:rPr lang="ru-RU" sz="1100" dirty="0" smtClean="0">
                <a:latin typeface="Century Gothic" panose="020B0502020202020204" pitchFamily="34" charset="0"/>
              </a:rPr>
              <a:t/>
            </a:r>
            <a:br>
              <a:rPr lang="ru-RU" sz="1100" dirty="0" smtClean="0">
                <a:latin typeface="Century Gothic" panose="020B0502020202020204" pitchFamily="34" charset="0"/>
              </a:rPr>
            </a:br>
            <a:r>
              <a:rPr lang="ru-RU" sz="1100" dirty="0" smtClean="0">
                <a:latin typeface="Century Gothic" panose="020B0502020202020204" pitchFamily="34" charset="0"/>
              </a:rPr>
              <a:t>и </a:t>
            </a:r>
            <a:r>
              <a:rPr lang="ru-RU" sz="1100" dirty="0">
                <a:latin typeface="Century Gothic" panose="020B0502020202020204" pitchFamily="34" charset="0"/>
              </a:rPr>
              <a:t>доступной гражданам информации о том, какие новые возможности и блага получают жители региона при реализации региональных проектов. </a:t>
            </a:r>
          </a:p>
          <a:p>
            <a:pPr marL="0" lvl="2"/>
            <a:r>
              <a:rPr lang="ru-RU" sz="1100" dirty="0" smtClean="0">
                <a:latin typeface="Century Gothic" panose="020B0502020202020204" pitchFamily="34" charset="0"/>
              </a:rPr>
              <a:t>Будет создан информативный сайт </a:t>
            </a:r>
            <a:r>
              <a:rPr lang="ru-RU" sz="1100" dirty="0">
                <a:latin typeface="Century Gothic" panose="020B0502020202020204" pitchFamily="34" charset="0"/>
              </a:rPr>
              <a:t>о реализации региональных </a:t>
            </a:r>
            <a:r>
              <a:rPr lang="ru-RU" sz="1100" dirty="0" smtClean="0">
                <a:latin typeface="Century Gothic" panose="020B0502020202020204" pitchFamily="34" charset="0"/>
              </a:rPr>
              <a:t>проектов.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1" y="499880"/>
            <a:ext cx="413238" cy="946592"/>
            <a:chOff x="0" y="499880"/>
            <a:chExt cx="688369" cy="946592"/>
          </a:xfrm>
        </p:grpSpPr>
        <p:cxnSp>
          <p:nvCxnSpPr>
            <p:cNvPr id="55" name="Прямая со стрелкой 54"/>
            <p:cNvCxnSpPr/>
            <p:nvPr/>
          </p:nvCxnSpPr>
          <p:spPr>
            <a:xfrm>
              <a:off x="0" y="1446472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>
              <a:off x="0" y="1209824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>
              <a:off x="0" y="973176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 стрелкой 57"/>
            <p:cNvCxnSpPr/>
            <p:nvPr/>
          </p:nvCxnSpPr>
          <p:spPr>
            <a:xfrm>
              <a:off x="0" y="736528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>
              <a:off x="0" y="499880"/>
              <a:ext cx="688369" cy="0"/>
            </a:xfrm>
            <a:prstGeom prst="straightConnector1">
              <a:avLst/>
            </a:prstGeom>
            <a:ln w="28575" cap="rnd"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Группа 59"/>
          <p:cNvGrpSpPr/>
          <p:nvPr/>
        </p:nvGrpSpPr>
        <p:grpSpPr>
          <a:xfrm>
            <a:off x="11724850" y="5129738"/>
            <a:ext cx="467150" cy="1183240"/>
            <a:chOff x="11938012" y="5167217"/>
            <a:chExt cx="633579" cy="1183240"/>
          </a:xfrm>
        </p:grpSpPr>
        <p:cxnSp>
          <p:nvCxnSpPr>
            <p:cNvPr id="61" name="Прямая со стрелкой 60"/>
            <p:cNvCxnSpPr/>
            <p:nvPr/>
          </p:nvCxnSpPr>
          <p:spPr>
            <a:xfrm rot="10800000">
              <a:off x="11938012" y="516721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rot="10800000">
              <a:off x="11938012" y="5403865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rot="10800000">
              <a:off x="11938012" y="5640513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>
              <a:off x="11938017" y="5877161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rot="10800000">
              <a:off x="11938016" y="6113809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rot="10800000">
              <a:off x="11938012" y="6350457"/>
              <a:ext cx="633574" cy="0"/>
            </a:xfrm>
            <a:prstGeom prst="straightConnector1">
              <a:avLst/>
            </a:prstGeom>
            <a:ln w="28575" cap="rnd">
              <a:solidFill>
                <a:schemeClr val="accent5">
                  <a:lumMod val="50000"/>
                </a:schemeClr>
              </a:solidFill>
              <a:prstDash val="sysDot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Прямоугольник 66"/>
          <p:cNvSpPr/>
          <p:nvPr/>
        </p:nvSpPr>
        <p:spPr>
          <a:xfrm>
            <a:off x="561334" y="293711"/>
            <a:ext cx="7584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Century Gothic" panose="020B0502020202020204" pitchFamily="34" charset="0"/>
              </a:rPr>
              <a:t>Внедрение проектного управления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04829" y="1474117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105501" y="1475655"/>
            <a:ext cx="1130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4828" y="1933351"/>
            <a:ext cx="53715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Aft>
                <a:spcPts val="300"/>
              </a:spcAft>
            </a:pPr>
            <a:r>
              <a:rPr lang="ru-RU" b="1" smtClean="0">
                <a:latin typeface="Century Gothic" panose="020B0502020202020204" pitchFamily="34" charset="0"/>
              </a:rPr>
              <a:t>В феврале 2020 года</a:t>
            </a:r>
            <a:br>
              <a:rPr lang="ru-RU" b="1" smtClean="0">
                <a:latin typeface="Century Gothic" panose="020B0502020202020204" pitchFamily="34" charset="0"/>
              </a:rPr>
            </a:br>
            <a:r>
              <a:rPr lang="ru-RU" b="1" smtClean="0">
                <a:latin typeface="Century Gothic" panose="020B0502020202020204" pitchFamily="34" charset="0"/>
              </a:rPr>
              <a:t>создано государственное</a:t>
            </a:r>
            <a:br>
              <a:rPr lang="ru-RU" b="1" smtClean="0">
                <a:latin typeface="Century Gothic" panose="020B0502020202020204" pitchFamily="34" charset="0"/>
              </a:rPr>
            </a:br>
            <a:r>
              <a:rPr lang="ru-RU" b="1" smtClean="0">
                <a:latin typeface="Century Gothic" panose="020B0502020202020204" pitchFamily="34" charset="0"/>
              </a:rPr>
              <a:t>бюджетное учреждение</a:t>
            </a:r>
            <a:br>
              <a:rPr lang="ru-RU" b="1" smtClean="0">
                <a:latin typeface="Century Gothic" panose="020B0502020202020204" pitchFamily="34" charset="0"/>
              </a:rPr>
            </a:br>
            <a:r>
              <a:rPr lang="ru-RU" b="1" smtClean="0">
                <a:latin typeface="Century Gothic" panose="020B0502020202020204" pitchFamily="34" charset="0"/>
              </a:rPr>
              <a:t>«Проектный офис Калужской области».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6680" y="4759070"/>
            <a:ext cx="2646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800" dirty="0">
                <a:latin typeface="Century Gothic" panose="020B0502020202020204" pitchFamily="34" charset="0"/>
              </a:rPr>
              <a:t>Организация процессов планирования управления закупками региональных проектов, была разработана и применена </a:t>
            </a:r>
            <a:r>
              <a:rPr lang="ru-RU" sz="800" b="1" dirty="0">
                <a:latin typeface="Century Gothic" panose="020B0502020202020204" pitchFamily="34" charset="0"/>
              </a:rPr>
              <a:t>методика комплексной оценки статуса реализации региональных проектов</a:t>
            </a:r>
            <a:r>
              <a:rPr lang="ru-RU" sz="800" dirty="0">
                <a:latin typeface="Century Gothic" panose="020B0502020202020204" pitchFamily="34" charset="0"/>
              </a:rPr>
              <a:t>. </a:t>
            </a:r>
            <a:r>
              <a:rPr lang="ru-RU" sz="800" dirty="0" smtClean="0">
                <a:latin typeface="Century Gothic" panose="020B0502020202020204" pitchFamily="34" charset="0"/>
              </a:rPr>
              <a:t>Проектный </a:t>
            </a:r>
            <a:r>
              <a:rPr lang="ru-RU" sz="800" dirty="0">
                <a:latin typeface="Century Gothic" panose="020B0502020202020204" pitchFamily="34" charset="0"/>
              </a:rPr>
              <a:t>офис в течение года вёл активную работу по совершенствованию процессов информационного взаимодействия </a:t>
            </a:r>
            <a:r>
              <a:rPr lang="ru-RU" sz="800" dirty="0" smtClean="0">
                <a:latin typeface="Century Gothic" panose="020B0502020202020204" pitchFamily="34" charset="0"/>
              </a:rPr>
              <a:t/>
            </a:r>
            <a:br>
              <a:rPr lang="ru-RU" sz="800" dirty="0" smtClean="0">
                <a:latin typeface="Century Gothic" panose="020B0502020202020204" pitchFamily="34" charset="0"/>
              </a:rPr>
            </a:br>
            <a:r>
              <a:rPr lang="ru-RU" sz="800" dirty="0" smtClean="0">
                <a:latin typeface="Century Gothic" panose="020B0502020202020204" pitchFamily="34" charset="0"/>
              </a:rPr>
              <a:t>в </a:t>
            </a:r>
            <a:r>
              <a:rPr lang="ru-RU" sz="800" dirty="0">
                <a:latin typeface="Century Gothic" panose="020B0502020202020204" pitchFamily="34" charset="0"/>
              </a:rPr>
              <a:t>части реализации региональных проектов. </a:t>
            </a:r>
          </a:p>
        </p:txBody>
      </p:sp>
      <p:cxnSp>
        <p:nvCxnSpPr>
          <p:cNvPr id="70" name="Прямая со стрелкой 69"/>
          <p:cNvCxnSpPr/>
          <p:nvPr/>
        </p:nvCxnSpPr>
        <p:spPr>
          <a:xfrm flipV="1">
            <a:off x="3236490" y="4747098"/>
            <a:ext cx="0" cy="112094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/>
          <p:cNvGrpSpPr/>
          <p:nvPr/>
        </p:nvGrpSpPr>
        <p:grpSpPr>
          <a:xfrm>
            <a:off x="3133556" y="4410201"/>
            <a:ext cx="205868" cy="205868"/>
            <a:chOff x="4545013" y="1849438"/>
            <a:chExt cx="573087" cy="573087"/>
          </a:xfrm>
        </p:grpSpPr>
        <p:sp>
          <p:nvSpPr>
            <p:cNvPr id="72" name="AutoShape 3"/>
            <p:cNvSpPr>
              <a:spLocks noChangeAspect="1" noChangeArrowheads="1" noTextEdit="1"/>
            </p:cNvSpPr>
            <p:nvPr/>
          </p:nvSpPr>
          <p:spPr bwMode="auto">
            <a:xfrm>
              <a:off x="4545013" y="1849438"/>
              <a:ext cx="573087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Rectangle 5"/>
            <p:cNvSpPr>
              <a:spLocks noChangeArrowheads="1"/>
            </p:cNvSpPr>
            <p:nvPr/>
          </p:nvSpPr>
          <p:spPr bwMode="auto">
            <a:xfrm>
              <a:off x="4545013" y="1849438"/>
              <a:ext cx="573087" cy="57308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6"/>
            <p:cNvSpPr>
              <a:spLocks/>
            </p:cNvSpPr>
            <p:nvPr/>
          </p:nvSpPr>
          <p:spPr bwMode="auto">
            <a:xfrm>
              <a:off x="4618038" y="1930400"/>
              <a:ext cx="439737" cy="419100"/>
            </a:xfrm>
            <a:custGeom>
              <a:avLst/>
              <a:gdLst>
                <a:gd name="T0" fmla="*/ 287 w 569"/>
                <a:gd name="T1" fmla="*/ 543 h 543"/>
                <a:gd name="T2" fmla="*/ 237 w 569"/>
                <a:gd name="T3" fmla="*/ 516 h 543"/>
                <a:gd name="T4" fmla="*/ 18 w 569"/>
                <a:gd name="T5" fmla="*/ 184 h 543"/>
                <a:gd name="T6" fmla="*/ 36 w 569"/>
                <a:gd name="T7" fmla="*/ 101 h 543"/>
                <a:gd name="T8" fmla="*/ 119 w 569"/>
                <a:gd name="T9" fmla="*/ 118 h 543"/>
                <a:gd name="T10" fmla="*/ 281 w 569"/>
                <a:gd name="T11" fmla="*/ 364 h 543"/>
                <a:gd name="T12" fmla="*/ 447 w 569"/>
                <a:gd name="T13" fmla="*/ 41 h 543"/>
                <a:gd name="T14" fmla="*/ 528 w 569"/>
                <a:gd name="T15" fmla="*/ 16 h 543"/>
                <a:gd name="T16" fmla="*/ 554 w 569"/>
                <a:gd name="T17" fmla="*/ 96 h 543"/>
                <a:gd name="T18" fmla="*/ 340 w 569"/>
                <a:gd name="T19" fmla="*/ 510 h 543"/>
                <a:gd name="T20" fmla="*/ 290 w 569"/>
                <a:gd name="T21" fmla="*/ 543 h 543"/>
                <a:gd name="T22" fmla="*/ 287 w 569"/>
                <a:gd name="T23" fmla="*/ 543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9" h="543">
                  <a:moveTo>
                    <a:pt x="287" y="543"/>
                  </a:moveTo>
                  <a:cubicBezTo>
                    <a:pt x="267" y="543"/>
                    <a:pt x="248" y="533"/>
                    <a:pt x="237" y="516"/>
                  </a:cubicBezTo>
                  <a:cubicBezTo>
                    <a:pt x="18" y="184"/>
                    <a:pt x="18" y="184"/>
                    <a:pt x="18" y="184"/>
                  </a:cubicBezTo>
                  <a:cubicBezTo>
                    <a:pt x="0" y="156"/>
                    <a:pt x="8" y="119"/>
                    <a:pt x="36" y="101"/>
                  </a:cubicBezTo>
                  <a:cubicBezTo>
                    <a:pt x="63" y="82"/>
                    <a:pt x="100" y="90"/>
                    <a:pt x="119" y="118"/>
                  </a:cubicBezTo>
                  <a:cubicBezTo>
                    <a:pt x="281" y="364"/>
                    <a:pt x="281" y="364"/>
                    <a:pt x="281" y="364"/>
                  </a:cubicBezTo>
                  <a:cubicBezTo>
                    <a:pt x="447" y="41"/>
                    <a:pt x="447" y="41"/>
                    <a:pt x="447" y="41"/>
                  </a:cubicBezTo>
                  <a:cubicBezTo>
                    <a:pt x="462" y="12"/>
                    <a:pt x="499" y="0"/>
                    <a:pt x="528" y="16"/>
                  </a:cubicBezTo>
                  <a:cubicBezTo>
                    <a:pt x="558" y="31"/>
                    <a:pt x="569" y="67"/>
                    <a:pt x="554" y="96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0" y="529"/>
                    <a:pt x="311" y="541"/>
                    <a:pt x="290" y="543"/>
                  </a:cubicBezTo>
                  <a:cubicBezTo>
                    <a:pt x="289" y="543"/>
                    <a:pt x="288" y="543"/>
                    <a:pt x="287" y="5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443820" y="1934223"/>
            <a:ext cx="189226" cy="376403"/>
            <a:chOff x="10055550" y="2269473"/>
            <a:chExt cx="879475" cy="1749426"/>
          </a:xfrm>
        </p:grpSpPr>
        <p:sp>
          <p:nvSpPr>
            <p:cNvPr id="8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698894" y="3216698"/>
            <a:ext cx="48264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100" smtClean="0">
                <a:latin typeface="Century Gothic" panose="020B0502020202020204" pitchFamily="34" charset="0"/>
              </a:rPr>
              <a:t>Его основными </a:t>
            </a:r>
            <a:r>
              <a:rPr lang="ru-RU" sz="1100">
                <a:latin typeface="Century Gothic" panose="020B0502020202020204" pitchFamily="34" charset="0"/>
              </a:rPr>
              <a:t>задачами </a:t>
            </a:r>
            <a:r>
              <a:rPr lang="ru-RU" sz="1100" smtClean="0">
                <a:latin typeface="Century Gothic" panose="020B0502020202020204" pitchFamily="34" charset="0"/>
              </a:rPr>
              <a:t>являются </a:t>
            </a:r>
            <a:r>
              <a:rPr lang="ru-RU" sz="1100">
                <a:latin typeface="Century Gothic" panose="020B0502020202020204" pitchFamily="34" charset="0"/>
              </a:rPr>
              <a:t>сопровождение реализации национальных проектов на территории Калужской области </a:t>
            </a:r>
            <a:r>
              <a:rPr lang="ru-RU" sz="1100" smtClean="0">
                <a:latin typeface="Century Gothic" panose="020B0502020202020204" pitchFamily="34" charset="0"/>
              </a:rPr>
              <a:t/>
            </a:r>
            <a:br>
              <a:rPr lang="ru-RU" sz="1100" smtClean="0">
                <a:latin typeface="Century Gothic" panose="020B0502020202020204" pitchFamily="34" charset="0"/>
              </a:rPr>
            </a:br>
            <a:r>
              <a:rPr lang="ru-RU" sz="1100" smtClean="0">
                <a:latin typeface="Century Gothic" panose="020B0502020202020204" pitchFamily="34" charset="0"/>
              </a:rPr>
              <a:t>и </a:t>
            </a:r>
            <a:r>
              <a:rPr lang="ru-RU" sz="1100">
                <a:latin typeface="Century Gothic" panose="020B0502020202020204" pitchFamily="34" charset="0"/>
              </a:rPr>
              <a:t>организация работы по внедрению целевых моделей улучшения инвестиционного климата. </a:t>
            </a:r>
            <a:endParaRPr lang="ru-RU" sz="1100" smtClean="0">
              <a:latin typeface="Century Gothic" panose="020B0502020202020204" pitchFamily="34" charset="0"/>
            </a:endParaRPr>
          </a:p>
        </p:txBody>
      </p:sp>
      <p:grpSp>
        <p:nvGrpSpPr>
          <p:cNvPr id="126" name="Группа 125"/>
          <p:cNvGrpSpPr/>
          <p:nvPr/>
        </p:nvGrpSpPr>
        <p:grpSpPr>
          <a:xfrm>
            <a:off x="640128" y="4192204"/>
            <a:ext cx="2161813" cy="1950161"/>
            <a:chOff x="2578567" y="3290325"/>
            <a:chExt cx="2161813" cy="19501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640626" y="3963213"/>
              <a:ext cx="2099754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/>
              <a:r>
                <a:rPr lang="ru-RU" sz="1100" dirty="0">
                  <a:latin typeface="Century Gothic" panose="020B0502020202020204" pitchFamily="34" charset="0"/>
                </a:rPr>
                <a:t>По предварительным итогам Калужская область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входит</a:t>
              </a:r>
              <a:r>
                <a:rPr lang="ru-RU" sz="1100" dirty="0">
                  <a:latin typeface="Century Gothic" panose="020B0502020202020204" pitchFamily="34" charset="0"/>
                </a:rPr>
                <a:t> </a:t>
              </a:r>
              <a:r>
                <a:rPr lang="ru-RU" sz="1100" dirty="0" smtClean="0">
                  <a:latin typeface="Century Gothic" panose="020B0502020202020204" pitchFamily="34" charset="0"/>
                </a:rPr>
                <a:t>в </a:t>
              </a:r>
              <a:r>
                <a:rPr lang="ru-RU" sz="1100" dirty="0">
                  <a:latin typeface="Century Gothic" panose="020B0502020202020204" pitchFamily="34" charset="0"/>
                </a:rPr>
                <a:t>пятёрку лидеров </a:t>
              </a:r>
              <a:r>
                <a:rPr lang="ru-RU" sz="1100" dirty="0" smtClean="0">
                  <a:latin typeface="Century Gothic" panose="020B0502020202020204" pitchFamily="34" charset="0"/>
                </a:rPr>
                <a:t/>
              </a:r>
              <a:br>
                <a:rPr lang="ru-RU" sz="1100" dirty="0" smtClean="0">
                  <a:latin typeface="Century Gothic" panose="020B0502020202020204" pitchFamily="34" charset="0"/>
                </a:rPr>
              </a:br>
              <a:r>
                <a:rPr lang="ru-RU" sz="1100" dirty="0" smtClean="0">
                  <a:latin typeface="Century Gothic" panose="020B0502020202020204" pitchFamily="34" charset="0"/>
                </a:rPr>
                <a:t>по достижению показателей</a:t>
              </a:r>
              <a:r>
                <a:rPr lang="ru-RU" sz="1100" dirty="0">
                  <a:latin typeface="Century Gothic" panose="020B0502020202020204" pitchFamily="34" charset="0"/>
                </a:rPr>
                <a:t> </a:t>
              </a:r>
              <a:r>
                <a:rPr lang="ru-RU" sz="1100" dirty="0" smtClean="0">
                  <a:latin typeface="Century Gothic" panose="020B0502020202020204" pitchFamily="34" charset="0"/>
                </a:rPr>
                <a:t>целевых моделей улучшение </a:t>
              </a:r>
              <a:r>
                <a:rPr lang="ru-RU" sz="1100" dirty="0" err="1" smtClean="0">
                  <a:latin typeface="Century Gothic" panose="020B0502020202020204" pitchFamily="34" charset="0"/>
                </a:rPr>
                <a:t>инвест</a:t>
              </a:r>
              <a:r>
                <a:rPr lang="ru-RU" sz="1100" dirty="0" smtClean="0">
                  <a:latin typeface="Century Gothic" panose="020B0502020202020204" pitchFamily="34" charset="0"/>
                </a:rPr>
                <a:t>. </a:t>
              </a:r>
              <a:r>
                <a:rPr lang="ru-RU" sz="1100" dirty="0">
                  <a:latin typeface="Century Gothic" panose="020B0502020202020204" pitchFamily="34" charset="0"/>
                </a:rPr>
                <a:t>к</a:t>
              </a:r>
              <a:r>
                <a:rPr lang="ru-RU" sz="1100" dirty="0" smtClean="0">
                  <a:latin typeface="Century Gothic" panose="020B0502020202020204" pitchFamily="34" charset="0"/>
                </a:rPr>
                <a:t>лимата </a:t>
              </a:r>
              <a:endParaRPr lang="ru-RU" sz="1100" dirty="0">
                <a:latin typeface="Century Gothic" panose="020B0502020202020204" pitchFamily="34" charset="0"/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2578567" y="3290325"/>
              <a:ext cx="183255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ТОП-5</a:t>
              </a:r>
              <a:endParaRPr lang="ru-RU" sz="4400" b="1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92" name="Прямая со стрелкой 91"/>
          <p:cNvCxnSpPr/>
          <p:nvPr/>
        </p:nvCxnSpPr>
        <p:spPr>
          <a:xfrm flipV="1">
            <a:off x="6381490" y="2044460"/>
            <a:ext cx="0" cy="3813857"/>
          </a:xfrm>
          <a:prstGeom prst="straightConnector1">
            <a:avLst/>
          </a:prstGeom>
          <a:ln w="12700" cap="rnd"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/>
          <p:cNvGrpSpPr/>
          <p:nvPr/>
        </p:nvGrpSpPr>
        <p:grpSpPr>
          <a:xfrm>
            <a:off x="6837212" y="1934223"/>
            <a:ext cx="189226" cy="376403"/>
            <a:chOff x="10055550" y="2269473"/>
            <a:chExt cx="879475" cy="1749426"/>
          </a:xfrm>
        </p:grpSpPr>
        <p:sp>
          <p:nvSpPr>
            <p:cNvPr id="9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6837212" y="3556041"/>
            <a:ext cx="189226" cy="376403"/>
            <a:chOff x="10055550" y="2269473"/>
            <a:chExt cx="879475" cy="1749426"/>
          </a:xfrm>
        </p:grpSpPr>
        <p:sp>
          <p:nvSpPr>
            <p:cNvPr id="10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6837212" y="4181649"/>
            <a:ext cx="189226" cy="376403"/>
            <a:chOff x="10055550" y="2269473"/>
            <a:chExt cx="879475" cy="1749426"/>
          </a:xfrm>
        </p:grpSpPr>
        <p:sp>
          <p:nvSpPr>
            <p:cNvPr id="1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837212" y="4982411"/>
            <a:ext cx="189226" cy="376403"/>
            <a:chOff x="10055550" y="2269473"/>
            <a:chExt cx="879475" cy="1749426"/>
          </a:xfrm>
        </p:grpSpPr>
        <p:sp>
          <p:nvSpPr>
            <p:cNvPr id="1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55550" y="2269473"/>
              <a:ext cx="879475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4A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10203188" y="2783823"/>
              <a:ext cx="728663" cy="723900"/>
            </a:xfrm>
            <a:custGeom>
              <a:avLst/>
              <a:gdLst>
                <a:gd name="T0" fmla="*/ 231 w 459"/>
                <a:gd name="T1" fmla="*/ 0 h 456"/>
                <a:gd name="T2" fmla="*/ 0 w 459"/>
                <a:gd name="T3" fmla="*/ 227 h 456"/>
                <a:gd name="T4" fmla="*/ 231 w 459"/>
                <a:gd name="T5" fmla="*/ 456 h 456"/>
                <a:gd name="T6" fmla="*/ 459 w 459"/>
                <a:gd name="T7" fmla="*/ 227 h 456"/>
                <a:gd name="T8" fmla="*/ 231 w 459"/>
                <a:gd name="T9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6">
                  <a:moveTo>
                    <a:pt x="231" y="0"/>
                  </a:moveTo>
                  <a:lnTo>
                    <a:pt x="0" y="227"/>
                  </a:lnTo>
                  <a:lnTo>
                    <a:pt x="231" y="456"/>
                  </a:lnTo>
                  <a:lnTo>
                    <a:pt x="459" y="227"/>
                  </a:lnTo>
                  <a:lnTo>
                    <a:pt x="2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2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>
              <a:off x="10055550" y="2272648"/>
              <a:ext cx="514350" cy="871538"/>
            </a:xfrm>
            <a:custGeom>
              <a:avLst/>
              <a:gdLst>
                <a:gd name="T0" fmla="*/ 0 w 324"/>
                <a:gd name="T1" fmla="*/ 0 h 549"/>
                <a:gd name="T2" fmla="*/ 0 w 324"/>
                <a:gd name="T3" fmla="*/ 456 h 549"/>
                <a:gd name="T4" fmla="*/ 93 w 324"/>
                <a:gd name="T5" fmla="*/ 549 h 549"/>
                <a:gd name="T6" fmla="*/ 324 w 324"/>
                <a:gd name="T7" fmla="*/ 322 h 549"/>
                <a:gd name="T8" fmla="*/ 0 w 324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49">
                  <a:moveTo>
                    <a:pt x="0" y="0"/>
                  </a:moveTo>
                  <a:lnTo>
                    <a:pt x="0" y="456"/>
                  </a:lnTo>
                  <a:lnTo>
                    <a:pt x="93" y="549"/>
                  </a:lnTo>
                  <a:lnTo>
                    <a:pt x="324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51C2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>
              <a:off x="10055550" y="3144186"/>
              <a:ext cx="514350" cy="874713"/>
            </a:xfrm>
            <a:custGeom>
              <a:avLst/>
              <a:gdLst>
                <a:gd name="T0" fmla="*/ 93 w 324"/>
                <a:gd name="T1" fmla="*/ 0 h 551"/>
                <a:gd name="T2" fmla="*/ 0 w 324"/>
                <a:gd name="T3" fmla="*/ 95 h 551"/>
                <a:gd name="T4" fmla="*/ 0 w 324"/>
                <a:gd name="T5" fmla="*/ 551 h 551"/>
                <a:gd name="T6" fmla="*/ 324 w 324"/>
                <a:gd name="T7" fmla="*/ 229 h 551"/>
                <a:gd name="T8" fmla="*/ 93 w 324"/>
                <a:gd name="T9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551">
                  <a:moveTo>
                    <a:pt x="93" y="0"/>
                  </a:moveTo>
                  <a:lnTo>
                    <a:pt x="0" y="95"/>
                  </a:lnTo>
                  <a:lnTo>
                    <a:pt x="0" y="551"/>
                  </a:lnTo>
                  <a:lnTo>
                    <a:pt x="324" y="229"/>
                  </a:lnTo>
                  <a:lnTo>
                    <a:pt x="9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05501" y="5056671"/>
            <a:ext cx="41883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900" b="1" dirty="0">
                <a:latin typeface="Century Gothic" panose="020B0502020202020204" pitchFamily="34" charset="0"/>
              </a:rPr>
              <a:t>ПРОДОЛЖЕНИЕ АКТИВНОГО СОПРОВОЖДЕНИЯ КОМАНД ПРОЕКТОВ,</a:t>
            </a:r>
          </a:p>
          <a:p>
            <a:pPr marL="0" lvl="2"/>
            <a:r>
              <a:rPr lang="ru-RU" sz="1100" dirty="0">
                <a:latin typeface="Century Gothic" panose="020B0502020202020204" pitchFamily="34" charset="0"/>
              </a:rPr>
              <a:t>В том числе органов местного самоуправления, в части организации регулярной работы по реализации региональных проектов и достижению показателей целевых моделей улучшения инвестиционного </a:t>
            </a:r>
            <a:r>
              <a:rPr lang="ru-RU" sz="1100" dirty="0" smtClean="0">
                <a:latin typeface="Century Gothic" panose="020B0502020202020204" pitchFamily="34" charset="0"/>
              </a:rPr>
              <a:t>климата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05501" y="4251169"/>
            <a:ext cx="4318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900" b="1" dirty="0">
                <a:latin typeface="Century Gothic" panose="020B0502020202020204" pitchFamily="34" charset="0"/>
              </a:rPr>
              <a:t>ОРГАНИЗАЦИЯ РЕГУЛЯРНОГО МОНИТОРИНГА РЕАЛИЗАЦИИ РЕГИОНАЛЬНЫХ ПРОЕКТОВ</a:t>
            </a:r>
          </a:p>
          <a:p>
            <a:pPr marL="0" lvl="2"/>
            <a:r>
              <a:rPr lang="ru-RU" sz="1100" dirty="0">
                <a:latin typeface="Century Gothic" panose="020B0502020202020204" pitchFamily="34" charset="0"/>
              </a:rPr>
              <a:t>Переход к автоматизации процессов мониторинга за счёт внедрения специализированной </a:t>
            </a:r>
            <a:r>
              <a:rPr lang="ru-RU" sz="1100" dirty="0" smtClean="0">
                <a:latin typeface="Century Gothic" panose="020B0502020202020204" pitchFamily="34" charset="0"/>
              </a:rPr>
              <a:t>подсистемы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7105501" y="3645723"/>
            <a:ext cx="384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900" b="1" dirty="0" smtClean="0">
                <a:latin typeface="Century Gothic" panose="020B0502020202020204" pitchFamily="34" charset="0"/>
              </a:rPr>
              <a:t>СОВЕРШЕНСТВОВАНИЕ </a:t>
            </a:r>
            <a:r>
              <a:rPr lang="ru-RU" sz="900" b="1" dirty="0">
                <a:latin typeface="Century Gothic" panose="020B0502020202020204" pitchFamily="34" charset="0"/>
              </a:rPr>
              <a:t>ПРОЦЕССОВ УПРАВЛЕНИЯ ЗАКУПКАМИ В РАМКАХ РЕАЛИЗАЦИИ РЕГИОНАЛЬНЫХ </a:t>
            </a:r>
            <a:r>
              <a:rPr lang="ru-RU" sz="900" b="1" dirty="0" smtClean="0">
                <a:latin typeface="Century Gothic" panose="020B0502020202020204" pitchFamily="34" charset="0"/>
              </a:rPr>
              <a:t>ПРОЕКТОВ</a:t>
            </a:r>
            <a:endParaRPr lang="ru-RU" sz="9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372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>
            <a:latin typeface="Century Gothic" panose="020B0502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6421</TotalTime>
  <Words>1178</Words>
  <Application>Microsoft Office PowerPoint</Application>
  <PresentationFormat>Произвольный</PresentationFormat>
  <Paragraphs>284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Tahoma</vt:lpstr>
      <vt:lpstr>Muller Heavy</vt:lpstr>
      <vt:lpstr>Calibri</vt:lpstr>
      <vt:lpstr>Calibri Light</vt:lpstr>
      <vt:lpstr>Century Gothic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razumovskiy</cp:lastModifiedBy>
  <cp:revision>1125</cp:revision>
  <cp:lastPrinted>2021-02-16T13:27:02Z</cp:lastPrinted>
  <dcterms:created xsi:type="dcterms:W3CDTF">2017-09-08T06:23:10Z</dcterms:created>
  <dcterms:modified xsi:type="dcterms:W3CDTF">2021-02-18T07:08:32Z</dcterms:modified>
</cp:coreProperties>
</file>