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40" r:id="rId2"/>
    <p:sldId id="524" r:id="rId3"/>
    <p:sldId id="562" r:id="rId4"/>
    <p:sldId id="563" r:id="rId5"/>
    <p:sldId id="564" r:id="rId6"/>
    <p:sldId id="566" r:id="rId7"/>
    <p:sldId id="567" r:id="rId8"/>
    <p:sldId id="558" r:id="rId9"/>
    <p:sldId id="565" r:id="rId10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896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77923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1688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558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948080" algn="l" defTabSz="7792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337697" algn="l" defTabSz="7792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727313" algn="l" defTabSz="7792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116929" algn="l" defTabSz="77923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82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1712">
          <p15:clr>
            <a:srgbClr val="A4A3A4"/>
          </p15:clr>
        </p15:guide>
        <p15:guide id="4" pos="2880">
          <p15:clr>
            <a:srgbClr val="A4A3A4"/>
          </p15:clr>
        </p15:guide>
        <p15:guide id="5" orient="horz" pos="3183">
          <p15:clr>
            <a:srgbClr val="A4A3A4"/>
          </p15:clr>
        </p15:guide>
        <p15:guide id="6" orient="horz" pos="2163">
          <p15:clr>
            <a:srgbClr val="A4A3A4"/>
          </p15:clr>
        </p15:guide>
        <p15:guide id="7" pos="5602">
          <p15:clr>
            <a:srgbClr val="A4A3A4"/>
          </p15:clr>
        </p15:guide>
        <p15:guide id="8" pos="55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2F95"/>
    <a:srgbClr val="CC00FF"/>
    <a:srgbClr val="972963"/>
    <a:srgbClr val="A20078"/>
    <a:srgbClr val="96006F"/>
    <a:srgbClr val="379D13"/>
    <a:srgbClr val="BC8F00"/>
    <a:srgbClr val="510E88"/>
    <a:srgbClr val="FF66CC"/>
    <a:srgbClr val="9E0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0" autoAdjust="0"/>
    <p:restoredTop sz="95740" autoAdjust="0"/>
  </p:normalViewPr>
  <p:slideViewPr>
    <p:cSldViewPr snapToGrid="0">
      <p:cViewPr varScale="1">
        <p:scale>
          <a:sx n="117" d="100"/>
          <a:sy n="117" d="100"/>
        </p:scale>
        <p:origin x="96" y="930"/>
      </p:cViewPr>
      <p:guideLst>
        <p:guide orient="horz" pos="2282"/>
        <p:guide pos="3120"/>
        <p:guide orient="horz" pos="1712"/>
        <p:guide pos="2880"/>
        <p:guide orient="horz" pos="3183"/>
        <p:guide orient="horz" pos="2163"/>
        <p:guide pos="5602"/>
        <p:guide pos="55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73" y="2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CF30E-9A4B-455C-8765-E9F171C46C20}" type="datetimeFigureOut">
              <a:rPr lang="ru-RU"/>
              <a:pPr>
                <a:defRPr/>
              </a:pPr>
              <a:t>17.02.2021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29108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73" y="9429108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78E759-583C-4D32-8031-A7A88A51DF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088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073" y="2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5AD68-C40B-428C-AF28-7A20312D2391}" type="datetimeFigureOut">
              <a:rPr lang="ru-RU"/>
              <a:pPr>
                <a:defRPr/>
              </a:pPr>
              <a:t>17.02.2021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096" y="4716155"/>
            <a:ext cx="5437491" cy="4464988"/>
          </a:xfrm>
          <a:prstGeom prst="rect">
            <a:avLst/>
          </a:prstGeom>
        </p:spPr>
        <p:txBody>
          <a:bodyPr vert="horz" lIns="92684" tIns="46342" rIns="92684" bIns="4634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29108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073" y="9429108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456831-54D6-4509-BAA1-CB81FFC56B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4806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1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3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4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464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080" algn="l" defTabSz="77923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697" algn="l" defTabSz="77923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13" algn="l" defTabSz="77923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929" algn="l" defTabSz="77923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1286541" y="123911"/>
            <a:ext cx="6780538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97026" y="140550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494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1286541" y="123911"/>
            <a:ext cx="6780538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97026" y="140550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684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9"/>
            <a:ext cx="9161586" cy="45563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5" y="3676009"/>
            <a:ext cx="6780538" cy="49577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1319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Угол-Страницы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3208" y="2402488"/>
            <a:ext cx="2147740" cy="2741013"/>
          </a:xfrm>
          <a:prstGeom prst="rect">
            <a:avLst/>
          </a:prstGeom>
        </p:spPr>
      </p:pic>
      <p:pic>
        <p:nvPicPr>
          <p:cNvPr id="7" name="Рисунок 6" descr="фон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052" y="-1085"/>
            <a:ext cx="9144000" cy="5144586"/>
          </a:xfrm>
          <a:prstGeom prst="rect">
            <a:avLst/>
          </a:prstGeom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86541" y="123911"/>
            <a:ext cx="6780538" cy="4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12" tIns="38957" rIns="77912" bIns="38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97026" y="140550"/>
            <a:ext cx="754911" cy="432057"/>
          </a:xfrm>
          <a:prstGeom prst="rect">
            <a:avLst/>
          </a:prstGeom>
        </p:spPr>
        <p:txBody>
          <a:bodyPr vert="horz" lIns="77912" tIns="38957" rIns="77912" bIns="3895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CC85DB5-EE23-42BB-BB86-A0FEBDC2603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8182617" y="254623"/>
            <a:ext cx="764163" cy="317983"/>
            <a:chOff x="615571" y="5943705"/>
            <a:chExt cx="956470" cy="39800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/>
            </a:blip>
            <a:srcRect l="37789" t="26003" r="36879" b="35030"/>
            <a:stretch/>
          </p:blipFill>
          <p:spPr bwMode="auto">
            <a:xfrm>
              <a:off x="615571" y="5943705"/>
              <a:ext cx="402523" cy="398006"/>
            </a:xfrm>
            <a:prstGeom prst="ellipse">
              <a:avLst/>
            </a:prstGeom>
            <a:noFill/>
            <a:ln>
              <a:noFill/>
            </a:ln>
            <a:extLst/>
          </p:spPr>
        </p:pic>
        <p:pic>
          <p:nvPicPr>
            <p:cNvPr id="12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9451" y="6007678"/>
              <a:ext cx="462590" cy="275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5pPr>
      <a:lvl6pPr marL="389616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6pPr>
      <a:lvl7pPr marL="779233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7pPr>
      <a:lvl8pPr marL="1168849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8pPr>
      <a:lvl9pPr marL="1558464" algn="ctr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Arial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1400" kern="1200">
          <a:solidFill>
            <a:srgbClr val="A9176E"/>
          </a:solidFill>
          <a:latin typeface="Calibri" panose="020F0502020204030204" pitchFamily="34" charset="0"/>
          <a:ea typeface="+mn-ea"/>
          <a:cs typeface="+mn-cs"/>
        </a:defRPr>
      </a:lvl1pPr>
      <a:lvl2pPr marL="633126" indent="-2435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41" indent="-1948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56" indent="-1948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272" indent="-19480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889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05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21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738" indent="-194808" algn="l" defTabSz="77923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16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3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4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464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080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697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13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929" algn="l" defTabSz="7792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eoportal40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56298"/>
            <a:ext cx="7094974" cy="840393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dirty="0" smtClean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0" dirty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 использовании геоинформационных </a:t>
            </a:r>
            <a:r>
              <a:rPr lang="ru-RU" sz="1600" b="0" dirty="0" smtClean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данных</a:t>
            </a:r>
            <a:br>
              <a:rPr lang="ru-RU" sz="1600" b="0" dirty="0" smtClean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b="0" dirty="0" smtClean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1600" b="0" dirty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государственном управлении</a:t>
            </a:r>
            <a:r>
              <a:rPr lang="ru-RU" sz="1600" dirty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600" dirty="0">
                <a:solidFill>
                  <a:srgbClr val="96006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1800" cap="none" dirty="0">
              <a:solidFill>
                <a:srgbClr val="96006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10800000">
            <a:off x="4355867" y="4638086"/>
            <a:ext cx="2447925" cy="21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03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Геоинформационный портал	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2027" y="921371"/>
            <a:ext cx="285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en-US" sz="1400" b="1" dirty="0" smtClean="0">
                <a:latin typeface="Calibri" panose="020F0502020204030204" pitchFamily="34" charset="0"/>
                <a:hlinkClick r:id="rId2"/>
              </a:rPr>
              <a:t>geoportal40.ru</a:t>
            </a:r>
            <a:r>
              <a:rPr lang="ru-RU" sz="1400" b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99" y="3165794"/>
            <a:ext cx="2588820" cy="11073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2" y="1416236"/>
            <a:ext cx="4735634" cy="156247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46" y="972807"/>
            <a:ext cx="4821381" cy="40226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81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Геоинформационные сервисы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87636" y="937300"/>
            <a:ext cx="390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</a:rPr>
              <a:t>На </a:t>
            </a:r>
            <a:r>
              <a:rPr lang="ru-RU" sz="1600" b="1" dirty="0" smtClean="0">
                <a:latin typeface="Calibri" panose="020F0502020204030204" pitchFamily="34" charset="0"/>
              </a:rPr>
              <a:t>портале опубликовано 28 </a:t>
            </a:r>
            <a:r>
              <a:rPr lang="ru-RU" sz="1600" b="1" dirty="0" err="1" smtClean="0">
                <a:latin typeface="Calibri" panose="020F0502020204030204" pitchFamily="34" charset="0"/>
              </a:rPr>
              <a:t>геосервисов</a:t>
            </a:r>
            <a:endParaRPr lang="ru-RU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8" y="1047201"/>
            <a:ext cx="4667002" cy="28619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04" y="1456901"/>
            <a:ext cx="4710746" cy="341520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207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Геоинформационные сервисы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6" y="1047201"/>
            <a:ext cx="4766705" cy="35057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09" y="2054431"/>
            <a:ext cx="4866287" cy="29379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68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</a:t>
            </a:r>
            <a:r>
              <a:rPr lang="ru-RU" dirty="0" smtClean="0"/>
              <a:t>данными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237" y="1440890"/>
            <a:ext cx="3462749" cy="2449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15" y="991132"/>
            <a:ext cx="3900788" cy="1632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3427401" y="1924715"/>
            <a:ext cx="658624" cy="581891"/>
          </a:xfrm>
          <a:prstGeom prst="rightArrow">
            <a:avLst/>
          </a:prstGeom>
          <a:solidFill>
            <a:srgbClr val="BF2F95">
              <a:alpha val="80000"/>
            </a:srgbClr>
          </a:solidFill>
          <a:ln>
            <a:solidFill>
              <a:srgbClr val="972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659" y="2910754"/>
            <a:ext cx="3162863" cy="2123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 rot="5400000">
            <a:off x="5721777" y="2374474"/>
            <a:ext cx="658624" cy="581891"/>
          </a:xfrm>
          <a:prstGeom prst="rightArrow">
            <a:avLst/>
          </a:prstGeom>
          <a:solidFill>
            <a:srgbClr val="BF2F95">
              <a:alpha val="80000"/>
            </a:srgbClr>
          </a:solidFill>
          <a:ln>
            <a:solidFill>
              <a:srgbClr val="9729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2672" y="1001249"/>
            <a:ext cx="390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</a:rPr>
              <a:t>Проект «Книга Памяти 1941-1945»</a:t>
            </a:r>
            <a:endParaRPr lang="ru-RU" sz="16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63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</a:t>
            </a:r>
            <a:r>
              <a:rPr lang="ru-RU" dirty="0" smtClean="0"/>
              <a:t>данными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61" y="1021803"/>
            <a:ext cx="2715449" cy="1785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01" y="1021803"/>
            <a:ext cx="3205719" cy="1785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737" y="3049407"/>
            <a:ext cx="5570146" cy="1681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43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</a:t>
            </a:r>
            <a:r>
              <a:rPr lang="ru-RU" dirty="0" smtClean="0"/>
              <a:t>данными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4" y="1002055"/>
            <a:ext cx="2665221" cy="3614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900" y="3825505"/>
            <a:ext cx="1844274" cy="1173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317" y="1002055"/>
            <a:ext cx="2997244" cy="2118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964" y="1321902"/>
            <a:ext cx="2616977" cy="3677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051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 при работе с данными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47772" y="1180144"/>
            <a:ext cx="70409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600" dirty="0" smtClean="0">
                <a:latin typeface="Calibri" panose="020F0502020204030204" pitchFamily="34" charset="0"/>
              </a:rPr>
              <a:t>Нет сводной информации о владельцах данных.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600" dirty="0" smtClean="0">
              <a:latin typeface="Calibri" panose="020F050202020403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600" dirty="0">
                <a:latin typeface="Calibri" panose="020F0502020204030204" pitchFamily="34" charset="0"/>
              </a:rPr>
              <a:t>Отсутствие реестровых информационных систем для создания, накопления и актуализации данных в органах власти</a:t>
            </a:r>
            <a:r>
              <a:rPr lang="ru-RU" sz="1600" dirty="0" smtClean="0">
                <a:latin typeface="Calibri" panose="020F0502020204030204" pitchFamily="34" charset="0"/>
              </a:rPr>
              <a:t>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600" dirty="0" smtClean="0">
              <a:latin typeface="Calibri" panose="020F050202020403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600" dirty="0" smtClean="0">
                <a:latin typeface="Calibri" panose="020F0502020204030204" pitchFamily="34" charset="0"/>
              </a:rPr>
              <a:t>Нет общей методологии работы с данными в органах власти.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600" dirty="0" smtClean="0">
              <a:latin typeface="Calibri" panose="020F050202020403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600" dirty="0" smtClean="0">
                <a:latin typeface="Calibri" panose="020F0502020204030204" pitchFamily="34" charset="0"/>
              </a:rPr>
              <a:t>Недостаточная квалификация сотрудников, формирующих «озеро данных».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22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7789" t="26003" r="36879" b="35030"/>
          <a:stretch/>
        </p:blipFill>
        <p:spPr bwMode="auto">
          <a:xfrm>
            <a:off x="3897486" y="1927976"/>
            <a:ext cx="826914" cy="819748"/>
          </a:xfrm>
          <a:prstGeom prst="ellipse">
            <a:avLst/>
          </a:prstGeom>
          <a:noFill/>
          <a:ln>
            <a:noFill/>
          </a:ln>
          <a:extLst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571559" y="3005697"/>
            <a:ext cx="5810203" cy="593557"/>
          </a:xfrm>
        </p:spPr>
        <p:txBody>
          <a:bodyPr/>
          <a:lstStyle/>
          <a:p>
            <a:pPr algn="ctr">
              <a:spcBef>
                <a:spcPts val="400"/>
              </a:spcBef>
              <a:spcAft>
                <a:spcPts val="1000"/>
              </a:spcAft>
            </a:pPr>
            <a:r>
              <a:rPr lang="ru-RU" sz="2400" dirty="0"/>
              <a:t>Спасибо за внимание!</a:t>
            </a:r>
          </a:p>
          <a:p>
            <a:pPr algn="ctr">
              <a:spcBef>
                <a:spcPts val="400"/>
              </a:spcBef>
              <a:spcAft>
                <a:spcPts val="1000"/>
              </a:spcAft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8161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tion_Honda_ENG1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C0000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26711</TotalTime>
  <Words>80</Words>
  <Application>Microsoft Office PowerPoint</Application>
  <PresentationFormat>Экран (16:9)</PresentationFormat>
  <Paragraphs>20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Tahoma</vt:lpstr>
      <vt:lpstr>prezentation_Honda_ENG1</vt:lpstr>
      <vt:lpstr> Об использовании геоинформационных данных в государственном управлении </vt:lpstr>
      <vt:lpstr>Геоинформационный портал </vt:lpstr>
      <vt:lpstr>Геоинформационные сервисы</vt:lpstr>
      <vt:lpstr>Геоинформационные сервисы</vt:lpstr>
      <vt:lpstr>Работа с данными</vt:lpstr>
      <vt:lpstr>Работа с данными</vt:lpstr>
      <vt:lpstr>Работа с данными</vt:lpstr>
      <vt:lpstr>Проблемы при работе с данными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boxkon</cp:lastModifiedBy>
  <cp:revision>1755</cp:revision>
  <cp:lastPrinted>2019-04-15T07:40:56Z</cp:lastPrinted>
  <dcterms:created xsi:type="dcterms:W3CDTF">2011-10-11T11:07:04Z</dcterms:created>
  <dcterms:modified xsi:type="dcterms:W3CDTF">2021-02-18T06:56:10Z</dcterms:modified>
</cp:coreProperties>
</file>