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69" r:id="rId2"/>
    <p:sldId id="299" r:id="rId3"/>
    <p:sldId id="301" r:id="rId4"/>
    <p:sldId id="315" r:id="rId5"/>
    <p:sldId id="313" r:id="rId6"/>
    <p:sldId id="288" r:id="rId7"/>
    <p:sldId id="291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303" r:id="rId17"/>
    <p:sldId id="258" r:id="rId18"/>
    <p:sldId id="307" r:id="rId19"/>
    <p:sldId id="308" r:id="rId20"/>
    <p:sldId id="304" r:id="rId21"/>
    <p:sldId id="293" r:id="rId22"/>
    <p:sldId id="305" r:id="rId23"/>
    <p:sldId id="295" r:id="rId24"/>
    <p:sldId id="296" r:id="rId25"/>
    <p:sldId id="316" r:id="rId26"/>
    <p:sldId id="312" r:id="rId27"/>
    <p:sldId id="271" r:id="rId28"/>
    <p:sldId id="290" r:id="rId29"/>
    <p:sldId id="306" r:id="rId30"/>
  </p:sldIdLst>
  <p:sldSz cx="9144000" cy="6858000" type="screen4x3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21CE39A-4A05-441F-9DD3-7A2565B27043}">
          <p14:sldIdLst>
            <p14:sldId id="269"/>
            <p14:sldId id="299"/>
            <p14:sldId id="301"/>
            <p14:sldId id="315"/>
            <p14:sldId id="313"/>
            <p14:sldId id="288"/>
            <p14:sldId id="291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303"/>
            <p14:sldId id="258"/>
            <p14:sldId id="307"/>
            <p14:sldId id="308"/>
            <p14:sldId id="304"/>
            <p14:sldId id="293"/>
            <p14:sldId id="305"/>
            <p14:sldId id="295"/>
            <p14:sldId id="296"/>
            <p14:sldId id="316"/>
            <p14:sldId id="312"/>
            <p14:sldId id="271"/>
            <p14:sldId id="290"/>
            <p14:sldId id="30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75" autoAdjust="0"/>
  </p:normalViewPr>
  <p:slideViewPr>
    <p:cSldViewPr>
      <p:cViewPr>
        <p:scale>
          <a:sx n="110" d="100"/>
          <a:sy n="110" d="100"/>
        </p:scale>
        <p:origin x="-1560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extBook" pitchFamily="34" charset="0"/>
              </a:defRPr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 состоянию на 01.01.2013 г. исполнение составило 5 822,8  млн. рублей (87,5%), в том числе по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задачам (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млн.руб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.):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661576782309268"/>
          <c:y val="0.15289741708285642"/>
          <c:w val="0.66201294789428589"/>
          <c:h val="0.7942210232454791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 состоянию на 01.01.2013 г. исполнение составило 5 822,8  млн. рублей (87,5%), в том числе по задачам:</c:v>
                </c:pt>
              </c:strCache>
            </c:strRef>
          </c:tx>
          <c:dPt>
            <c:idx val="0"/>
            <c:bubble3D val="0"/>
            <c:explosion val="13"/>
          </c:dPt>
          <c:dPt>
            <c:idx val="2"/>
            <c:bubble3D val="0"/>
            <c:explosion val="17"/>
          </c:dPt>
          <c:dLbls>
            <c:dLbl>
              <c:idx val="0"/>
              <c:layout>
                <c:manualLayout>
                  <c:x val="-0.17525819858212752"/>
                  <c:y val="-0.13961047978796007"/>
                </c:manualLayout>
              </c:layout>
              <c:tx>
                <c:rich>
                  <a:bodyPr/>
                  <a:lstStyle/>
                  <a:p>
                    <a:r>
                      <a:rPr lang="en-US" b="1" smtClean="0"/>
                      <a:t>2427,9</a:t>
                    </a:r>
                    <a:r>
                      <a:rPr lang="ru-RU" b="1" smtClean="0"/>
                      <a:t> </a:t>
                    </a:r>
                  </a:p>
                  <a:p>
                    <a:r>
                      <a:rPr lang="ru-RU" b="1" smtClean="0"/>
                      <a:t>(83,8%)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 smtClean="0"/>
                      <a:t>117,9</a:t>
                    </a:r>
                    <a:r>
                      <a:rPr lang="ru-RU" b="1" smtClean="0"/>
                      <a:t> </a:t>
                    </a:r>
                  </a:p>
                  <a:p>
                    <a:r>
                      <a:rPr lang="ru-RU" b="1" smtClean="0"/>
                      <a:t>(53,5%)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9.1577349375963027E-2"/>
                  <c:y val="-0.27125408684749314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3277</a:t>
                    </a:r>
                    <a:r>
                      <a:rPr lang="ru-RU" b="1" dirty="0" smtClean="0"/>
                      <a:t>,0 </a:t>
                    </a:r>
                  </a:p>
                  <a:p>
                    <a:r>
                      <a:rPr lang="ru-RU" b="1" dirty="0" smtClean="0"/>
                      <a:t>(92,6%)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Укрепление материально-технической базы</c:v>
                </c:pt>
                <c:pt idx="1">
                  <c:v>Внедрение современных информационных систем</c:v>
                </c:pt>
                <c:pt idx="2">
                  <c:v>Внедрение стандартов медицинской помощи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2427.9</c:v>
                </c:pt>
                <c:pt idx="1">
                  <c:v>117.9</c:v>
                </c:pt>
                <c:pt idx="2">
                  <c:v>3277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9.3322976115176592E-3"/>
          <c:y val="0.82686952741685027"/>
          <c:w val="0.75760753404039649"/>
          <c:h val="0.15643103147269352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TextBook" pitchFamily="34" charset="0"/>
              </a:defRPr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extBook" pitchFamily="34" charset="0"/>
              </a:rPr>
              <a:t>По состоянию на 01.01.2013 освоение средств составило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extBook" pitchFamily="34" charset="0"/>
              </a:rPr>
              <a:t>1457,8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extBook" pitchFamily="34" charset="0"/>
              </a:rPr>
              <a:t>млн. руб. (99%) из общего объема ассигнований.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extBook" pitchFamily="34" charset="0"/>
              </a:rPr>
              <a:t>из них (млн. руб.):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TextBook" pitchFamily="34" charset="0"/>
            </a:endParaRPr>
          </a:p>
        </c:rich>
      </c:tx>
      <c:layout>
        <c:manualLayout>
          <c:xMode val="edge"/>
          <c:yMode val="edge"/>
          <c:x val="9.4365834051289274E-2"/>
          <c:y val="3.7037037037037035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8314292821401384E-2"/>
          <c:y val="0.21020409130746789"/>
          <c:w val="0.95785440613026818"/>
          <c:h val="0.6809854670943910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 состоянию на 01.01.2013 освоение средств составило 1457,8 млн. руб. (99%) из общего объема ассигнований. Из них:</c:v>
                </c:pt>
              </c:strCache>
            </c:strRef>
          </c:tx>
          <c:explosion val="5"/>
          <c:dPt>
            <c:idx val="0"/>
            <c:bubble3D val="0"/>
            <c:explosion val="35"/>
          </c:dPt>
          <c:dLbls>
            <c:dLbl>
              <c:idx val="0"/>
              <c:layout>
                <c:manualLayout>
                  <c:x val="-0.10998791485309393"/>
                  <c:y val="-0.271856226305045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1946173054606288"/>
                  <c:y val="0.1309069699620880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401,6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федеральный бюджет</c:v>
                </c:pt>
                <c:pt idx="1">
                  <c:v>областной бюджет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4056.2</c:v>
                </c:pt>
                <c:pt idx="1">
                  <c:v>401.6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4.1103378182893537E-2"/>
          <c:y val="0.85339155653028775"/>
          <c:w val="0.89745533993746041"/>
          <c:h val="7.2607641113130506E-2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Объем средств, предусмотренных программой, всего - </a:t>
            </a:r>
            <a:r>
              <a:rPr lang="ru-RU" sz="18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220,4 </a:t>
            </a:r>
            <a:r>
              <a:rPr lang="ru-RU" sz="14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млн. рублей, в том </a:t>
            </a:r>
            <a:r>
              <a:rPr lang="ru-RU" sz="1400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числе (</a:t>
            </a:r>
            <a:r>
              <a:rPr lang="ru-RU" sz="1400" dirty="0" err="1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млн.руб</a:t>
            </a:r>
            <a:r>
              <a:rPr lang="ru-RU" sz="1400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.):</a:t>
            </a:r>
            <a:endParaRPr lang="ru-RU" sz="1400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c:rich>
      </c:tx>
      <c:layout>
        <c:manualLayout>
          <c:xMode val="edge"/>
          <c:yMode val="edge"/>
          <c:x val="0.14778589827633687"/>
          <c:y val="2.2525132372103362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067619842233008E-2"/>
          <c:y val="0.13461602021969477"/>
          <c:w val="0.90292399878640761"/>
          <c:h val="0.8653839797803052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средств, предусмотренных программой, всего - 220,4 млн. рублей, в том числе:</c:v>
                </c:pt>
              </c:strCache>
            </c:strRef>
          </c:tx>
          <c:explosion val="25"/>
          <c:dPt>
            <c:idx val="0"/>
            <c:bubble3D val="0"/>
            <c:explosion val="10"/>
          </c:dPt>
          <c:dPt>
            <c:idx val="1"/>
            <c:bubble3D val="0"/>
            <c:explosion val="8"/>
          </c:dPt>
          <c:dLbls>
            <c:dLbl>
              <c:idx val="0"/>
              <c:layout>
                <c:manualLayout>
                  <c:x val="-0.22741130347390776"/>
                  <c:y val="-0.12225770389812385"/>
                </c:manualLayout>
              </c:layout>
              <c:tx>
                <c:rich>
                  <a:bodyPr/>
                  <a:lstStyle/>
                  <a:p>
                    <a:r>
                      <a:rPr lang="en-US" sz="1400" smtClean="0"/>
                      <a:t>151,3 (31,4%)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1837312272451456"/>
                  <c:y val="5.1835326139788085E-2"/>
                </c:manualLayout>
              </c:layout>
              <c:tx>
                <c:rich>
                  <a:bodyPr/>
                  <a:lstStyle/>
                  <a:p>
                    <a:r>
                      <a:rPr lang="en-US" sz="1400" smtClean="0"/>
                      <a:t>69,1 (68,6%)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Федеральный бюджет</c:v>
                </c:pt>
                <c:pt idx="1">
                  <c:v>Областной бюджет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151.30000000000001</c:v>
                </c:pt>
                <c:pt idx="1">
                  <c:v>69.099999999999994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8.4818153903891094E-2"/>
          <c:y val="0.83075023471069687"/>
          <c:w val="0.87829300145788791"/>
          <c:h val="7.4169084571998459E-2"/>
        </c:manualLayout>
      </c:layout>
      <c:overlay val="0"/>
      <c:txPr>
        <a:bodyPr/>
        <a:lstStyle/>
        <a:p>
          <a:pPr>
            <a:defRPr sz="10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подлежало осмотру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224306800049592E-2"/>
                  <c:y val="-2.487259250396679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16380</a:t>
                    </a:r>
                    <a:r>
                      <a:rPr lang="ru-RU" dirty="0" smtClean="0"/>
                      <a:t> </a:t>
                    </a:r>
                    <a:r>
                      <a:rPr lang="ru-RU" sz="1200" dirty="0" smtClean="0"/>
                      <a:t>чел.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0672920400148775E-2"/>
                  <c:y val="-2.939488205014257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8000</a:t>
                    </a:r>
                    <a:r>
                      <a:rPr lang="ru-RU" dirty="0" smtClean="0"/>
                      <a:t> </a:t>
                    </a:r>
                    <a:r>
                      <a:rPr lang="ru-RU" sz="1200" dirty="0" smtClean="0"/>
                      <a:t>чел.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2011 год</c:v>
                </c:pt>
                <c:pt idx="1">
                  <c:v>2012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16380</c:v>
                </c:pt>
                <c:pt idx="1">
                  <c:v>8000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осмотрено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5850288822142172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14315</a:t>
                    </a:r>
                    <a:r>
                      <a:rPr lang="ru-RU" dirty="0" smtClean="0"/>
                      <a:t> </a:t>
                    </a:r>
                    <a:r>
                      <a:rPr lang="ru-RU" sz="1200" dirty="0" smtClean="0"/>
                      <a:t>чел. </a:t>
                    </a:r>
                    <a:r>
                      <a:rPr lang="ru-RU" dirty="0" smtClean="0"/>
                      <a:t>(87,4%)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703182216601446E-2"/>
                  <c:y val="-2.939488205014257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7547</a:t>
                    </a:r>
                    <a:r>
                      <a:rPr lang="ru-RU" dirty="0" smtClean="0"/>
                      <a:t> </a:t>
                    </a:r>
                    <a:r>
                      <a:rPr lang="ru-RU" sz="1200" dirty="0" smtClean="0"/>
                      <a:t>чел.</a:t>
                    </a:r>
                    <a:r>
                      <a:rPr lang="ru-RU" dirty="0" smtClean="0"/>
                      <a:t> (94,3%)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2011 год</c:v>
                </c:pt>
                <c:pt idx="1">
                  <c:v>2012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14315</c:v>
                </c:pt>
                <c:pt idx="1">
                  <c:v>7547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4075392"/>
        <c:axId val="164076928"/>
        <c:axId val="0"/>
      </c:bar3DChart>
      <c:catAx>
        <c:axId val="164075392"/>
        <c:scaling>
          <c:orientation val="minMax"/>
        </c:scaling>
        <c:delete val="0"/>
        <c:axPos val="b"/>
        <c:majorTickMark val="out"/>
        <c:minorTickMark val="none"/>
        <c:tickLblPos val="nextTo"/>
        <c:crossAx val="164076928"/>
        <c:crosses val="autoZero"/>
        <c:auto val="1"/>
        <c:lblAlgn val="ctr"/>
        <c:lblOffset val="100"/>
        <c:noMultiLvlLbl val="0"/>
      </c:catAx>
      <c:valAx>
        <c:axId val="1640769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40753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8.4588074609319941E-2"/>
          <c:y val="0.91499301003592193"/>
          <c:w val="0.79848924158640744"/>
          <c:h val="6.7370060733992515E-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D9E148-D0E3-4E9B-8BFF-644FDFFFAE06}" type="doc">
      <dgm:prSet loTypeId="urn:microsoft.com/office/officeart/2005/8/layout/pyramid2" loCatId="pyramid" qsTypeId="urn:microsoft.com/office/officeart/2005/8/quickstyle/simple1#8" qsCatId="simple" csTypeId="urn:microsoft.com/office/officeart/2005/8/colors/accent1_2" csCatId="accent1" phldr="1"/>
      <dgm:spPr/>
    </dgm:pt>
    <dgm:pt modelId="{81E3F441-EC22-4314-ABAA-5B99F469F0A7}">
      <dgm:prSet phldrT="[Text]" custT="1"/>
      <dgm:spPr>
        <a:effectLst>
          <a:glow rad="101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2000" dirty="0" smtClean="0"/>
            <a:t>Укрепление материально-технической базы, в части проведения капитального ремонта и приобретения оборудования</a:t>
          </a:r>
          <a:endParaRPr lang="en-US" sz="2000" dirty="0"/>
        </a:p>
      </dgm:t>
    </dgm:pt>
    <dgm:pt modelId="{BE377A27-3C8E-427D-85C3-10FDB2B1ED19}" type="parTrans" cxnId="{39881FB4-75BD-406A-AB3C-11EC803091E7}">
      <dgm:prSet/>
      <dgm:spPr/>
      <dgm:t>
        <a:bodyPr/>
        <a:lstStyle/>
        <a:p>
          <a:endParaRPr lang="en-US"/>
        </a:p>
      </dgm:t>
    </dgm:pt>
    <dgm:pt modelId="{EE0914FA-B2F5-46DC-9D58-DA9BD3441DE6}" type="sibTrans" cxnId="{39881FB4-75BD-406A-AB3C-11EC803091E7}">
      <dgm:prSet/>
      <dgm:spPr/>
      <dgm:t>
        <a:bodyPr/>
        <a:lstStyle/>
        <a:p>
          <a:endParaRPr lang="en-US"/>
        </a:p>
      </dgm:t>
    </dgm:pt>
    <dgm:pt modelId="{3CBF26C4-2274-46D9-8105-AC74DF919430}">
      <dgm:prSet phldrT="[Text]" custT="1"/>
      <dgm:spPr>
        <a:effectLst>
          <a:glow rad="101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pPr algn="ctr"/>
          <a:r>
            <a:rPr lang="ru-RU" sz="2000" dirty="0" smtClean="0"/>
            <a:t>Внедрение современных информационных систем </a:t>
          </a:r>
          <a:r>
            <a:rPr lang="ru-RU" sz="2000" dirty="0" smtClean="0"/>
            <a:t>в здравоохранении</a:t>
          </a:r>
          <a:endParaRPr lang="en-US" sz="2000" dirty="0"/>
        </a:p>
      </dgm:t>
    </dgm:pt>
    <dgm:pt modelId="{F5968602-DAD3-47BB-9105-B37F39BD482E}" type="parTrans" cxnId="{D472BFD3-103D-41F0-B956-9A7DBE2A9025}">
      <dgm:prSet/>
      <dgm:spPr/>
      <dgm:t>
        <a:bodyPr/>
        <a:lstStyle/>
        <a:p>
          <a:endParaRPr lang="en-US"/>
        </a:p>
      </dgm:t>
    </dgm:pt>
    <dgm:pt modelId="{F5F39B98-01B1-4A10-9A2F-523BBA2434AE}" type="sibTrans" cxnId="{D472BFD3-103D-41F0-B956-9A7DBE2A9025}">
      <dgm:prSet/>
      <dgm:spPr/>
      <dgm:t>
        <a:bodyPr/>
        <a:lstStyle/>
        <a:p>
          <a:endParaRPr lang="en-US"/>
        </a:p>
      </dgm:t>
    </dgm:pt>
    <dgm:pt modelId="{FA5B3AFB-1409-4D31-8F97-08CDE2803ED0}">
      <dgm:prSet phldrT="[Text]" custT="1"/>
      <dgm:spPr>
        <a:effectLst>
          <a:glow rad="101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2000" dirty="0" smtClean="0"/>
            <a:t>Внедрение стандартов и повышение доступности амбулаторной медицинской помощи, в том числе предоставляемой врачами-специалистами</a:t>
          </a:r>
          <a:endParaRPr lang="en-US" sz="2000" dirty="0"/>
        </a:p>
      </dgm:t>
    </dgm:pt>
    <dgm:pt modelId="{C519C82A-B1BB-4218-8159-37075D7A778D}" type="parTrans" cxnId="{5FBAC415-238E-42D6-ABD5-70252D5DE5DF}">
      <dgm:prSet/>
      <dgm:spPr/>
      <dgm:t>
        <a:bodyPr/>
        <a:lstStyle/>
        <a:p>
          <a:endParaRPr lang="en-US"/>
        </a:p>
      </dgm:t>
    </dgm:pt>
    <dgm:pt modelId="{3ABB8CF2-43E3-4622-ABD3-B9247ADE2229}" type="sibTrans" cxnId="{5FBAC415-238E-42D6-ABD5-70252D5DE5DF}">
      <dgm:prSet/>
      <dgm:spPr/>
      <dgm:t>
        <a:bodyPr/>
        <a:lstStyle/>
        <a:p>
          <a:endParaRPr lang="en-US"/>
        </a:p>
      </dgm:t>
    </dgm:pt>
    <dgm:pt modelId="{34B623F8-4840-42D2-9944-9782AE9D665A}" type="pres">
      <dgm:prSet presAssocID="{4AD9E148-D0E3-4E9B-8BFF-644FDFFFAE06}" presName="compositeShape" presStyleCnt="0">
        <dgm:presLayoutVars>
          <dgm:dir/>
          <dgm:resizeHandles/>
        </dgm:presLayoutVars>
      </dgm:prSet>
      <dgm:spPr/>
    </dgm:pt>
    <dgm:pt modelId="{3DD47DA1-DFC8-4906-B920-C0935D608990}" type="pres">
      <dgm:prSet presAssocID="{4AD9E148-D0E3-4E9B-8BFF-644FDFFFAE06}" presName="pyramid" presStyleLbl="node1" presStyleIdx="0" presStyleCnt="1" custFlipVert="1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>
          <a:glow rad="101600">
            <a:srgbClr val="17D9FF">
              <a:alpha val="40000"/>
            </a:srgbClr>
          </a:glow>
        </a:effectLst>
      </dgm:spPr>
    </dgm:pt>
    <dgm:pt modelId="{0283470B-9461-488F-89B4-EE5DDCDCCCB5}" type="pres">
      <dgm:prSet presAssocID="{4AD9E148-D0E3-4E9B-8BFF-644FDFFFAE06}" presName="theList" presStyleCnt="0"/>
      <dgm:spPr/>
    </dgm:pt>
    <dgm:pt modelId="{E4617F01-E386-40A8-B410-A33F322DF477}" type="pres">
      <dgm:prSet presAssocID="{81E3F441-EC22-4314-ABAA-5B99F469F0A7}" presName="aNode" presStyleLbl="fgAcc1" presStyleIdx="0" presStyleCnt="3" custScaleX="164673" custLinFactY="-9649" custLinFactNeighborX="6621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EC92DF-8028-43A5-9C39-93BA07628245}" type="pres">
      <dgm:prSet presAssocID="{81E3F441-EC22-4314-ABAA-5B99F469F0A7}" presName="aSpace" presStyleCnt="0"/>
      <dgm:spPr/>
    </dgm:pt>
    <dgm:pt modelId="{0FF4C811-DA62-4E83-A53A-3D4E471B319A}" type="pres">
      <dgm:prSet presAssocID="{3CBF26C4-2274-46D9-8105-AC74DF919430}" presName="aNode" presStyleLbl="fgAcc1" presStyleIdx="1" presStyleCnt="3" custScaleX="164850" custScaleY="97593" custLinFactY="-3369" custLinFactNeighborX="6418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4C945-94F7-40BC-A5BA-42628901194A}" type="pres">
      <dgm:prSet presAssocID="{3CBF26C4-2274-46D9-8105-AC74DF919430}" presName="aSpace" presStyleCnt="0"/>
      <dgm:spPr/>
    </dgm:pt>
    <dgm:pt modelId="{C69A1388-3A7F-4A7D-92CE-475FC16BF27C}" type="pres">
      <dgm:prSet presAssocID="{FA5B3AFB-1409-4D31-8F97-08CDE2803ED0}" presName="aNode" presStyleLbl="fgAcc1" presStyleIdx="2" presStyleCnt="3" custScaleX="165605" custLinFactNeighborX="6884" custLinFactNeighborY="-574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4B2D46-F7AB-49C2-BC3A-B7BC01FA4338}" type="pres">
      <dgm:prSet presAssocID="{FA5B3AFB-1409-4D31-8F97-08CDE2803ED0}" presName="aSpace" presStyleCnt="0"/>
      <dgm:spPr/>
    </dgm:pt>
  </dgm:ptLst>
  <dgm:cxnLst>
    <dgm:cxn modelId="{84649E1E-D55C-468C-9770-175AF4EDF69A}" type="presOf" srcId="{81E3F441-EC22-4314-ABAA-5B99F469F0A7}" destId="{E4617F01-E386-40A8-B410-A33F322DF477}" srcOrd="0" destOrd="0" presId="urn:microsoft.com/office/officeart/2005/8/layout/pyramid2"/>
    <dgm:cxn modelId="{547B6DB4-4555-49EE-B22B-1691E723CDC8}" type="presOf" srcId="{FA5B3AFB-1409-4D31-8F97-08CDE2803ED0}" destId="{C69A1388-3A7F-4A7D-92CE-475FC16BF27C}" srcOrd="0" destOrd="0" presId="urn:microsoft.com/office/officeart/2005/8/layout/pyramid2"/>
    <dgm:cxn modelId="{39881FB4-75BD-406A-AB3C-11EC803091E7}" srcId="{4AD9E148-D0E3-4E9B-8BFF-644FDFFFAE06}" destId="{81E3F441-EC22-4314-ABAA-5B99F469F0A7}" srcOrd="0" destOrd="0" parTransId="{BE377A27-3C8E-427D-85C3-10FDB2B1ED19}" sibTransId="{EE0914FA-B2F5-46DC-9D58-DA9BD3441DE6}"/>
    <dgm:cxn modelId="{DD31BEFC-D9AA-4BE4-A7DB-4119FEFBAC84}" type="presOf" srcId="{4AD9E148-D0E3-4E9B-8BFF-644FDFFFAE06}" destId="{34B623F8-4840-42D2-9944-9782AE9D665A}" srcOrd="0" destOrd="0" presId="urn:microsoft.com/office/officeart/2005/8/layout/pyramid2"/>
    <dgm:cxn modelId="{472A74F6-21D5-47E2-8CCF-7859EE7FFEA4}" type="presOf" srcId="{3CBF26C4-2274-46D9-8105-AC74DF919430}" destId="{0FF4C811-DA62-4E83-A53A-3D4E471B319A}" srcOrd="0" destOrd="0" presId="urn:microsoft.com/office/officeart/2005/8/layout/pyramid2"/>
    <dgm:cxn modelId="{5FBAC415-238E-42D6-ABD5-70252D5DE5DF}" srcId="{4AD9E148-D0E3-4E9B-8BFF-644FDFFFAE06}" destId="{FA5B3AFB-1409-4D31-8F97-08CDE2803ED0}" srcOrd="2" destOrd="0" parTransId="{C519C82A-B1BB-4218-8159-37075D7A778D}" sibTransId="{3ABB8CF2-43E3-4622-ABD3-B9247ADE2229}"/>
    <dgm:cxn modelId="{D472BFD3-103D-41F0-B956-9A7DBE2A9025}" srcId="{4AD9E148-D0E3-4E9B-8BFF-644FDFFFAE06}" destId="{3CBF26C4-2274-46D9-8105-AC74DF919430}" srcOrd="1" destOrd="0" parTransId="{F5968602-DAD3-47BB-9105-B37F39BD482E}" sibTransId="{F5F39B98-01B1-4A10-9A2F-523BBA2434AE}"/>
    <dgm:cxn modelId="{7B29288C-2E18-4DAA-BE08-9DE6601531B7}" type="presParOf" srcId="{34B623F8-4840-42D2-9944-9782AE9D665A}" destId="{3DD47DA1-DFC8-4906-B920-C0935D608990}" srcOrd="0" destOrd="0" presId="urn:microsoft.com/office/officeart/2005/8/layout/pyramid2"/>
    <dgm:cxn modelId="{5F0F728F-2EBF-41D3-ABA5-DA01F88EDBF8}" type="presParOf" srcId="{34B623F8-4840-42D2-9944-9782AE9D665A}" destId="{0283470B-9461-488F-89B4-EE5DDCDCCCB5}" srcOrd="1" destOrd="0" presId="urn:microsoft.com/office/officeart/2005/8/layout/pyramid2"/>
    <dgm:cxn modelId="{22A59AF6-49AC-4EC4-A204-629C21932BA4}" type="presParOf" srcId="{0283470B-9461-488F-89B4-EE5DDCDCCCB5}" destId="{E4617F01-E386-40A8-B410-A33F322DF477}" srcOrd="0" destOrd="0" presId="urn:microsoft.com/office/officeart/2005/8/layout/pyramid2"/>
    <dgm:cxn modelId="{E811096E-36EF-461B-8ED6-AF81C1C784C9}" type="presParOf" srcId="{0283470B-9461-488F-89B4-EE5DDCDCCCB5}" destId="{71EC92DF-8028-43A5-9C39-93BA07628245}" srcOrd="1" destOrd="0" presId="urn:microsoft.com/office/officeart/2005/8/layout/pyramid2"/>
    <dgm:cxn modelId="{2C4718B6-E986-4284-8424-325E10CEC70B}" type="presParOf" srcId="{0283470B-9461-488F-89B4-EE5DDCDCCCB5}" destId="{0FF4C811-DA62-4E83-A53A-3D4E471B319A}" srcOrd="2" destOrd="0" presId="urn:microsoft.com/office/officeart/2005/8/layout/pyramid2"/>
    <dgm:cxn modelId="{71DBCFCF-F0D3-48C6-B498-82FB433C3F41}" type="presParOf" srcId="{0283470B-9461-488F-89B4-EE5DDCDCCCB5}" destId="{2DC4C945-94F7-40BC-A5BA-42628901194A}" srcOrd="3" destOrd="0" presId="urn:microsoft.com/office/officeart/2005/8/layout/pyramid2"/>
    <dgm:cxn modelId="{BC7B21A3-140D-4AE8-B994-70892645F259}" type="presParOf" srcId="{0283470B-9461-488F-89B4-EE5DDCDCCCB5}" destId="{C69A1388-3A7F-4A7D-92CE-475FC16BF27C}" srcOrd="4" destOrd="0" presId="urn:microsoft.com/office/officeart/2005/8/layout/pyramid2"/>
    <dgm:cxn modelId="{814400BF-9457-4627-9A4F-0CF94C42B0D3}" type="presParOf" srcId="{0283470B-9461-488F-89B4-EE5DDCDCCCB5}" destId="{784B2D46-F7AB-49C2-BC3A-B7BC01FA4338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47DA1-DFC8-4906-B920-C0935D608990}">
      <dsp:nvSpPr>
        <dsp:cNvPr id="0" name=""/>
        <dsp:cNvSpPr/>
      </dsp:nvSpPr>
      <dsp:spPr>
        <a:xfrm flipV="1">
          <a:off x="998487" y="0"/>
          <a:ext cx="4572000" cy="4572000"/>
        </a:xfrm>
        <a:prstGeom prst="triangle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rgbClr val="17D9FF">
              <a:alpha val="4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617F01-E386-40A8-B410-A33F322DF477}">
      <dsp:nvSpPr>
        <dsp:cNvPr id="0" name=""/>
        <dsp:cNvSpPr/>
      </dsp:nvSpPr>
      <dsp:spPr>
        <a:xfrm>
          <a:off x="2520274" y="216027"/>
          <a:ext cx="4893752" cy="10912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Укрепление материально-технической базы, в части проведения капитального ремонта и приобретения оборудования</a:t>
          </a:r>
          <a:endParaRPr lang="en-US" sz="2000" kern="1200" dirty="0"/>
        </a:p>
      </dsp:txBody>
      <dsp:txXfrm>
        <a:off x="2573542" y="269295"/>
        <a:ext cx="4787216" cy="984671"/>
      </dsp:txXfrm>
    </dsp:sp>
    <dsp:sp modelId="{0FF4C811-DA62-4E83-A53A-3D4E471B319A}">
      <dsp:nvSpPr>
        <dsp:cNvPr id="0" name=""/>
        <dsp:cNvSpPr/>
      </dsp:nvSpPr>
      <dsp:spPr>
        <a:xfrm>
          <a:off x="2511611" y="1512164"/>
          <a:ext cx="4899012" cy="10649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Внедрение современных информационных систем </a:t>
          </a:r>
          <a:r>
            <a:rPr lang="ru-RU" sz="2000" kern="1200" dirty="0" smtClean="0"/>
            <a:t>в здравоохранении</a:t>
          </a:r>
          <a:endParaRPr lang="en-US" sz="2000" kern="1200" dirty="0"/>
        </a:p>
      </dsp:txBody>
      <dsp:txXfrm>
        <a:off x="2563597" y="1564150"/>
        <a:ext cx="4795040" cy="960970"/>
      </dsp:txXfrm>
    </dsp:sp>
    <dsp:sp modelId="{C69A1388-3A7F-4A7D-92CE-475FC16BF27C}">
      <dsp:nvSpPr>
        <dsp:cNvPr id="0" name=""/>
        <dsp:cNvSpPr/>
      </dsp:nvSpPr>
      <dsp:spPr>
        <a:xfrm>
          <a:off x="2514241" y="2808313"/>
          <a:ext cx="4921449" cy="10912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Внедрение стандартов и повышение доступности амбулаторной медицинской помощи, в том числе предоставляемой врачами-специалистами</a:t>
          </a:r>
          <a:endParaRPr lang="en-US" sz="2000" kern="1200" dirty="0"/>
        </a:p>
      </dsp:txBody>
      <dsp:txXfrm>
        <a:off x="2567509" y="2861581"/>
        <a:ext cx="4814913" cy="9846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Simple 1"/>
  <dgm:desc val="Simple 1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697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393CF-2E45-4694-817B-39239BF1A477}" type="datetimeFigureOut">
              <a:rPr lang="ru-RU" smtClean="0"/>
              <a:t>09.08.2013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1E901-1D49-4E61-99B1-7C76BB0EC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733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371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F5818-9742-4D92-90F8-99F86277D293}" type="datetimeFigureOut">
              <a:rPr lang="ru-RU" smtClean="0"/>
              <a:t>09.08.2013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3850" cy="30591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371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F123E-D4C3-4D9E-94B0-7AAE24C31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027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436D-8113-49EF-88B4-D4BB59F44D9C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118" y="1828800"/>
            <a:ext cx="6173808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9118" y="4800600"/>
            <a:ext cx="6173808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26BA3-61AE-4388-A143-61DC27C853F3}" type="datetime1">
              <a:rPr lang="ru-RU" smtClean="0"/>
              <a:t>09.08.2013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1AA4-9B76-400F-9092-A6C38B69D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596" y="381001"/>
            <a:ext cx="1143298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2107" y="381001"/>
            <a:ext cx="5544993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AED19-0FC6-4E4A-AA02-E65C0B602ED6}" type="datetime1">
              <a:rPr lang="ru-RU" smtClean="0"/>
              <a:t>09.08.2013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1AA4-9B76-400F-9092-A6C38B69D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EAEF1-19EF-4A1C-AF76-10180F852002}" type="datetime1">
              <a:rPr lang="ru-RU" smtClean="0"/>
              <a:t>09.08.2013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1AA4-9B76-400F-9092-A6C38B69D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4918" y="2514600"/>
            <a:ext cx="6520997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9118" y="5410201"/>
            <a:ext cx="6517197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3986-5457-450C-B684-DF713F247B8F}" type="datetime1">
              <a:rPr lang="ru-RU" smtClean="0"/>
              <a:t>09.08.2013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1AA4-9B76-400F-9092-A6C38B69D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6" y="381000"/>
            <a:ext cx="6859788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28880" y="1905001"/>
            <a:ext cx="3315563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3104" y="1905001"/>
            <a:ext cx="3315563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C917-E38C-4309-9112-BE8F6E1F6EB7}" type="datetime1">
              <a:rPr lang="ru-RU" smtClean="0"/>
              <a:t>09.08.2013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1AA4-9B76-400F-9092-A6C38B69D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6" y="381000"/>
            <a:ext cx="6859788" cy="1371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106" y="1905000"/>
            <a:ext cx="3313277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42106" y="2743201"/>
            <a:ext cx="3313277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88617" y="1905000"/>
            <a:ext cx="3313277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88617" y="2743201"/>
            <a:ext cx="3313277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8052-E9CE-451D-8D25-DF69E7739070}" type="datetime1">
              <a:rPr lang="ru-RU" smtClean="0"/>
              <a:t>09.08.2013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1AA4-9B76-400F-9092-A6C38B69D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76B43-333D-4100-B93B-C36797A7A453}" type="datetime1">
              <a:rPr lang="ru-RU" smtClean="0"/>
              <a:t>09.08.2013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1AA4-9B76-400F-9092-A6C38B69D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EA5D3-2616-432E-9A66-2E2A7F68ECF0}" type="datetime1">
              <a:rPr lang="ru-RU" smtClean="0"/>
              <a:t>09.08.2013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1AA4-9B76-400F-9092-A6C38B69D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910" y="1905000"/>
            <a:ext cx="2698158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4528" y="685800"/>
            <a:ext cx="480185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9118" y="4648200"/>
            <a:ext cx="268674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AD0D-630B-45E0-B221-5CFE907A8337}" type="datetime1">
              <a:rPr lang="ru-RU" smtClean="0"/>
              <a:t>09.08.2013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1AA4-9B76-400F-9092-A6C38B69D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714528" y="685800"/>
            <a:ext cx="4801850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910" y="1905000"/>
            <a:ext cx="2698158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9118" y="4648200"/>
            <a:ext cx="268674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6A460-C806-4058-8221-FFEA34B69B09}" type="datetime1">
              <a:rPr lang="ru-RU" smtClean="0"/>
              <a:t>09.08.2013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1AA4-9B76-400F-9092-A6C38B69D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8" y="381000"/>
            <a:ext cx="6859787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107" y="1904999"/>
            <a:ext cx="6852578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71424" y="6400800"/>
            <a:ext cx="1087325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DEB10-BBA5-4B1C-B818-44FB57EB7C7F}" type="datetime1">
              <a:rPr lang="ru-RU" smtClean="0"/>
              <a:t>09.08.2013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142107" y="6400800"/>
            <a:ext cx="4916180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373078" y="6400800"/>
            <a:ext cx="628815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71AA4-9B76-400F-9092-A6C38B69D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610" y="5013176"/>
            <a:ext cx="7632847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Об итогах реализации мероприятий программы модернизации здравоохранения Калужской области на </a:t>
            </a:r>
            <a:r>
              <a:rPr lang="ru-RU" dirty="0" smtClean="0"/>
              <a:t>2011-201</a:t>
            </a:r>
            <a:r>
              <a:rPr lang="ru-RU" dirty="0" smtClean="0">
                <a:latin typeface="+mn-lt"/>
              </a:rPr>
              <a:t>3</a:t>
            </a:r>
            <a:r>
              <a:rPr lang="ru-RU" dirty="0" smtClean="0"/>
              <a:t> </a:t>
            </a:r>
            <a:r>
              <a:rPr lang="ru-RU" dirty="0" smtClean="0"/>
              <a:t>годы»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260648"/>
            <a:ext cx="7632848" cy="609601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Министерство здравоохранения Калужской области</a:t>
            </a:r>
          </a:p>
          <a:p>
            <a:pPr>
              <a:lnSpc>
                <a:spcPct val="110000"/>
              </a:lnSpc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497" y="1268760"/>
            <a:ext cx="199707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5724128" y="6358268"/>
            <a:ext cx="3158430" cy="43204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AGAvantGardeCyr" pitchFamily="34" charset="0"/>
              </a:rPr>
              <a:t>20</a:t>
            </a:r>
            <a:r>
              <a:rPr lang="ru-RU" b="1" dirty="0" smtClean="0">
                <a:latin typeface="AGAvantGardeCyr" pitchFamily="34" charset="0"/>
              </a:rPr>
              <a:t> августа </a:t>
            </a:r>
            <a:r>
              <a:rPr lang="ru-RU" b="1" dirty="0" smtClean="0">
                <a:latin typeface="AGAvantGardeCyr" pitchFamily="34" charset="0"/>
              </a:rPr>
              <a:t>2013 года</a:t>
            </a:r>
            <a:endParaRPr lang="ru-RU" b="1" dirty="0">
              <a:latin typeface="AGAvantGardeCy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3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84976" cy="1296144"/>
          </a:xfrm>
        </p:spPr>
        <p:txBody>
          <a:bodyPr/>
          <a:lstStyle/>
          <a:p>
            <a:pPr algn="ctr"/>
            <a:r>
              <a:rPr lang="ru-RU" b="1" dirty="0" smtClean="0"/>
              <a:t>Аппарат рентгенотерапевтический </a:t>
            </a:r>
            <a:br>
              <a:rPr lang="ru-RU" b="1" dirty="0" smtClean="0"/>
            </a:br>
            <a:r>
              <a:rPr lang="ru-RU" b="1" dirty="0" smtClean="0"/>
              <a:t>для близкофокусной лучевой терапии </a:t>
            </a:r>
            <a:r>
              <a:rPr lang="ru-RU" b="1" dirty="0" smtClean="0">
                <a:latin typeface="Antiqua" pitchFamily="2" charset="0"/>
              </a:rPr>
              <a:t>Т-160</a:t>
            </a:r>
            <a:endParaRPr lang="ru-RU" b="1" dirty="0">
              <a:latin typeface="Antiqua" pitchFamily="2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414" y="1700808"/>
            <a:ext cx="5059674" cy="1296144"/>
          </a:xfrm>
        </p:spPr>
        <p:txBody>
          <a:bodyPr>
            <a:normAutofit fontScale="25000" lnSpcReduction="20000"/>
          </a:bodyPr>
          <a:lstStyle/>
          <a:p>
            <a:r>
              <a:rPr lang="ru-RU" sz="17600" b="1" cap="all" spc="200" dirty="0" smtClean="0">
                <a:solidFill>
                  <a:schemeClr val="accent1"/>
                </a:solidFill>
              </a:rPr>
              <a:t>2012</a:t>
            </a:r>
            <a:r>
              <a:rPr lang="ru-RU" sz="4400" b="1" cap="all" spc="200" dirty="0" smtClean="0">
                <a:solidFill>
                  <a:schemeClr val="accent1"/>
                </a:solidFill>
              </a:rPr>
              <a:t> </a:t>
            </a:r>
            <a:r>
              <a:rPr lang="ru-RU" sz="8000" b="1" cap="all" spc="200" dirty="0" smtClean="0">
                <a:solidFill>
                  <a:schemeClr val="accent1"/>
                </a:solidFill>
              </a:rPr>
              <a:t>год:</a:t>
            </a:r>
          </a:p>
          <a:p>
            <a:pPr marL="268288" indent="-268288">
              <a:lnSpc>
                <a:spcPct val="170000"/>
              </a:lnSpc>
              <a:buFont typeface="Wingdings" pitchFamily="2" charset="2"/>
              <a:buChar char="Ø"/>
            </a:pPr>
            <a:r>
              <a:rPr lang="ru-RU" sz="8000" b="1" cap="all" spc="200" dirty="0" smtClean="0">
                <a:solidFill>
                  <a:schemeClr val="accent1"/>
                </a:solidFill>
              </a:rPr>
              <a:t>Калужский областной онкологический диспансер</a:t>
            </a:r>
            <a:endParaRPr lang="ru-RU" sz="8000" b="1" cap="all" spc="200" dirty="0">
              <a:solidFill>
                <a:schemeClr val="accent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575" y="1484784"/>
            <a:ext cx="3672408" cy="328701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"/>
          </a:effectLst>
          <a:scene3d>
            <a:camera prst="orthographicFront"/>
            <a:lightRig rig="threePt" dir="t"/>
          </a:scene3d>
          <a:sp3d>
            <a:bevelB w="127000" h="1270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526510"/>
            <a:ext cx="3384377" cy="3319728"/>
          </a:xfrm>
          <a:effectLst>
            <a:glow rad="63500">
              <a:schemeClr val="accent1">
                <a:satMod val="175000"/>
                <a:alpha val="40000"/>
              </a:schemeClr>
            </a:glow>
            <a:softEdge rad="12700"/>
          </a:effectLst>
          <a:scene3d>
            <a:camera prst="orthographicFront"/>
            <a:lightRig rig="threePt" dir="t"/>
          </a:scene3d>
          <a:sp3d>
            <a:bevelB w="165100" prst="coolSlant"/>
          </a:sp3d>
        </p:spPr>
      </p:pic>
      <p:pic>
        <p:nvPicPr>
          <p:cNvPr id="1026" name="Picture 2" descr="W:\All_user\Чувилькина\КООД\IMG_23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3096"/>
            <a:ext cx="3683448" cy="245563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79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16057" cy="1008112"/>
          </a:xfrm>
        </p:spPr>
        <p:txBody>
          <a:bodyPr/>
          <a:lstStyle/>
          <a:p>
            <a:pPr algn="ctr"/>
            <a:r>
              <a:rPr lang="ru-RU" b="1" dirty="0" smtClean="0"/>
              <a:t>Аппарат рентгеновский стационарный </a:t>
            </a:r>
            <a:br>
              <a:rPr lang="ru-RU" b="1" dirty="0" smtClean="0"/>
            </a:br>
            <a:r>
              <a:rPr lang="ru-RU" b="1" dirty="0" smtClean="0"/>
              <a:t>на </a:t>
            </a:r>
            <a:r>
              <a:rPr lang="ru-RU" b="1" dirty="0" smtClean="0">
                <a:latin typeface="AGAvantGardeCyr" pitchFamily="34" charset="0"/>
              </a:rPr>
              <a:t>3</a:t>
            </a:r>
            <a:r>
              <a:rPr lang="ru-RU" b="1" dirty="0" smtClean="0"/>
              <a:t> рабочих места  </a:t>
            </a:r>
            <a:r>
              <a:rPr lang="ru-RU" b="1" dirty="0">
                <a:latin typeface="Antiqua" pitchFamily="2" charset="0"/>
              </a:rPr>
              <a:t>«КРД – «Протон»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132856"/>
            <a:ext cx="4580926" cy="4106000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340768"/>
            <a:ext cx="4320480" cy="511256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4000" b="1" cap="all" spc="200" dirty="0" smtClean="0">
                <a:solidFill>
                  <a:schemeClr val="accent1"/>
                </a:solidFill>
              </a:rPr>
              <a:t>2012</a:t>
            </a:r>
            <a:r>
              <a:rPr lang="ru-RU" sz="2400" b="1" cap="all" spc="200" dirty="0" smtClean="0">
                <a:solidFill>
                  <a:schemeClr val="accent1"/>
                </a:solidFill>
              </a:rPr>
              <a:t> </a:t>
            </a:r>
            <a:r>
              <a:rPr lang="ru-RU" b="1" cap="all" spc="200" dirty="0" smtClean="0">
                <a:solidFill>
                  <a:schemeClr val="accent1"/>
                </a:solidFill>
              </a:rPr>
              <a:t>год</a:t>
            </a:r>
            <a:r>
              <a:rPr lang="ru-RU" sz="2400" b="1" cap="all" spc="200" dirty="0" smtClean="0">
                <a:solidFill>
                  <a:schemeClr val="accent1"/>
                </a:solidFill>
              </a:rPr>
              <a:t> – </a:t>
            </a:r>
            <a:r>
              <a:rPr lang="ru-RU" sz="4000" b="1" cap="all" spc="200" dirty="0" smtClean="0">
                <a:solidFill>
                  <a:schemeClr val="accent1"/>
                </a:solidFill>
              </a:rPr>
              <a:t>10</a:t>
            </a:r>
            <a:r>
              <a:rPr lang="ru-RU" sz="2400" b="1" cap="all" spc="200" dirty="0" smtClean="0">
                <a:solidFill>
                  <a:schemeClr val="accent1"/>
                </a:solidFill>
              </a:rPr>
              <a:t> </a:t>
            </a:r>
            <a:r>
              <a:rPr lang="ru-RU" b="1" cap="all" spc="200" dirty="0" smtClean="0">
                <a:solidFill>
                  <a:schemeClr val="accent1"/>
                </a:solidFill>
              </a:rPr>
              <a:t>единиц:</a:t>
            </a:r>
          </a:p>
          <a:p>
            <a:pPr marL="176213" indent="-176213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1200" b="1" cap="all" spc="200" dirty="0" smtClean="0">
                <a:solidFill>
                  <a:schemeClr val="accent1"/>
                </a:solidFill>
              </a:rPr>
              <a:t>Калужская областная больница;</a:t>
            </a:r>
          </a:p>
          <a:p>
            <a:pPr marL="176213" indent="-176213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1200" b="1" cap="all" spc="200" dirty="0" smtClean="0">
                <a:solidFill>
                  <a:schemeClr val="accent1"/>
                </a:solidFill>
              </a:rPr>
              <a:t>ЦРБ Дзержинского района;</a:t>
            </a:r>
          </a:p>
          <a:p>
            <a:pPr marL="176213" indent="-176213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1200" b="1" cap="all" spc="200" dirty="0" smtClean="0">
                <a:solidFill>
                  <a:schemeClr val="accent1"/>
                </a:solidFill>
              </a:rPr>
              <a:t>ЦРБ </a:t>
            </a:r>
            <a:r>
              <a:rPr lang="ru-RU" sz="1200" b="1" cap="all" spc="200" dirty="0" err="1" smtClean="0">
                <a:solidFill>
                  <a:schemeClr val="accent1"/>
                </a:solidFill>
              </a:rPr>
              <a:t>Козельского</a:t>
            </a:r>
            <a:r>
              <a:rPr lang="ru-RU" sz="1200" b="1" cap="all" spc="200" dirty="0" smtClean="0">
                <a:solidFill>
                  <a:schemeClr val="accent1"/>
                </a:solidFill>
              </a:rPr>
              <a:t> района;</a:t>
            </a:r>
          </a:p>
          <a:p>
            <a:pPr marL="176213" indent="-176213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1200" b="1" cap="all" spc="200" dirty="0" smtClean="0">
                <a:solidFill>
                  <a:schemeClr val="accent1"/>
                </a:solidFill>
              </a:rPr>
              <a:t>ЦРБ Тарусского района;</a:t>
            </a:r>
          </a:p>
          <a:p>
            <a:pPr marL="176213" indent="-176213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1200" b="1" cap="all" spc="200" dirty="0" smtClean="0">
                <a:solidFill>
                  <a:schemeClr val="accent1"/>
                </a:solidFill>
              </a:rPr>
              <a:t>Калужская городская больница №4 </a:t>
            </a:r>
            <a:r>
              <a:rPr lang="ru-RU" sz="1200" b="1" cap="all" spc="200" dirty="0" err="1" smtClean="0">
                <a:solidFill>
                  <a:schemeClr val="accent1"/>
                </a:solidFill>
              </a:rPr>
              <a:t>им.Хлюстина</a:t>
            </a:r>
            <a:r>
              <a:rPr lang="ru-RU" sz="1200" b="1" cap="all" spc="200" dirty="0" smtClean="0">
                <a:solidFill>
                  <a:schemeClr val="accent1"/>
                </a:solidFill>
              </a:rPr>
              <a:t> А.С.</a:t>
            </a:r>
          </a:p>
          <a:p>
            <a:pPr marL="176213" indent="-176213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1200" b="1" cap="all" spc="200" dirty="0" smtClean="0">
                <a:solidFill>
                  <a:schemeClr val="accent1"/>
                </a:solidFill>
              </a:rPr>
              <a:t>Первая городская больница </a:t>
            </a:r>
            <a:r>
              <a:rPr lang="ru-RU" sz="1200" b="1" cap="all" spc="200" dirty="0" err="1" smtClean="0">
                <a:solidFill>
                  <a:schemeClr val="accent1"/>
                </a:solidFill>
              </a:rPr>
              <a:t>им.Красного</a:t>
            </a:r>
            <a:r>
              <a:rPr lang="ru-RU" sz="1200" b="1" cap="all" spc="200" dirty="0" smtClean="0">
                <a:solidFill>
                  <a:schemeClr val="accent1"/>
                </a:solidFill>
              </a:rPr>
              <a:t> Креста;</a:t>
            </a:r>
          </a:p>
          <a:p>
            <a:pPr marL="176213" indent="-176213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1200" b="1" cap="all" spc="200" dirty="0" smtClean="0">
                <a:solidFill>
                  <a:schemeClr val="accent1"/>
                </a:solidFill>
              </a:rPr>
              <a:t>Калужская городская больница скорой медицинской помощи </a:t>
            </a:r>
            <a:r>
              <a:rPr lang="ru-RU" sz="1200" b="1" cap="all" spc="200" dirty="0" err="1" smtClean="0">
                <a:solidFill>
                  <a:schemeClr val="accent1"/>
                </a:solidFill>
              </a:rPr>
              <a:t>им.Шевченко</a:t>
            </a:r>
            <a:r>
              <a:rPr lang="ru-RU" sz="1200" b="1" cap="all" spc="200" dirty="0" smtClean="0">
                <a:solidFill>
                  <a:schemeClr val="accent1"/>
                </a:solidFill>
              </a:rPr>
              <a:t> К.Н.;</a:t>
            </a:r>
          </a:p>
          <a:p>
            <a:pPr marL="176213" indent="-176213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1200" b="1" cap="all" spc="200" dirty="0" smtClean="0">
                <a:solidFill>
                  <a:schemeClr val="accent1"/>
                </a:solidFill>
              </a:rPr>
              <a:t>Детская городская больница;</a:t>
            </a:r>
          </a:p>
          <a:p>
            <a:pPr marL="176213" indent="-176213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1200" b="1" cap="all" spc="200" dirty="0" smtClean="0">
                <a:solidFill>
                  <a:schemeClr val="accent1"/>
                </a:solidFill>
              </a:rPr>
              <a:t>Городская больница №2 «Сосновая роща»;</a:t>
            </a:r>
          </a:p>
          <a:p>
            <a:pPr marL="176213" indent="-176213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1200" b="1" cap="all" spc="200" dirty="0" smtClean="0">
                <a:solidFill>
                  <a:schemeClr val="accent1"/>
                </a:solidFill>
              </a:rPr>
              <a:t>ЦРБ </a:t>
            </a:r>
            <a:r>
              <a:rPr lang="ru-RU" sz="1200" b="1" cap="all" spc="200" dirty="0" err="1" smtClean="0">
                <a:solidFill>
                  <a:schemeClr val="accent1"/>
                </a:solidFill>
              </a:rPr>
              <a:t>Людиновского</a:t>
            </a:r>
            <a:r>
              <a:rPr lang="ru-RU" sz="1200" b="1" cap="all" spc="200" dirty="0" smtClean="0">
                <a:solidFill>
                  <a:schemeClr val="accent1"/>
                </a:solidFill>
              </a:rPr>
              <a:t> района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endParaRPr lang="ru-RU" sz="1100" b="1" cap="all" spc="200" dirty="0" smtClean="0">
              <a:solidFill>
                <a:schemeClr val="accent1"/>
              </a:solidFill>
            </a:endParaRPr>
          </a:p>
          <a:p>
            <a:pPr marL="457200" indent="-457200">
              <a:lnSpc>
                <a:spcPct val="120000"/>
              </a:lnSpc>
              <a:buFontTx/>
              <a:buChar char="-"/>
            </a:pPr>
            <a:endParaRPr lang="ru-RU" sz="1100" b="1" cap="all" spc="200" dirty="0" smtClean="0">
              <a:solidFill>
                <a:schemeClr val="accent1"/>
              </a:solidFill>
            </a:endParaRPr>
          </a:p>
          <a:p>
            <a:pPr marL="457200" indent="-457200">
              <a:lnSpc>
                <a:spcPct val="120000"/>
              </a:lnSpc>
              <a:buFontTx/>
              <a:buChar char="-"/>
            </a:pPr>
            <a:endParaRPr lang="ru-RU" sz="1100" b="1" cap="all" spc="200" dirty="0" smtClean="0">
              <a:solidFill>
                <a:schemeClr val="accent1"/>
              </a:solidFill>
            </a:endParaRPr>
          </a:p>
          <a:p>
            <a:pPr marL="457200" indent="-457200">
              <a:lnSpc>
                <a:spcPct val="120000"/>
              </a:lnSpc>
              <a:buFontTx/>
              <a:buChar char="-"/>
            </a:pPr>
            <a:endParaRPr lang="ru-RU" sz="1100" b="1" cap="all" spc="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6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8784976" cy="1008112"/>
          </a:xfrm>
        </p:spPr>
        <p:txBody>
          <a:bodyPr/>
          <a:lstStyle/>
          <a:p>
            <a:pPr algn="ctr"/>
            <a:r>
              <a:rPr lang="ru-RU" b="1" dirty="0" smtClean="0"/>
              <a:t>Флюорограф малодозовый цифровой без рентгенозащитной кабины </a:t>
            </a:r>
            <a:br>
              <a:rPr lang="ru-RU" b="1" dirty="0" smtClean="0"/>
            </a:br>
            <a:r>
              <a:rPr lang="ru-RU" b="1" dirty="0">
                <a:latin typeface="Antiqua" pitchFamily="2" charset="0"/>
              </a:rPr>
              <a:t>АРЦП «</a:t>
            </a:r>
            <a:r>
              <a:rPr lang="ru-RU" b="1" dirty="0" err="1">
                <a:latin typeface="Antiqua" pitchFamily="2" charset="0"/>
              </a:rPr>
              <a:t>Медипром</a:t>
            </a:r>
            <a:r>
              <a:rPr lang="ru-RU" b="1" dirty="0">
                <a:latin typeface="Antiqua" pitchFamily="2" charset="0"/>
              </a:rPr>
              <a:t>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27984" y="1628800"/>
            <a:ext cx="4411601" cy="511256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4400" b="1" cap="all" spc="200" dirty="0" smtClean="0">
                <a:solidFill>
                  <a:schemeClr val="accent1"/>
                </a:solidFill>
              </a:rPr>
              <a:t>2012</a:t>
            </a:r>
            <a:r>
              <a:rPr lang="ru-RU" sz="2400" b="1" cap="all" spc="200" dirty="0" smtClean="0">
                <a:solidFill>
                  <a:schemeClr val="accent1"/>
                </a:solidFill>
              </a:rPr>
              <a:t> </a:t>
            </a:r>
            <a:r>
              <a:rPr lang="ru-RU" b="1" cap="all" spc="200" dirty="0" smtClean="0">
                <a:solidFill>
                  <a:schemeClr val="accent1"/>
                </a:solidFill>
              </a:rPr>
              <a:t>год</a:t>
            </a:r>
            <a:r>
              <a:rPr lang="ru-RU" sz="2400" b="1" cap="all" spc="200" dirty="0" smtClean="0">
                <a:solidFill>
                  <a:schemeClr val="accent1"/>
                </a:solidFill>
              </a:rPr>
              <a:t> – </a:t>
            </a:r>
            <a:r>
              <a:rPr lang="ru-RU" sz="4400" b="1" cap="all" spc="200" dirty="0" smtClean="0">
                <a:solidFill>
                  <a:schemeClr val="accent1"/>
                </a:solidFill>
              </a:rPr>
              <a:t>10</a:t>
            </a:r>
            <a:r>
              <a:rPr lang="ru-RU" sz="2400" b="1" cap="all" spc="200" dirty="0" smtClean="0">
                <a:solidFill>
                  <a:schemeClr val="accent1"/>
                </a:solidFill>
              </a:rPr>
              <a:t> </a:t>
            </a:r>
            <a:r>
              <a:rPr lang="ru-RU" b="1" cap="all" spc="200" dirty="0" smtClean="0">
                <a:solidFill>
                  <a:schemeClr val="accent1"/>
                </a:solidFill>
              </a:rPr>
              <a:t>единиц: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1400" b="1" cap="all" spc="200" dirty="0">
                <a:solidFill>
                  <a:schemeClr val="accent1"/>
                </a:solidFill>
              </a:rPr>
              <a:t>ЦРБ Боровского района;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1400" b="1" cap="all" spc="200" dirty="0">
                <a:solidFill>
                  <a:schemeClr val="accent1"/>
                </a:solidFill>
              </a:rPr>
              <a:t>ЦРБ </a:t>
            </a:r>
            <a:r>
              <a:rPr lang="ru-RU" sz="1400" b="1" cap="all" spc="200" dirty="0" err="1">
                <a:solidFill>
                  <a:schemeClr val="accent1"/>
                </a:solidFill>
              </a:rPr>
              <a:t>Людиновского</a:t>
            </a:r>
            <a:r>
              <a:rPr lang="ru-RU" sz="1400" b="1" cap="all" spc="200" dirty="0">
                <a:solidFill>
                  <a:schemeClr val="accent1"/>
                </a:solidFill>
              </a:rPr>
              <a:t> района;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1400" b="1" cap="all" spc="200" dirty="0">
                <a:solidFill>
                  <a:schemeClr val="accent1"/>
                </a:solidFill>
              </a:rPr>
              <a:t>ЦРБ Мосальского района;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1400" b="1" cap="all" spc="200" dirty="0">
                <a:solidFill>
                  <a:schemeClr val="accent1"/>
                </a:solidFill>
              </a:rPr>
              <a:t>ЦРБ </a:t>
            </a:r>
            <a:r>
              <a:rPr lang="ru-RU" sz="1400" b="1" cap="all" spc="200" dirty="0" err="1">
                <a:solidFill>
                  <a:schemeClr val="accent1"/>
                </a:solidFill>
              </a:rPr>
              <a:t>Перемышльского</a:t>
            </a:r>
            <a:r>
              <a:rPr lang="ru-RU" sz="1400" b="1" cap="all" spc="200" dirty="0">
                <a:solidFill>
                  <a:schemeClr val="accent1"/>
                </a:solidFill>
              </a:rPr>
              <a:t> района;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1400" b="1" cap="all" spc="200" dirty="0">
                <a:solidFill>
                  <a:schemeClr val="accent1"/>
                </a:solidFill>
              </a:rPr>
              <a:t>ЦРБ Ульяновского района;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1400" b="1" cap="all" spc="200" dirty="0">
                <a:solidFill>
                  <a:schemeClr val="accent1"/>
                </a:solidFill>
              </a:rPr>
              <a:t>Больница </a:t>
            </a:r>
            <a:r>
              <a:rPr lang="ru-RU" sz="1400" b="1" cap="all" spc="200" dirty="0" err="1">
                <a:solidFill>
                  <a:schemeClr val="accent1"/>
                </a:solidFill>
              </a:rPr>
              <a:t>п.Воротынск</a:t>
            </a:r>
            <a:r>
              <a:rPr lang="ru-RU" sz="1400" b="1" cap="all" spc="200" dirty="0">
                <a:solidFill>
                  <a:schemeClr val="accent1"/>
                </a:solidFill>
              </a:rPr>
              <a:t>;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1400" b="1" cap="all" spc="200" dirty="0">
                <a:solidFill>
                  <a:schemeClr val="accent1"/>
                </a:solidFill>
              </a:rPr>
              <a:t>Калужская городская больница №4 им. </a:t>
            </a:r>
            <a:r>
              <a:rPr lang="ru-RU" sz="1400" b="1" cap="all" spc="200" dirty="0" err="1">
                <a:solidFill>
                  <a:schemeClr val="accent1"/>
                </a:solidFill>
              </a:rPr>
              <a:t>Хлюстина</a:t>
            </a:r>
            <a:r>
              <a:rPr lang="ru-RU" sz="1400" b="1" cap="all" spc="200" dirty="0">
                <a:solidFill>
                  <a:schemeClr val="accent1"/>
                </a:solidFill>
              </a:rPr>
              <a:t> А.С</a:t>
            </a:r>
            <a:r>
              <a:rPr lang="ru-RU" sz="1400" b="1" cap="all" spc="200" dirty="0" smtClean="0">
                <a:solidFill>
                  <a:schemeClr val="accent1"/>
                </a:solidFill>
              </a:rPr>
              <a:t>.;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1400" b="1" cap="all" spc="200" dirty="0" smtClean="0">
                <a:solidFill>
                  <a:schemeClr val="accent1"/>
                </a:solidFill>
              </a:rPr>
              <a:t>Городская поликлиника №8;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1400" b="1" cap="all" spc="200" dirty="0" smtClean="0">
                <a:solidFill>
                  <a:schemeClr val="accent1"/>
                </a:solidFill>
              </a:rPr>
              <a:t>Городская поликлиника №10.</a:t>
            </a:r>
            <a:endParaRPr lang="ru-RU" sz="1400" b="1" cap="all" spc="200" dirty="0">
              <a:solidFill>
                <a:schemeClr val="accent1"/>
              </a:solidFill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ru-RU" sz="2400" b="1" cap="all" spc="200" dirty="0">
              <a:solidFill>
                <a:schemeClr val="accent1"/>
              </a:solidFill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ru-RU" sz="2400" b="1" cap="all" spc="200" dirty="0" smtClean="0">
              <a:solidFill>
                <a:schemeClr val="accent1"/>
              </a:solidFill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ru-RU" sz="1100" cap="all" spc="200" dirty="0" smtClean="0">
              <a:solidFill>
                <a:schemeClr val="accent1"/>
              </a:solidFill>
            </a:endParaRPr>
          </a:p>
          <a:p>
            <a:pPr marL="457200" indent="-457200">
              <a:lnSpc>
                <a:spcPct val="120000"/>
              </a:lnSpc>
              <a:buFontTx/>
              <a:buChar char="-"/>
            </a:pPr>
            <a:endParaRPr lang="ru-RU" sz="1100" cap="all" spc="200" dirty="0" smtClean="0">
              <a:solidFill>
                <a:schemeClr val="accent1"/>
              </a:solidFill>
            </a:endParaRPr>
          </a:p>
          <a:p>
            <a:pPr marL="457200" indent="-457200">
              <a:lnSpc>
                <a:spcPct val="120000"/>
              </a:lnSpc>
              <a:buFontTx/>
              <a:buChar char="-"/>
            </a:pPr>
            <a:endParaRPr lang="ru-RU" sz="1100" cap="all" spc="200" dirty="0" smtClean="0">
              <a:solidFill>
                <a:schemeClr val="accent1"/>
              </a:solidFill>
            </a:endParaRPr>
          </a:p>
          <a:p>
            <a:pPr marL="457200" indent="-457200">
              <a:lnSpc>
                <a:spcPct val="120000"/>
              </a:lnSpc>
              <a:buFontTx/>
              <a:buChar char="-"/>
            </a:pPr>
            <a:endParaRPr lang="ru-RU" sz="1100" cap="all" spc="200" dirty="0">
              <a:solidFill>
                <a:schemeClr val="accent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5" y="1705892"/>
            <a:ext cx="3308978" cy="4963468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B w="127000" h="127000"/>
          </a:sp3d>
        </p:spPr>
      </p:pic>
    </p:spTree>
    <p:extLst>
      <p:ext uri="{BB962C8B-B14F-4D97-AF65-F5344CB8AC3E}">
        <p14:creationId xmlns:p14="http://schemas.microsoft.com/office/powerpoint/2010/main" val="366708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552" y="620688"/>
            <a:ext cx="8784976" cy="1008112"/>
          </a:xfrm>
        </p:spPr>
        <p:txBody>
          <a:bodyPr/>
          <a:lstStyle/>
          <a:p>
            <a:pPr algn="ctr"/>
            <a:r>
              <a:rPr lang="ru-RU" b="1" dirty="0" smtClean="0"/>
              <a:t>Флюорограф малодозовый цифровой </a:t>
            </a:r>
            <a:br>
              <a:rPr lang="ru-RU" b="1" dirty="0" smtClean="0"/>
            </a:br>
            <a:r>
              <a:rPr lang="ru-RU" b="1" dirty="0" smtClean="0"/>
              <a:t>с рентгенозащитной кабиной </a:t>
            </a:r>
            <a:r>
              <a:rPr lang="ru-RU" b="1" dirty="0">
                <a:latin typeface="Antiqua" pitchFamily="2" charset="0"/>
              </a:rPr>
              <a:t>«</a:t>
            </a:r>
            <a:r>
              <a:rPr lang="ru-RU" b="1" dirty="0" err="1">
                <a:latin typeface="Antiqua" pitchFamily="2" charset="0"/>
              </a:rPr>
              <a:t>Проматрикс</a:t>
            </a:r>
            <a:r>
              <a:rPr lang="ru-RU" b="1" dirty="0">
                <a:latin typeface="Antiqua" pitchFamily="2" charset="0"/>
              </a:rPr>
              <a:t>-РП»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484785"/>
            <a:ext cx="4411546" cy="208823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4400" b="1" cap="all" spc="200" dirty="0" smtClean="0">
                <a:solidFill>
                  <a:schemeClr val="accent1"/>
                </a:solidFill>
              </a:rPr>
              <a:t>2012</a:t>
            </a:r>
            <a:r>
              <a:rPr lang="ru-RU" sz="2400" b="1" cap="all" spc="200" dirty="0" smtClean="0">
                <a:solidFill>
                  <a:schemeClr val="accent1"/>
                </a:solidFill>
              </a:rPr>
              <a:t> год: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400" b="1" cap="all" spc="200" dirty="0" smtClean="0">
                <a:solidFill>
                  <a:schemeClr val="accent1"/>
                </a:solidFill>
              </a:rPr>
              <a:t>ЦРБ </a:t>
            </a:r>
            <a:r>
              <a:rPr lang="ru-RU" sz="2400" b="1" cap="all" spc="200" dirty="0" err="1" smtClean="0">
                <a:solidFill>
                  <a:schemeClr val="accent1"/>
                </a:solidFill>
              </a:rPr>
              <a:t>Износковского</a:t>
            </a:r>
            <a:r>
              <a:rPr lang="ru-RU" sz="2400" b="1" cap="all" spc="200" dirty="0" smtClean="0">
                <a:solidFill>
                  <a:schemeClr val="accent1"/>
                </a:solidFill>
              </a:rPr>
              <a:t> района</a:t>
            </a:r>
            <a:endParaRPr lang="ru-RU" sz="2400" b="1" cap="all" spc="200" dirty="0">
              <a:solidFill>
                <a:schemeClr val="accent1"/>
              </a:solidFill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ru-RU" sz="2400" b="1" cap="all" spc="200" dirty="0">
              <a:solidFill>
                <a:schemeClr val="accent1"/>
              </a:solidFill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ru-RU" sz="2400" b="1" cap="all" spc="200" dirty="0" smtClean="0">
              <a:solidFill>
                <a:schemeClr val="accent1"/>
              </a:solidFill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ru-RU" sz="1100" cap="all" spc="200" dirty="0" smtClean="0">
              <a:solidFill>
                <a:schemeClr val="accent1"/>
              </a:solidFill>
            </a:endParaRPr>
          </a:p>
          <a:p>
            <a:pPr marL="457200" indent="-457200">
              <a:lnSpc>
                <a:spcPct val="120000"/>
              </a:lnSpc>
              <a:buFontTx/>
              <a:buChar char="-"/>
            </a:pPr>
            <a:endParaRPr lang="ru-RU" sz="1100" cap="all" spc="200" dirty="0" smtClean="0">
              <a:solidFill>
                <a:schemeClr val="accent1"/>
              </a:solidFill>
            </a:endParaRPr>
          </a:p>
          <a:p>
            <a:pPr marL="457200" indent="-457200">
              <a:lnSpc>
                <a:spcPct val="120000"/>
              </a:lnSpc>
              <a:buFontTx/>
              <a:buChar char="-"/>
            </a:pPr>
            <a:endParaRPr lang="ru-RU" sz="1100" cap="all" spc="200" dirty="0" smtClean="0">
              <a:solidFill>
                <a:schemeClr val="accent1"/>
              </a:solidFill>
            </a:endParaRPr>
          </a:p>
          <a:p>
            <a:pPr marL="457200" indent="-457200">
              <a:lnSpc>
                <a:spcPct val="120000"/>
              </a:lnSpc>
              <a:buFontTx/>
              <a:buChar char="-"/>
            </a:pPr>
            <a:endParaRPr lang="ru-RU" sz="1100" cap="all" spc="200" dirty="0">
              <a:solidFill>
                <a:schemeClr val="accent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1952" y="3573017"/>
            <a:ext cx="2259494" cy="301265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1830429"/>
            <a:ext cx="3441775" cy="468504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B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83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24744"/>
            <a:ext cx="8784975" cy="648072"/>
          </a:xfrm>
        </p:spPr>
        <p:txBody>
          <a:bodyPr/>
          <a:lstStyle/>
          <a:p>
            <a:pPr algn="ctr"/>
            <a:r>
              <a:rPr lang="ru-RU" b="1" dirty="0" smtClean="0"/>
              <a:t>Аппарат рентгенохирургический передвижной С-дуга </a:t>
            </a:r>
            <a:br>
              <a:rPr lang="ru-RU" b="1" dirty="0" smtClean="0"/>
            </a:br>
            <a:r>
              <a:rPr lang="en-US" b="1" dirty="0" smtClean="0">
                <a:latin typeface="Antiqua" pitchFamily="2" charset="0"/>
              </a:rPr>
              <a:t>ARES MR 9AFG DSA</a:t>
            </a:r>
            <a:endParaRPr lang="ru-RU" b="1" dirty="0">
              <a:latin typeface="Antiqua" pitchFamily="2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988840"/>
            <a:ext cx="4105525" cy="2736304"/>
          </a:xfrm>
        </p:spPr>
        <p:txBody>
          <a:bodyPr>
            <a:normAutofit fontScale="62500" lnSpcReduction="20000"/>
          </a:bodyPr>
          <a:lstStyle/>
          <a:p>
            <a:r>
              <a:rPr lang="ru-RU" sz="6400" b="1" cap="all" spc="200" dirty="0" smtClean="0">
                <a:solidFill>
                  <a:schemeClr val="accent1"/>
                </a:solidFill>
              </a:rPr>
              <a:t>2011</a:t>
            </a:r>
            <a:r>
              <a:rPr lang="ru-RU" sz="1400" b="1" cap="all" spc="200" dirty="0" smtClean="0">
                <a:solidFill>
                  <a:schemeClr val="accent1"/>
                </a:solidFill>
              </a:rPr>
              <a:t> </a:t>
            </a:r>
            <a:r>
              <a:rPr lang="ru-RU" sz="3100" b="1" cap="all" spc="200" dirty="0" smtClean="0">
                <a:solidFill>
                  <a:schemeClr val="accent1"/>
                </a:solidFill>
              </a:rPr>
              <a:t>год</a:t>
            </a:r>
            <a:r>
              <a:rPr lang="ru-RU" sz="1400" b="1" cap="all" spc="200" dirty="0" smtClean="0">
                <a:solidFill>
                  <a:schemeClr val="accent1"/>
                </a:solidFill>
              </a:rPr>
              <a:t> – </a:t>
            </a:r>
            <a:r>
              <a:rPr lang="ru-RU" sz="6400" b="1" cap="all" spc="200" dirty="0" smtClean="0">
                <a:solidFill>
                  <a:schemeClr val="accent1"/>
                </a:solidFill>
              </a:rPr>
              <a:t>4</a:t>
            </a:r>
            <a:r>
              <a:rPr lang="ru-RU" sz="1400" b="1" cap="all" spc="200" dirty="0" smtClean="0">
                <a:solidFill>
                  <a:schemeClr val="accent1"/>
                </a:solidFill>
              </a:rPr>
              <a:t> </a:t>
            </a:r>
            <a:r>
              <a:rPr lang="ru-RU" sz="3100" b="1" cap="all" spc="200" dirty="0" smtClean="0">
                <a:solidFill>
                  <a:schemeClr val="accent1"/>
                </a:solidFill>
              </a:rPr>
              <a:t>единицы:</a:t>
            </a:r>
          </a:p>
          <a:p>
            <a:pPr marL="457200" indent="-457200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3100" b="1" cap="all" spc="200" dirty="0" smtClean="0">
                <a:solidFill>
                  <a:schemeClr val="accent1"/>
                </a:solidFill>
              </a:rPr>
              <a:t>Калужская областная больница</a:t>
            </a:r>
          </a:p>
          <a:p>
            <a:pPr marL="457200" indent="-457200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3100" b="1" cap="all" spc="200" dirty="0" smtClean="0">
                <a:solidFill>
                  <a:schemeClr val="accent1"/>
                </a:solidFill>
              </a:rPr>
              <a:t>Калужская областная детская больница</a:t>
            </a:r>
            <a:endParaRPr lang="ru-RU" sz="3100" b="1" cap="all" spc="200" dirty="0">
              <a:solidFill>
                <a:schemeClr val="accent1"/>
              </a:solidFill>
            </a:endParaRPr>
          </a:p>
        </p:txBody>
      </p:sp>
      <p:pic>
        <p:nvPicPr>
          <p:cNvPr id="1027" name="Picture 3" descr="C:\Users\alminene\Desktop\ОДБ фото\IMG_20130212_171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05064"/>
            <a:ext cx="3620901" cy="2715676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6020" y="1988840"/>
            <a:ext cx="4017826" cy="295232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1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" b="808"/>
          <a:stretch>
            <a:fillRect/>
          </a:stretch>
        </p:blipFill>
        <p:spPr>
          <a:xfrm>
            <a:off x="323528" y="1988840"/>
            <a:ext cx="4133084" cy="417646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72487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Рентгенодиагностический комплекс </a:t>
            </a:r>
            <a:br>
              <a:rPr lang="ru-RU" b="1" dirty="0" smtClean="0"/>
            </a:br>
            <a:r>
              <a:rPr lang="ru-RU" b="1" dirty="0" smtClean="0"/>
              <a:t>на </a:t>
            </a:r>
            <a:r>
              <a:rPr lang="ru-RU" b="1" dirty="0" smtClean="0">
                <a:latin typeface="AGAvantGardeCyr" pitchFamily="34" charset="0"/>
              </a:rPr>
              <a:t>2</a:t>
            </a:r>
            <a:r>
              <a:rPr lang="ru-RU" b="1" dirty="0" smtClean="0"/>
              <a:t> рабочих места </a:t>
            </a:r>
            <a:br>
              <a:rPr lang="ru-RU" b="1" dirty="0" smtClean="0"/>
            </a:br>
            <a:r>
              <a:rPr lang="ru-RU" sz="4000" b="1" dirty="0" smtClean="0">
                <a:latin typeface="Antiqua" pitchFamily="2" charset="0"/>
              </a:rPr>
              <a:t>«</a:t>
            </a:r>
            <a:r>
              <a:rPr lang="ru-RU" sz="4000" b="1" dirty="0">
                <a:latin typeface="Antiqua" pitchFamily="2" charset="0"/>
              </a:rPr>
              <a:t>КРД – «ПРОТОН»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17979" y="1844824"/>
            <a:ext cx="4537686" cy="2163688"/>
          </a:xfrm>
        </p:spPr>
        <p:txBody>
          <a:bodyPr>
            <a:noAutofit/>
          </a:bodyPr>
          <a:lstStyle/>
          <a:p>
            <a:r>
              <a:rPr lang="ru-RU" sz="4400" b="1" cap="all" spc="200" dirty="0" smtClean="0">
                <a:solidFill>
                  <a:schemeClr val="accent1"/>
                </a:solidFill>
              </a:rPr>
              <a:t>2011</a:t>
            </a:r>
            <a:r>
              <a:rPr lang="ru-RU" sz="2400" b="1" cap="all" spc="200" dirty="0" smtClean="0">
                <a:solidFill>
                  <a:schemeClr val="accent1"/>
                </a:solidFill>
              </a:rPr>
              <a:t> </a:t>
            </a:r>
            <a:r>
              <a:rPr lang="ru-RU" sz="2000" b="1" cap="all" spc="200" dirty="0" smtClean="0">
                <a:solidFill>
                  <a:schemeClr val="accent1"/>
                </a:solidFill>
              </a:rPr>
              <a:t>год</a:t>
            </a:r>
            <a:r>
              <a:rPr lang="ru-RU" sz="2400" b="1" cap="all" spc="200" dirty="0" smtClean="0">
                <a:solidFill>
                  <a:schemeClr val="accent1"/>
                </a:solidFill>
              </a:rPr>
              <a:t> – </a:t>
            </a:r>
            <a:r>
              <a:rPr lang="ru-RU" sz="4400" b="1" cap="all" spc="200" dirty="0" smtClean="0">
                <a:solidFill>
                  <a:schemeClr val="accent1"/>
                </a:solidFill>
              </a:rPr>
              <a:t>4</a:t>
            </a:r>
            <a:r>
              <a:rPr lang="ru-RU" sz="2400" b="1" cap="all" spc="200" dirty="0" smtClean="0">
                <a:solidFill>
                  <a:schemeClr val="accent1"/>
                </a:solidFill>
              </a:rPr>
              <a:t> </a:t>
            </a:r>
            <a:r>
              <a:rPr lang="ru-RU" sz="2000" b="1" cap="all" spc="200" dirty="0" smtClean="0">
                <a:solidFill>
                  <a:schemeClr val="accent1"/>
                </a:solidFill>
              </a:rPr>
              <a:t>единицы:</a:t>
            </a:r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2400" b="1" cap="all" spc="200" dirty="0" smtClean="0">
                <a:solidFill>
                  <a:schemeClr val="accent1"/>
                </a:solidFill>
              </a:rPr>
              <a:t> </a:t>
            </a:r>
            <a:r>
              <a:rPr lang="ru-RU" sz="2000" b="1" cap="all" spc="200" dirty="0" err="1" smtClean="0">
                <a:solidFill>
                  <a:schemeClr val="accent1"/>
                </a:solidFill>
              </a:rPr>
              <a:t>сосенская</a:t>
            </a:r>
            <a:r>
              <a:rPr lang="ru-RU" sz="2000" b="1" cap="all" spc="200" dirty="0" smtClean="0">
                <a:solidFill>
                  <a:schemeClr val="accent1"/>
                </a:solidFill>
              </a:rPr>
              <a:t> городская больница </a:t>
            </a:r>
            <a:r>
              <a:rPr lang="ru-RU" sz="2000" b="1" cap="all" spc="200" dirty="0" err="1" smtClean="0">
                <a:solidFill>
                  <a:schemeClr val="accent1"/>
                </a:solidFill>
              </a:rPr>
              <a:t>Козельского</a:t>
            </a:r>
            <a:r>
              <a:rPr lang="ru-RU" sz="2000" b="1" cap="all" spc="200" dirty="0" smtClean="0">
                <a:solidFill>
                  <a:schemeClr val="accent1"/>
                </a:solidFill>
              </a:rPr>
              <a:t> района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2000" b="1" cap="all" spc="200" dirty="0" smtClean="0">
                <a:solidFill>
                  <a:schemeClr val="accent1"/>
                </a:solidFill>
              </a:rPr>
              <a:t>Городская поликлиника </a:t>
            </a:r>
            <a:r>
              <a:rPr lang="ru-RU" sz="2000" b="1" cap="all" spc="200" dirty="0" err="1" smtClean="0">
                <a:solidFill>
                  <a:schemeClr val="accent1"/>
                </a:solidFill>
              </a:rPr>
              <a:t>гп</a:t>
            </a:r>
            <a:r>
              <a:rPr lang="ru-RU" sz="2000" b="1" cap="all" spc="200" dirty="0" smtClean="0">
                <a:solidFill>
                  <a:schemeClr val="accent1"/>
                </a:solidFill>
              </a:rPr>
              <a:t> «город Кременки»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2000" b="1" cap="all" spc="200" dirty="0" smtClean="0">
                <a:solidFill>
                  <a:schemeClr val="accent1"/>
                </a:solidFill>
              </a:rPr>
              <a:t>Городская поликлиника №10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2000" b="1" cap="all" spc="200" dirty="0" smtClean="0">
                <a:solidFill>
                  <a:schemeClr val="accent1"/>
                </a:solidFill>
              </a:rPr>
              <a:t>ЦРБ Ульяновского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429068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96944" cy="8157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Аппарат рентгеновский </a:t>
            </a:r>
            <a:r>
              <a:rPr lang="ru-RU" b="1" dirty="0" err="1"/>
              <a:t>маммографический</a:t>
            </a:r>
            <a:r>
              <a:rPr lang="ru-RU" b="1" dirty="0"/>
              <a:t> </a:t>
            </a:r>
            <a:r>
              <a:rPr lang="ru-RU" sz="4000" b="1" dirty="0">
                <a:latin typeface="Antiqua" pitchFamily="2" charset="0"/>
              </a:rPr>
              <a:t>МАММОСКАН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4536504" cy="3024336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68476"/>
            <a:ext cx="4305539" cy="286834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Текст 3"/>
          <p:cNvSpPr txBox="1">
            <a:spLocks/>
          </p:cNvSpPr>
          <p:nvPr/>
        </p:nvSpPr>
        <p:spPr>
          <a:xfrm>
            <a:off x="4860032" y="1772816"/>
            <a:ext cx="3873491" cy="2088232"/>
          </a:xfrm>
          <a:prstGeom prst="rect">
            <a:avLst/>
          </a:prstGeom>
        </p:spPr>
        <p:txBody>
          <a:bodyPr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4400" b="1" cap="all" spc="200" dirty="0" smtClean="0">
                <a:solidFill>
                  <a:schemeClr val="accent1"/>
                </a:solidFill>
              </a:rPr>
              <a:t>2012</a:t>
            </a:r>
            <a:r>
              <a:rPr lang="ru-RU" b="1" cap="all" spc="200" dirty="0" smtClean="0">
                <a:solidFill>
                  <a:schemeClr val="accent1"/>
                </a:solidFill>
              </a:rPr>
              <a:t> год: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lang="ru-RU" b="1" cap="all" spc="200" dirty="0" smtClean="0">
                <a:solidFill>
                  <a:schemeClr val="accent1"/>
                </a:solidFill>
              </a:rPr>
              <a:t>ЦРБ Медынского района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ru-RU" b="1" cap="all" spc="200" dirty="0" smtClean="0">
              <a:solidFill>
                <a:schemeClr val="accent1"/>
              </a:solidFill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ru-RU" b="1" cap="all" spc="200" dirty="0" smtClean="0">
              <a:solidFill>
                <a:schemeClr val="accent1"/>
              </a:solidFill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ru-RU" sz="1100" cap="all" spc="200" dirty="0" smtClean="0">
              <a:solidFill>
                <a:schemeClr val="accent1"/>
              </a:solidFill>
            </a:endParaRPr>
          </a:p>
          <a:p>
            <a:pPr marL="457200" indent="-457200">
              <a:lnSpc>
                <a:spcPct val="120000"/>
              </a:lnSpc>
              <a:buFontTx/>
              <a:buChar char="-"/>
            </a:pPr>
            <a:endParaRPr lang="ru-RU" sz="1100" cap="all" spc="200" dirty="0" smtClean="0">
              <a:solidFill>
                <a:schemeClr val="accent1"/>
              </a:solidFill>
            </a:endParaRPr>
          </a:p>
          <a:p>
            <a:pPr marL="457200" indent="-457200">
              <a:lnSpc>
                <a:spcPct val="120000"/>
              </a:lnSpc>
              <a:buFontTx/>
              <a:buChar char="-"/>
            </a:pPr>
            <a:endParaRPr lang="ru-RU" sz="1100" cap="all" spc="200" dirty="0" smtClean="0">
              <a:solidFill>
                <a:schemeClr val="accent1"/>
              </a:solidFill>
            </a:endParaRPr>
          </a:p>
          <a:p>
            <a:pPr marL="457200" indent="-457200">
              <a:lnSpc>
                <a:spcPct val="120000"/>
              </a:lnSpc>
              <a:buFontTx/>
              <a:buChar char="-"/>
            </a:pPr>
            <a:endParaRPr lang="ru-RU" sz="1100" cap="all" spc="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23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859788" cy="9597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Аппараты ультразвуковые диагностические – </a:t>
            </a:r>
            <a:r>
              <a:rPr lang="ru-RU" b="1" dirty="0" smtClean="0">
                <a:latin typeface="TextBook" pitchFamily="34" charset="0"/>
              </a:rPr>
              <a:t>81</a:t>
            </a:r>
            <a:r>
              <a:rPr lang="ru-RU" b="1" dirty="0" smtClean="0"/>
              <a:t> единица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8296"/>
            <a:ext cx="2307081" cy="3460621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27" name="Picture 3" descr="W:\All_user\Чувилькина\коллегия\оборудование\Фото КОБ\GK2A64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996952"/>
            <a:ext cx="2399347" cy="3598641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12776"/>
            <a:ext cx="3314700" cy="248099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70811"/>
            <a:ext cx="2114671" cy="281866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10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670207"/>
            <a:ext cx="4521920" cy="301778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0" y="1844824"/>
            <a:ext cx="4323085" cy="324011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24416" y="692697"/>
            <a:ext cx="2280389" cy="50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cap="all" spc="200" dirty="0">
                <a:solidFill>
                  <a:schemeClr val="accent1"/>
                </a:solidFill>
              </a:rPr>
              <a:t>2012 </a:t>
            </a:r>
            <a:r>
              <a:rPr lang="ru-RU" sz="1600" b="1" cap="all" spc="200" dirty="0">
                <a:solidFill>
                  <a:schemeClr val="accent1"/>
                </a:solidFill>
              </a:rPr>
              <a:t>год: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57490" y="824880"/>
            <a:ext cx="8208912" cy="8877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721974" y="2708920"/>
            <a:ext cx="4215923" cy="8877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8" indent="-268288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1600" b="1" cap="all" spc="200" dirty="0" smtClean="0">
                <a:solidFill>
                  <a:schemeClr val="accent1"/>
                </a:solidFill>
                <a:latin typeface="TextBook" pitchFamily="34" charset="0"/>
                <a:ea typeface="+mn-ea"/>
                <a:cs typeface="+mn-cs"/>
              </a:rPr>
              <a:t>Санитарные </a:t>
            </a:r>
            <a:r>
              <a:rPr lang="ru-RU" sz="1600" b="1" cap="all" spc="200" dirty="0">
                <a:solidFill>
                  <a:schemeClr val="accent1"/>
                </a:solidFill>
                <a:latin typeface="TextBook" pitchFamily="34" charset="0"/>
                <a:ea typeface="+mn-ea"/>
                <a:cs typeface="+mn-cs"/>
              </a:rPr>
              <a:t>автомобили УАЗ – </a:t>
            </a:r>
            <a:r>
              <a:rPr lang="ru-RU" sz="2000" b="1" cap="all" spc="200" dirty="0">
                <a:latin typeface="TextBook" pitchFamily="34" charset="0"/>
                <a:ea typeface="+mn-ea"/>
                <a:cs typeface="+mn-cs"/>
              </a:rPr>
              <a:t>81</a:t>
            </a:r>
            <a:r>
              <a:rPr lang="ru-RU" sz="1600" b="1" cap="all" spc="200" dirty="0">
                <a:solidFill>
                  <a:schemeClr val="accent1"/>
                </a:solidFill>
                <a:latin typeface="TextBook" pitchFamily="34" charset="0"/>
                <a:ea typeface="+mn-ea"/>
                <a:cs typeface="+mn-cs"/>
              </a:rPr>
              <a:t> </a:t>
            </a:r>
            <a:r>
              <a:rPr lang="ru-RU" sz="1600" b="1" cap="all" spc="200" dirty="0" smtClean="0">
                <a:solidFill>
                  <a:schemeClr val="accent1"/>
                </a:solidFill>
                <a:latin typeface="TextBook" pitchFamily="34" charset="0"/>
                <a:ea typeface="+mn-ea"/>
                <a:cs typeface="+mn-cs"/>
              </a:rPr>
              <a:t>шт.</a:t>
            </a:r>
            <a:endParaRPr lang="ru-RU" sz="1600" b="1" cap="all" spc="200" dirty="0">
              <a:solidFill>
                <a:schemeClr val="accent1"/>
              </a:solidFill>
              <a:latin typeface="TextBook" pitchFamily="34" charset="0"/>
            </a:endParaRPr>
          </a:p>
          <a:p>
            <a:pPr marL="268288" indent="-268288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1600" b="1" cap="all" spc="200" dirty="0" smtClean="0">
                <a:solidFill>
                  <a:schemeClr val="accent1"/>
                </a:solidFill>
                <a:latin typeface="TextBook" pitchFamily="34" charset="0"/>
                <a:ea typeface="+mn-ea"/>
                <a:cs typeface="+mn-cs"/>
              </a:rPr>
              <a:t>Автомобили </a:t>
            </a:r>
            <a:r>
              <a:rPr lang="ru-RU" sz="1600" b="1" cap="all" spc="200" dirty="0">
                <a:solidFill>
                  <a:schemeClr val="accent1"/>
                </a:solidFill>
                <a:latin typeface="TextBook" pitchFamily="34" charset="0"/>
                <a:ea typeface="+mn-ea"/>
                <a:cs typeface="+mn-cs"/>
              </a:rPr>
              <a:t>скорой медицинской помощи «Интенсивной терапии» класса </a:t>
            </a:r>
            <a:r>
              <a:rPr lang="ru-RU" sz="1600" b="1" cap="all" spc="200" dirty="0" smtClean="0">
                <a:solidFill>
                  <a:schemeClr val="accent1"/>
                </a:solidFill>
                <a:latin typeface="TextBook" pitchFamily="34" charset="0"/>
                <a:ea typeface="+mn-ea"/>
                <a:cs typeface="+mn-cs"/>
              </a:rPr>
              <a:t>«В» на базе ГАЗ </a:t>
            </a:r>
            <a:r>
              <a:rPr lang="ru-RU" sz="1600" b="1" cap="all" spc="200" dirty="0">
                <a:solidFill>
                  <a:schemeClr val="accent1"/>
                </a:solidFill>
                <a:latin typeface="TextBook" pitchFamily="34" charset="0"/>
                <a:ea typeface="+mn-ea"/>
                <a:cs typeface="+mn-cs"/>
              </a:rPr>
              <a:t>–</a:t>
            </a:r>
            <a:r>
              <a:rPr lang="ru-RU" sz="2000" b="1" cap="all" spc="200" dirty="0">
                <a:solidFill>
                  <a:schemeClr val="accent1"/>
                </a:solidFill>
                <a:latin typeface="TextBook" pitchFamily="34" charset="0"/>
                <a:ea typeface="+mn-ea"/>
                <a:cs typeface="+mn-cs"/>
              </a:rPr>
              <a:t> </a:t>
            </a:r>
            <a:r>
              <a:rPr lang="ru-RU" sz="2000" b="1" cap="all" spc="200" dirty="0">
                <a:latin typeface="TextBook" pitchFamily="34" charset="0"/>
                <a:ea typeface="+mn-ea"/>
                <a:cs typeface="+mn-cs"/>
              </a:rPr>
              <a:t>44</a:t>
            </a:r>
            <a:r>
              <a:rPr lang="ru-RU" sz="2000" b="1" cap="all" spc="200" dirty="0">
                <a:solidFill>
                  <a:schemeClr val="accent1"/>
                </a:solidFill>
                <a:latin typeface="TextBook" pitchFamily="34" charset="0"/>
                <a:ea typeface="+mn-ea"/>
                <a:cs typeface="+mn-cs"/>
              </a:rPr>
              <a:t> </a:t>
            </a:r>
            <a:r>
              <a:rPr lang="ru-RU" sz="1600" b="1" cap="all" spc="200" dirty="0">
                <a:solidFill>
                  <a:schemeClr val="accent1"/>
                </a:solidFill>
                <a:latin typeface="TextBook" pitchFamily="34" charset="0"/>
                <a:ea typeface="+mn-ea"/>
                <a:cs typeface="+mn-cs"/>
              </a:rPr>
              <a:t>шт</a:t>
            </a:r>
            <a:r>
              <a:rPr lang="ru-RU" sz="1600" b="1" cap="all" spc="200" dirty="0" smtClean="0">
                <a:solidFill>
                  <a:schemeClr val="accent1"/>
                </a:solidFill>
                <a:latin typeface="TextBook" pitchFamily="34" charset="0"/>
                <a:ea typeface="+mn-ea"/>
                <a:cs typeface="+mn-cs"/>
              </a:rPr>
              <a:t>.</a:t>
            </a:r>
            <a:endParaRPr lang="ru-RU" sz="1600" b="1" cap="all" spc="200" dirty="0">
              <a:solidFill>
                <a:schemeClr val="accent1"/>
              </a:solidFill>
              <a:latin typeface="TextBook" pitchFamily="34" charset="0"/>
              <a:ea typeface="+mn-ea"/>
              <a:cs typeface="+mn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22784" y="79083"/>
            <a:ext cx="8243618" cy="6239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/>
              <a:t>Автомобили санитарные</a:t>
            </a:r>
          </a:p>
        </p:txBody>
      </p:sp>
    </p:spTree>
    <p:extLst>
      <p:ext uri="{BB962C8B-B14F-4D97-AF65-F5344CB8AC3E}">
        <p14:creationId xmlns:p14="http://schemas.microsoft.com/office/powerpoint/2010/main" val="336143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329061" cy="7437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Комплексы мобильные (центры лечебно-профилактические передвижные) для проведения массовой диспансеризации населения</a:t>
            </a:r>
            <a:endParaRPr lang="ru-RU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436096" y="2492896"/>
            <a:ext cx="3072477" cy="6840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cap="all" spc="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b="1" cap="all" spc="2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ru-RU" b="1" cap="all" spc="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cap="all" spc="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год - </a:t>
            </a:r>
            <a:r>
              <a:rPr lang="ru-RU" b="1" cap="all" spc="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100" b="1" cap="all" spc="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шт. </a:t>
            </a:r>
            <a:endParaRPr lang="ru-RU" sz="2100" b="1" cap="all" spc="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4896544" cy="346672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01008"/>
            <a:ext cx="4552020" cy="3250704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9127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 noChangeAspect="1"/>
          </p:cNvSpPr>
          <p:nvPr>
            <p:ph idx="1"/>
          </p:nvPr>
        </p:nvSpPr>
        <p:spPr>
          <a:xfrm>
            <a:off x="467544" y="548680"/>
            <a:ext cx="8064896" cy="5668218"/>
          </a:xfr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ru-RU" sz="3200" b="1" kern="1000" dirty="0" smtClean="0"/>
              <a:t>Цель:</a:t>
            </a:r>
          </a:p>
          <a:p>
            <a:pPr marL="176213" indent="0" algn="just">
              <a:lnSpc>
                <a:spcPct val="100000"/>
              </a:lnSpc>
              <a:spcBef>
                <a:spcPts val="1000"/>
              </a:spcBef>
              <a:buNone/>
            </a:pPr>
            <a:r>
              <a:rPr lang="ru-RU" kern="1000" dirty="0" smtClean="0"/>
              <a:t> </a:t>
            </a:r>
            <a:r>
              <a:rPr lang="ru-RU" kern="1000" dirty="0"/>
              <a:t>– трехуровневая система оказания медицинской  помощи</a:t>
            </a:r>
            <a:r>
              <a:rPr lang="ru-RU" kern="1000" dirty="0" smtClean="0"/>
              <a:t>.</a:t>
            </a:r>
          </a:p>
          <a:p>
            <a:pPr marL="360363" indent="-360363" algn="just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ru-RU" sz="3200" b="1" kern="1000" dirty="0" smtClean="0"/>
              <a:t>Результат:</a:t>
            </a:r>
          </a:p>
          <a:p>
            <a:pPr indent="311150" algn="just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ru-RU" kern="1000" dirty="0" smtClean="0"/>
              <a:t>проведены </a:t>
            </a:r>
            <a:r>
              <a:rPr lang="ru-RU" kern="1000" dirty="0"/>
              <a:t>ремонтные работы, </a:t>
            </a:r>
            <a:endParaRPr lang="ru-RU" kern="1000" dirty="0" smtClean="0"/>
          </a:p>
          <a:p>
            <a:pPr indent="311150" algn="just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ru-RU" kern="1000" dirty="0" smtClean="0"/>
              <a:t>закуплено </a:t>
            </a:r>
            <a:r>
              <a:rPr lang="ru-RU" kern="1000" dirty="0"/>
              <a:t>современное медицинское оборудование и автотранспорт, </a:t>
            </a:r>
            <a:endParaRPr lang="ru-RU" kern="1000" dirty="0" smtClean="0"/>
          </a:p>
          <a:p>
            <a:pPr indent="311150" algn="just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ru-RU" kern="1000" dirty="0" smtClean="0"/>
              <a:t>внедрены </a:t>
            </a:r>
            <a:r>
              <a:rPr lang="ru-RU" kern="1000" dirty="0"/>
              <a:t>новые методики диагностики и лечения, </a:t>
            </a:r>
            <a:endParaRPr lang="ru-RU" kern="1000" dirty="0" smtClean="0"/>
          </a:p>
          <a:p>
            <a:pPr indent="311150" algn="just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ru-RU" kern="1000" dirty="0" smtClean="0"/>
              <a:t>продолжается </a:t>
            </a:r>
            <a:r>
              <a:rPr lang="ru-RU" kern="1000" dirty="0"/>
              <a:t>обучение персонала для работы на новом оборудовании, </a:t>
            </a:r>
            <a:endParaRPr lang="ru-RU" kern="1000" dirty="0" smtClean="0"/>
          </a:p>
          <a:p>
            <a:pPr indent="311150" algn="just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ru-RU" kern="1000" dirty="0" smtClean="0"/>
              <a:t>внедрялись  </a:t>
            </a:r>
            <a:r>
              <a:rPr lang="ru-RU" kern="1000" dirty="0"/>
              <a:t>порядки и стандарты оказания медицинской </a:t>
            </a:r>
            <a:r>
              <a:rPr lang="ru-RU" kern="1000" dirty="0" smtClean="0"/>
              <a:t>помощи.</a:t>
            </a:r>
            <a:endParaRPr lang="ru-RU" kern="1000" dirty="0"/>
          </a:p>
        </p:txBody>
      </p:sp>
    </p:spTree>
    <p:extLst>
      <p:ext uri="{BB962C8B-B14F-4D97-AF65-F5344CB8AC3E}">
        <p14:creationId xmlns:p14="http://schemas.microsoft.com/office/powerpoint/2010/main" val="391577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81000"/>
            <a:ext cx="8424936" cy="7437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Внедрение современных </a:t>
            </a:r>
            <a:r>
              <a:rPr lang="ru-RU" dirty="0" err="1"/>
              <a:t>информатизационных</a:t>
            </a:r>
            <a:r>
              <a:rPr lang="ru-RU" dirty="0"/>
              <a:t> систем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752528" cy="5544616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500" kern="900" dirty="0" smtClean="0">
                <a:latin typeface="TextBook" pitchFamily="34" charset="0"/>
              </a:rPr>
              <a:t>Установлено 4897 единиц оборудования: поставка активного сетевого оборудования, программно-технических комплексов и офисного оборудования, систем кондиционирования, поставка автоматизированного рабочего места, оказание услуг удостоверяющего центра и т.д.</a:t>
            </a:r>
            <a:endParaRPr lang="en-US" sz="1500" kern="900" dirty="0" smtClean="0">
              <a:latin typeface="TextBook" pitchFamily="34" charset="0"/>
            </a:endParaRPr>
          </a:p>
          <a:p>
            <a:pPr lvl="0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500" kern="900" dirty="0">
                <a:latin typeface="TextBook" pitchFamily="34" charset="0"/>
              </a:rPr>
              <a:t>Проведен монтаж и прокладка локально-вычислительных сетей в учреждения здравоохранения</a:t>
            </a:r>
          </a:p>
          <a:p>
            <a:pPr marL="176213" indent="92075" algn="just">
              <a:spcBef>
                <a:spcPts val="600"/>
              </a:spcBef>
            </a:pPr>
            <a:r>
              <a:rPr lang="en-US" sz="1500" kern="900" dirty="0" smtClean="0">
                <a:latin typeface="TextBook" pitchFamily="34" charset="0"/>
              </a:rPr>
              <a:t>    </a:t>
            </a:r>
            <a:r>
              <a:rPr lang="ru-RU" sz="1500" kern="900" dirty="0" smtClean="0">
                <a:latin typeface="TextBook" pitchFamily="34" charset="0"/>
              </a:rPr>
              <a:t>в </a:t>
            </a:r>
            <a:r>
              <a:rPr lang="ru-RU" sz="1500" kern="900" dirty="0">
                <a:latin typeface="TextBook" pitchFamily="34" charset="0"/>
              </a:rPr>
              <a:t>47 учреждениях г. Калуги и Калужской области;</a:t>
            </a:r>
          </a:p>
          <a:p>
            <a:pPr lvl="0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500" kern="900" dirty="0">
                <a:latin typeface="TextBook" pitchFamily="34" charset="0"/>
              </a:rPr>
              <a:t>В рамках оказания услуги по предоставлению комплексного </a:t>
            </a:r>
            <a:r>
              <a:rPr lang="ru-RU" sz="1500" kern="900" dirty="0" smtClean="0">
                <a:latin typeface="TextBook" pitchFamily="34" charset="0"/>
              </a:rPr>
              <a:t>сервиса</a:t>
            </a:r>
            <a:r>
              <a:rPr lang="en-US" sz="1500" kern="900" dirty="0" smtClean="0">
                <a:latin typeface="TextBook" pitchFamily="34" charset="0"/>
              </a:rPr>
              <a:t> </a:t>
            </a:r>
            <a:r>
              <a:rPr lang="ru-RU" sz="1500" kern="900" dirty="0" smtClean="0">
                <a:latin typeface="TextBook" pitchFamily="34" charset="0"/>
              </a:rPr>
              <a:t>«Региональный </a:t>
            </a:r>
            <a:r>
              <a:rPr lang="ru-RU" sz="1500" kern="900" dirty="0">
                <a:latin typeface="TextBook" pitchFamily="34" charset="0"/>
              </a:rPr>
              <a:t>фрагмент единой государственной информационной системы в сфере здравоохранения Калужской области» осуществлено:</a:t>
            </a:r>
          </a:p>
          <a:p>
            <a:pPr indent="311150" algn="just">
              <a:spcBef>
                <a:spcPts val="600"/>
              </a:spcBef>
              <a:tabLst>
                <a:tab pos="442913" algn="l"/>
              </a:tabLst>
            </a:pPr>
            <a:r>
              <a:rPr lang="ru-RU" sz="1500" kern="900" dirty="0" smtClean="0">
                <a:latin typeface="TextBook" pitchFamily="34" charset="0"/>
              </a:rPr>
              <a:t>подключение </a:t>
            </a:r>
            <a:r>
              <a:rPr lang="ru-RU" sz="1500" kern="900" dirty="0">
                <a:latin typeface="TextBook" pitchFamily="34" charset="0"/>
              </a:rPr>
              <a:t>к сети Интернет с помощью волоконно-оптических линий связи  49 учреждений;</a:t>
            </a:r>
          </a:p>
          <a:p>
            <a:pPr indent="311150" algn="just">
              <a:spcBef>
                <a:spcPts val="600"/>
              </a:spcBef>
              <a:tabLst>
                <a:tab pos="442913" algn="l"/>
              </a:tabLst>
            </a:pPr>
            <a:r>
              <a:rPr lang="ru-RU" sz="1500" kern="900" dirty="0" smtClean="0">
                <a:latin typeface="TextBook" pitchFamily="34" charset="0"/>
              </a:rPr>
              <a:t>2322 </a:t>
            </a:r>
            <a:r>
              <a:rPr lang="ru-RU" sz="1500" kern="900" dirty="0">
                <a:latin typeface="TextBook" pitchFamily="34" charset="0"/>
              </a:rPr>
              <a:t>человека в 63 учреждениях на 1983 рабочих местах получат доступ к программному комплексу «Медицинская информационная система».  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80493185"/>
              </p:ext>
            </p:extLst>
          </p:nvPr>
        </p:nvGraphicFramePr>
        <p:xfrm>
          <a:off x="5148064" y="1340768"/>
          <a:ext cx="352839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21088"/>
            <a:ext cx="3744416" cy="247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34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24744"/>
            <a:ext cx="7488832" cy="1440160"/>
          </a:xfrm>
        </p:spPr>
        <p:txBody>
          <a:bodyPr>
            <a:noAutofit/>
          </a:bodyPr>
          <a:lstStyle/>
          <a:p>
            <a:r>
              <a:rPr lang="ru-RU" sz="1400" dirty="0" smtClean="0"/>
              <a:t>.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83568" y="548680"/>
            <a:ext cx="7560840" cy="345638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latin typeface="TextBook" pitchFamily="34" charset="0"/>
                <a:cs typeface="Arial" pitchFamily="34" charset="0"/>
              </a:rPr>
              <a:t>Внедрение и оснащение станций и центров скорой медицинской помощи современными автоматизированными системами с использованием аппаратуры спутниковой навигации ГЛОНАСС: </a:t>
            </a:r>
            <a:endParaRPr lang="ru-RU" dirty="0" smtClean="0">
              <a:latin typeface="TextBook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latin typeface="TextBook" pitchFamily="34" charset="0"/>
                <a:cs typeface="Arial" pitchFamily="34" charset="0"/>
              </a:rPr>
              <a:t>  автоматизированы </a:t>
            </a:r>
            <a:r>
              <a:rPr lang="ru-RU" dirty="0">
                <a:latin typeface="TextBook" pitchFamily="34" charset="0"/>
                <a:cs typeface="Arial" pitchFamily="34" charset="0"/>
              </a:rPr>
              <a:t>32 рабочих места диспетчеров станции скорой медицинской помощи</a:t>
            </a:r>
            <a:r>
              <a:rPr lang="ru-RU" dirty="0" smtClean="0">
                <a:latin typeface="TextBook" pitchFamily="34" charset="0"/>
                <a:cs typeface="Arial" pitchFamily="34" charset="0"/>
              </a:rPr>
              <a:t>;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latin typeface="TextBook" pitchFamily="34" charset="0"/>
                <a:cs typeface="Arial" pitchFamily="34" charset="0"/>
              </a:rPr>
              <a:t>  установлены </a:t>
            </a:r>
            <a:r>
              <a:rPr lang="ru-RU" dirty="0">
                <a:latin typeface="TextBook" pitchFamily="34" charset="0"/>
                <a:cs typeface="Arial" pitchFamily="34" charset="0"/>
              </a:rPr>
              <a:t>232 единицы  бортового навигационно-связного оборудования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77069"/>
            <a:ext cx="3317912" cy="248805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74458"/>
            <a:ext cx="2431157" cy="196073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374458"/>
            <a:ext cx="2520280" cy="189328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98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996" y="4221088"/>
            <a:ext cx="2995513" cy="255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81000"/>
            <a:ext cx="8280920" cy="81575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Внедрение стандартов и повышение доступности амбулаторной медицинской помощи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5"/>
            <a:ext cx="4896544" cy="5291151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spcBef>
                <a:spcPts val="1200"/>
              </a:spcBef>
              <a:buNone/>
            </a:pPr>
            <a:r>
              <a:rPr lang="ru-RU" dirty="0">
                <a:latin typeface="TextBook" pitchFamily="34" charset="0"/>
                <a:cs typeface="Arial" pitchFamily="34" charset="0"/>
              </a:rPr>
              <a:t>Внедрены 40 стандартов (в том числе 33 федеральных) по профилям:</a:t>
            </a:r>
          </a:p>
          <a:p>
            <a:pPr indent="311150" algn="just">
              <a:spcBef>
                <a:spcPts val="1200"/>
              </a:spcBef>
            </a:pPr>
            <a:r>
              <a:rPr lang="ru-RU" dirty="0">
                <a:latin typeface="TextBook" pitchFamily="34" charset="0"/>
                <a:cs typeface="Arial" pitchFamily="34" charset="0"/>
              </a:rPr>
              <a:t>онкология, </a:t>
            </a:r>
          </a:p>
          <a:p>
            <a:pPr indent="311150" algn="just">
              <a:spcBef>
                <a:spcPts val="1200"/>
              </a:spcBef>
            </a:pPr>
            <a:r>
              <a:rPr lang="ru-RU" dirty="0">
                <a:latin typeface="TextBook" pitchFamily="34" charset="0"/>
                <a:cs typeface="Arial" pitchFamily="34" charset="0"/>
              </a:rPr>
              <a:t>сердечно-сосудистые заболевания,</a:t>
            </a:r>
          </a:p>
          <a:p>
            <a:pPr indent="311150" algn="just">
              <a:spcBef>
                <a:spcPts val="1200"/>
              </a:spcBef>
            </a:pPr>
            <a:r>
              <a:rPr lang="ru-RU" dirty="0" smtClean="0">
                <a:latin typeface="TextBook" pitchFamily="34" charset="0"/>
                <a:cs typeface="Arial" pitchFamily="34" charset="0"/>
              </a:rPr>
              <a:t>заболевания </a:t>
            </a:r>
            <a:r>
              <a:rPr lang="ru-RU" dirty="0">
                <a:latin typeface="TextBook" pitchFamily="34" charset="0"/>
                <a:cs typeface="Arial" pitchFamily="34" charset="0"/>
              </a:rPr>
              <a:t>опорно-двигательной системы, </a:t>
            </a:r>
          </a:p>
          <a:p>
            <a:pPr indent="311150" algn="just">
              <a:spcBef>
                <a:spcPts val="1200"/>
              </a:spcBef>
            </a:pPr>
            <a:r>
              <a:rPr lang="ru-RU" dirty="0">
                <a:latin typeface="TextBook" pitchFamily="34" charset="0"/>
                <a:cs typeface="Arial" pitchFamily="34" charset="0"/>
              </a:rPr>
              <a:t>травмы. 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ru-RU" dirty="0">
                <a:latin typeface="TextBook" pitchFamily="34" charset="0"/>
                <a:cs typeface="Arial" pitchFamily="34" charset="0"/>
              </a:rPr>
              <a:t>   По стандартам пролечено </a:t>
            </a:r>
            <a:r>
              <a:rPr lang="ru-RU" dirty="0" smtClean="0">
                <a:latin typeface="TextBook" pitchFamily="34" charset="0"/>
                <a:cs typeface="Arial" pitchFamily="34" charset="0"/>
              </a:rPr>
              <a:t>18369 </a:t>
            </a:r>
            <a:r>
              <a:rPr lang="ru-RU" dirty="0">
                <a:latin typeface="TextBook" pitchFamily="34" charset="0"/>
                <a:cs typeface="Arial" pitchFamily="34" charset="0"/>
              </a:rPr>
              <a:t>пациентов (8,7% от всех пациентов получивших лечение в стационарах области). 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ru-RU" dirty="0">
                <a:latin typeface="TextBook" pitchFamily="34" charset="0"/>
                <a:cs typeface="Arial" pitchFamily="34" charset="0"/>
              </a:rPr>
              <a:t>   </a:t>
            </a:r>
            <a:r>
              <a:rPr lang="ru-RU" dirty="0" smtClean="0">
                <a:latin typeface="TextBook" pitchFamily="34" charset="0"/>
                <a:cs typeface="Arial" pitchFamily="34" charset="0"/>
              </a:rPr>
              <a:t>Организована работа </a:t>
            </a:r>
            <a:r>
              <a:rPr lang="ru-RU" dirty="0">
                <a:latin typeface="TextBook" pitchFamily="34" charset="0"/>
                <a:cs typeface="Arial" pitchFamily="34" charset="0"/>
              </a:rPr>
              <a:t>по внедрению федеральных стандартов оказания медицинской помощи детям. </a:t>
            </a:r>
            <a:r>
              <a:rPr lang="ru-RU" dirty="0" smtClean="0">
                <a:latin typeface="TextBook" pitchFamily="34" charset="0"/>
                <a:cs typeface="Arial" pitchFamily="34" charset="0"/>
              </a:rPr>
              <a:t>По стандартам </a:t>
            </a:r>
            <a:r>
              <a:rPr lang="ru-RU" dirty="0">
                <a:latin typeface="TextBook" pitchFamily="34" charset="0"/>
                <a:cs typeface="Arial" pitchFamily="34" charset="0"/>
              </a:rPr>
              <a:t>помощь получили </a:t>
            </a:r>
            <a:r>
              <a:rPr lang="ru-RU" dirty="0" smtClean="0">
                <a:latin typeface="TextBook" pitchFamily="34" charset="0"/>
                <a:cs typeface="Arial" pitchFamily="34" charset="0"/>
              </a:rPr>
              <a:t>2561 </a:t>
            </a:r>
            <a:r>
              <a:rPr lang="ru-RU" dirty="0">
                <a:latin typeface="TextBook" pitchFamily="34" charset="0"/>
                <a:cs typeface="Arial" pitchFamily="34" charset="0"/>
              </a:rPr>
              <a:t>пациент (5,2%  от числа пролеченных больных</a:t>
            </a:r>
            <a:r>
              <a:rPr lang="ru-RU" dirty="0" smtClean="0">
                <a:latin typeface="TextBook" pitchFamily="34" charset="0"/>
                <a:cs typeface="Arial" pitchFamily="34" charset="0"/>
              </a:rPr>
              <a:t>).</a:t>
            </a:r>
            <a:endParaRPr lang="ru-RU" dirty="0">
              <a:latin typeface="TextBook" pitchFamily="34" charset="0"/>
              <a:cs typeface="Arial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3068960"/>
            <a:ext cx="1991798" cy="26557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473" y="1412776"/>
            <a:ext cx="2786555" cy="20561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3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8" y="381000"/>
            <a:ext cx="6859787" cy="1103784"/>
          </a:xfrm>
        </p:spPr>
        <p:txBody>
          <a:bodyPr/>
          <a:lstStyle/>
          <a:p>
            <a:pPr algn="ctr"/>
            <a:r>
              <a:rPr lang="ru-RU" dirty="0" smtClean="0"/>
              <a:t>Уровень </a:t>
            </a:r>
            <a:r>
              <a:rPr lang="ru-RU" dirty="0"/>
              <a:t>заработной платы медицинских работников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80920" cy="489654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dirty="0" smtClean="0">
                <a:latin typeface="TextBook" pitchFamily="34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extBook" pitchFamily="34" charset="0"/>
                <a:cs typeface="Times New Roman" pitchFamily="18" charset="0"/>
              </a:rPr>
              <a:t>врачи 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extBook" pitchFamily="34" charset="0"/>
                <a:cs typeface="Times New Roman" pitchFamily="18" charset="0"/>
              </a:rPr>
              <a:t>– </a:t>
            </a:r>
            <a:r>
              <a:rPr lang="ru-RU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extBook" pitchFamily="34" charset="0"/>
                <a:cs typeface="Times New Roman" pitchFamily="18" charset="0"/>
              </a:rPr>
              <a:t>36 829,71 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extBook" pitchFamily="34" charset="0"/>
                <a:cs typeface="Times New Roman" pitchFamily="18" charset="0"/>
              </a:rPr>
              <a:t>рублей или 157,3 % </a:t>
            </a:r>
            <a:r>
              <a:rPr lang="ru-RU" dirty="0">
                <a:latin typeface="TextBook" pitchFamily="34" charset="0"/>
                <a:cs typeface="Times New Roman" pitchFamily="18" charset="0"/>
              </a:rPr>
              <a:t>к средней заработной плате по региону в 2012 году (соотношение средней заработной платы к средней заработной плате по региону, рекомендованное Правительством РФ - 125,3 %  в 2012 году).  Темп роста к 2011 году составил </a:t>
            </a:r>
            <a:r>
              <a:rPr lang="en-US" dirty="0" smtClean="0">
                <a:latin typeface="TextBook" pitchFamily="34" charset="0"/>
                <a:cs typeface="Times New Roman" pitchFamily="18" charset="0"/>
              </a:rPr>
              <a:t> - </a:t>
            </a:r>
            <a:r>
              <a:rPr lang="ru-RU" dirty="0" smtClean="0">
                <a:latin typeface="TextBook" pitchFamily="34" charset="0"/>
                <a:cs typeface="Times New Roman" pitchFamily="18" charset="0"/>
              </a:rPr>
              <a:t>133,6 </a:t>
            </a:r>
            <a:r>
              <a:rPr lang="ru-RU" dirty="0">
                <a:latin typeface="TextBook" pitchFamily="34" charset="0"/>
                <a:cs typeface="Times New Roman" pitchFamily="18" charset="0"/>
              </a:rPr>
              <a:t>%;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dirty="0" smtClean="0">
                <a:latin typeface="TextBook" pitchFamily="34" charset="0"/>
                <a:cs typeface="Times New Roman" pitchFamily="18" charset="0"/>
              </a:rPr>
              <a:t> </a:t>
            </a:r>
            <a:r>
              <a:rPr lang="ru-RU" sz="2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extBook" pitchFamily="34" charset="0"/>
                <a:cs typeface="Times New Roman" pitchFamily="18" charset="0"/>
              </a:rPr>
              <a:t>средний медперсонал – 19 757,41 рублей или 84,4 %</a:t>
            </a:r>
            <a:r>
              <a:rPr lang="ru-RU" b="1" dirty="0">
                <a:latin typeface="TextBook" pitchFamily="34" charset="0"/>
                <a:cs typeface="Times New Roman" pitchFamily="18" charset="0"/>
              </a:rPr>
              <a:t> </a:t>
            </a:r>
            <a:r>
              <a:rPr lang="ru-RU" dirty="0">
                <a:latin typeface="TextBook" pitchFamily="34" charset="0"/>
                <a:cs typeface="Times New Roman" pitchFamily="18" charset="0"/>
              </a:rPr>
              <a:t>к средней заработной плате по региону в 2012 году (соотношение средней заработной платы к средней заработной плате по региону, рекомендованное Правительством РФ – 72,9 %  в 2012 году</a:t>
            </a:r>
            <a:r>
              <a:rPr lang="ru-RU" dirty="0" smtClean="0">
                <a:latin typeface="TextBook" pitchFamily="34" charset="0"/>
                <a:cs typeface="Times New Roman" pitchFamily="18" charset="0"/>
              </a:rPr>
              <a:t>). </a:t>
            </a:r>
            <a:r>
              <a:rPr lang="ru-RU" dirty="0">
                <a:latin typeface="TextBook" pitchFamily="34" charset="0"/>
                <a:cs typeface="Times New Roman" pitchFamily="18" charset="0"/>
              </a:rPr>
              <a:t>Темп роста к 2011 году составил </a:t>
            </a:r>
            <a:r>
              <a:rPr lang="en-US" dirty="0" smtClean="0">
                <a:latin typeface="TextBook" pitchFamily="34" charset="0"/>
                <a:cs typeface="Times New Roman" pitchFamily="18" charset="0"/>
              </a:rPr>
              <a:t> - </a:t>
            </a:r>
            <a:r>
              <a:rPr lang="ru-RU" dirty="0" smtClean="0">
                <a:latin typeface="TextBook" pitchFamily="34" charset="0"/>
                <a:cs typeface="Times New Roman" pitchFamily="18" charset="0"/>
              </a:rPr>
              <a:t>132,8 </a:t>
            </a:r>
            <a:r>
              <a:rPr lang="ru-RU" dirty="0">
                <a:latin typeface="TextBook" pitchFamily="34" charset="0"/>
                <a:cs typeface="Times New Roman" pitchFamily="18" charset="0"/>
              </a:rPr>
              <a:t>%;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dirty="0" smtClean="0">
                <a:latin typeface="TextBook" pitchFamily="34" charset="0"/>
                <a:cs typeface="Times New Roman" pitchFamily="18" charset="0"/>
              </a:rPr>
              <a:t> </a:t>
            </a:r>
            <a:r>
              <a:rPr lang="ru-RU" sz="2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extBook" pitchFamily="34" charset="0"/>
                <a:cs typeface="Times New Roman" pitchFamily="18" charset="0"/>
              </a:rPr>
              <a:t>младший медицинский персонал – 10 889,18 рублей или 46,5 % </a:t>
            </a:r>
            <a:r>
              <a:rPr lang="ru-RU" dirty="0">
                <a:latin typeface="TextBook" pitchFamily="34" charset="0"/>
                <a:cs typeface="Times New Roman" pitchFamily="18" charset="0"/>
              </a:rPr>
              <a:t>к средней заработной плате по региону в 2012 году (соотношение средней заработной платы к средней заработной плате по региону, рекомендованное Правительством РФ – 48 %  в 2012 году</a:t>
            </a:r>
            <a:r>
              <a:rPr lang="ru-RU" dirty="0" smtClean="0">
                <a:latin typeface="TextBook" pitchFamily="34" charset="0"/>
                <a:cs typeface="Times New Roman" pitchFamily="18" charset="0"/>
              </a:rPr>
              <a:t>). </a:t>
            </a:r>
            <a:r>
              <a:rPr lang="ru-RU" dirty="0">
                <a:latin typeface="TextBook" pitchFamily="34" charset="0"/>
                <a:cs typeface="Times New Roman" pitchFamily="18" charset="0"/>
              </a:rPr>
              <a:t>Темп роста к 2011 году составил </a:t>
            </a:r>
            <a:r>
              <a:rPr lang="en-US" dirty="0" smtClean="0">
                <a:latin typeface="TextBook" pitchFamily="34" charset="0"/>
                <a:cs typeface="Times New Roman" pitchFamily="18" charset="0"/>
              </a:rPr>
              <a:t> -</a:t>
            </a:r>
            <a:r>
              <a:rPr lang="ru-RU" dirty="0" smtClean="0">
                <a:latin typeface="TextBook" pitchFamily="34" charset="0"/>
                <a:cs typeface="Times New Roman" pitchFamily="18" charset="0"/>
              </a:rPr>
              <a:t>133,3 %.</a:t>
            </a:r>
            <a:endParaRPr lang="ru-RU" dirty="0">
              <a:latin typeface="TextBoo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57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52928" cy="7437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Повышение </a:t>
            </a:r>
            <a:r>
              <a:rPr lang="ru-RU" b="1" dirty="0"/>
              <a:t>квалификации специалистов</a:t>
            </a:r>
          </a:p>
        </p:txBody>
      </p:sp>
      <p:sp>
        <p:nvSpPr>
          <p:cNvPr id="3" name="Объект 2"/>
          <p:cNvSpPr>
            <a:spLocks noGrp="1" noChangeAspect="1"/>
          </p:cNvSpPr>
          <p:nvPr>
            <p:ph idx="1"/>
          </p:nvPr>
        </p:nvSpPr>
        <p:spPr>
          <a:xfrm>
            <a:off x="251520" y="1052736"/>
            <a:ext cx="8568952" cy="4392488"/>
          </a:xfrm>
        </p:spPr>
        <p:txBody>
          <a:bodyPr>
            <a:normAutofit fontScale="85000" lnSpcReduction="20000"/>
          </a:bodyPr>
          <a:lstStyle/>
          <a:p>
            <a:pPr marL="0" indent="268288" algn="just">
              <a:lnSpc>
                <a:spcPct val="120000"/>
              </a:lnSpc>
              <a:spcBef>
                <a:spcPts val="1000"/>
              </a:spcBef>
              <a:buNone/>
            </a:pPr>
            <a:r>
              <a:rPr lang="ru-RU" kern="900" dirty="0" smtClean="0">
                <a:latin typeface="TextBook" pitchFamily="34" charset="0"/>
                <a:cs typeface="Times New Roman" pitchFamily="18" charset="0"/>
              </a:rPr>
              <a:t>Проведено </a:t>
            </a:r>
            <a:r>
              <a:rPr lang="ru-RU" kern="900" dirty="0">
                <a:latin typeface="TextBook" pitchFamily="34" charset="0"/>
                <a:cs typeface="Times New Roman" pitchFamily="18" charset="0"/>
              </a:rPr>
              <a:t>дополнительное профессиональное обучение медицинских работников лечебно-профилактических учреждений Калужской области: </a:t>
            </a:r>
            <a:endParaRPr lang="ru-RU" kern="900" dirty="0" smtClean="0">
              <a:latin typeface="TextBook" pitchFamily="34" charset="0"/>
              <a:cs typeface="Times New Roman" pitchFamily="18" charset="0"/>
            </a:endParaRPr>
          </a:p>
          <a:p>
            <a:pPr marL="268288" indent="174625" algn="just">
              <a:lnSpc>
                <a:spcPct val="120000"/>
              </a:lnSpc>
              <a:spcBef>
                <a:spcPts val="1000"/>
              </a:spcBef>
            </a:pPr>
            <a:r>
              <a:rPr lang="ru-RU" kern="900" dirty="0" smtClean="0">
                <a:latin typeface="TextBook" pitchFamily="34" charset="0"/>
                <a:cs typeface="Times New Roman" pitchFamily="18" charset="0"/>
              </a:rPr>
              <a:t>141 </a:t>
            </a:r>
            <a:r>
              <a:rPr lang="ru-RU" kern="900" dirty="0">
                <a:latin typeface="TextBook" pitchFamily="34" charset="0"/>
                <a:cs typeface="Times New Roman" pitchFamily="18" charset="0"/>
              </a:rPr>
              <a:t>врач педиатр, </a:t>
            </a:r>
            <a:endParaRPr lang="ru-RU" kern="900" dirty="0" smtClean="0">
              <a:latin typeface="TextBook" pitchFamily="34" charset="0"/>
              <a:cs typeface="Times New Roman" pitchFamily="18" charset="0"/>
            </a:endParaRPr>
          </a:p>
          <a:p>
            <a:pPr marL="268288" indent="174625" algn="just">
              <a:lnSpc>
                <a:spcPct val="120000"/>
              </a:lnSpc>
              <a:spcBef>
                <a:spcPts val="1000"/>
              </a:spcBef>
            </a:pPr>
            <a:r>
              <a:rPr lang="ru-RU" kern="900" dirty="0" smtClean="0">
                <a:latin typeface="TextBook" pitchFamily="34" charset="0"/>
                <a:cs typeface="Times New Roman" pitchFamily="18" charset="0"/>
              </a:rPr>
              <a:t>12 </a:t>
            </a:r>
            <a:r>
              <a:rPr lang="ru-RU" kern="900" dirty="0">
                <a:latin typeface="TextBook" pitchFamily="34" charset="0"/>
                <a:cs typeface="Times New Roman" pitchFamily="18" charset="0"/>
              </a:rPr>
              <a:t>неонатологов, </a:t>
            </a:r>
            <a:endParaRPr lang="ru-RU" kern="900" dirty="0" smtClean="0">
              <a:latin typeface="TextBook" pitchFamily="34" charset="0"/>
              <a:cs typeface="Times New Roman" pitchFamily="18" charset="0"/>
            </a:endParaRPr>
          </a:p>
          <a:p>
            <a:pPr marL="268288" indent="174625" algn="just">
              <a:lnSpc>
                <a:spcPct val="120000"/>
              </a:lnSpc>
              <a:spcBef>
                <a:spcPts val="1000"/>
              </a:spcBef>
            </a:pPr>
            <a:r>
              <a:rPr lang="ru-RU" kern="900" dirty="0" smtClean="0">
                <a:latin typeface="TextBook" pitchFamily="34" charset="0"/>
                <a:cs typeface="Times New Roman" pitchFamily="18" charset="0"/>
              </a:rPr>
              <a:t>66 </a:t>
            </a:r>
            <a:r>
              <a:rPr lang="ru-RU" kern="900" dirty="0">
                <a:latin typeface="TextBook" pitchFamily="34" charset="0"/>
                <a:cs typeface="Times New Roman" pitchFamily="18" charset="0"/>
              </a:rPr>
              <a:t>акушеров – гинекологов. </a:t>
            </a:r>
            <a:endParaRPr lang="ru-RU" kern="900" dirty="0" smtClean="0">
              <a:latin typeface="TextBook" pitchFamily="34" charset="0"/>
              <a:cs typeface="Times New Roman" pitchFamily="18" charset="0"/>
            </a:endParaRPr>
          </a:p>
          <a:p>
            <a:pPr marL="0" indent="268288" algn="just">
              <a:lnSpc>
                <a:spcPct val="120000"/>
              </a:lnSpc>
              <a:spcBef>
                <a:spcPts val="1000"/>
              </a:spcBef>
              <a:buNone/>
            </a:pPr>
            <a:r>
              <a:rPr lang="ru-RU" kern="900" dirty="0" smtClean="0">
                <a:latin typeface="TextBook" pitchFamily="34" charset="0"/>
                <a:cs typeface="Times New Roman" pitchFamily="18" charset="0"/>
              </a:rPr>
              <a:t>Обучено </a:t>
            </a:r>
            <a:r>
              <a:rPr lang="ru-RU" kern="900" dirty="0">
                <a:latin typeface="TextBook" pitchFamily="34" charset="0"/>
                <a:cs typeface="Times New Roman" pitchFamily="18" charset="0"/>
              </a:rPr>
              <a:t>118 врачей педиатров, 112 акушеров – гинекологов, 12 неонатологов. </a:t>
            </a:r>
            <a:endParaRPr lang="ru-RU" kern="900" dirty="0" smtClean="0">
              <a:latin typeface="TextBook" pitchFamily="34" charset="0"/>
              <a:cs typeface="Times New Roman" pitchFamily="18" charset="0"/>
            </a:endParaRPr>
          </a:p>
          <a:p>
            <a:pPr marL="0" indent="268288" algn="just">
              <a:lnSpc>
                <a:spcPct val="120000"/>
              </a:lnSpc>
              <a:spcBef>
                <a:spcPts val="1000"/>
              </a:spcBef>
              <a:buNone/>
            </a:pPr>
            <a:r>
              <a:rPr lang="ru-RU" kern="900" dirty="0" smtClean="0">
                <a:latin typeface="TextBook" pitchFamily="34" charset="0"/>
                <a:cs typeface="Times New Roman" pitchFamily="18" charset="0"/>
              </a:rPr>
              <a:t>В </a:t>
            </a:r>
            <a:r>
              <a:rPr lang="ru-RU" kern="900" dirty="0" err="1">
                <a:latin typeface="TextBook" pitchFamily="34" charset="0"/>
                <a:cs typeface="Times New Roman" pitchFamily="18" charset="0"/>
              </a:rPr>
              <a:t>симуляционном</a:t>
            </a:r>
            <a:r>
              <a:rPr lang="ru-RU" kern="900" dirty="0">
                <a:latin typeface="TextBook" pitchFamily="34" charset="0"/>
                <a:cs typeface="Times New Roman" pitchFamily="18" charset="0"/>
              </a:rPr>
              <a:t> центре на базе ФГБУ «Ивановский научно – исследовательский институт материнства и детства </a:t>
            </a:r>
            <a:r>
              <a:rPr lang="ru-RU" kern="900" dirty="0" err="1" smtClean="0">
                <a:latin typeface="TextBook" pitchFamily="34" charset="0"/>
                <a:cs typeface="Times New Roman" pitchFamily="18" charset="0"/>
              </a:rPr>
              <a:t>им.В.Н.Городкова</a:t>
            </a:r>
            <a:r>
              <a:rPr lang="ru-RU" kern="900" dirty="0">
                <a:latin typeface="TextBook" pitchFamily="34" charset="0"/>
                <a:cs typeface="Times New Roman" pitchFamily="18" charset="0"/>
              </a:rPr>
              <a:t>» обучено  18 врачей, из них акушеров гинекологов - 9, неонатологов - 8, реаниматологов – анестезиологов -1</a:t>
            </a:r>
            <a:r>
              <a:rPr lang="ru-RU" kern="900" dirty="0" smtClean="0">
                <a:latin typeface="TextBook" pitchFamily="34" charset="0"/>
                <a:cs typeface="Times New Roman" pitchFamily="18" charset="0"/>
              </a:rPr>
              <a:t>.</a:t>
            </a:r>
            <a:endParaRPr lang="ru-RU" kern="900" dirty="0">
              <a:latin typeface="TextBook" pitchFamily="34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129808"/>
            <a:ext cx="2417338" cy="161155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183398"/>
            <a:ext cx="2232248" cy="153676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203955"/>
            <a:ext cx="2330040" cy="155336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29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6" y="381000"/>
            <a:ext cx="6859788" cy="8877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Диспансеризация 14 летних подростков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26129139"/>
              </p:ext>
            </p:extLst>
          </p:nvPr>
        </p:nvGraphicFramePr>
        <p:xfrm>
          <a:off x="179512" y="980728"/>
          <a:ext cx="4968552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220072" y="2060848"/>
            <a:ext cx="3600400" cy="439248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1800" dirty="0">
                <a:latin typeface="TextBook" pitchFamily="34" charset="0"/>
                <a:cs typeface="Times New Roman" pitchFamily="18" charset="0"/>
              </a:rPr>
              <a:t>Зарегистрировано 11 332 заболевания, 3646 (32,2%) заболеваний - выявлено впервые.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1800" dirty="0">
                <a:latin typeface="TextBook" pitchFamily="34" charset="0"/>
                <a:cs typeface="Times New Roman" pitchFamily="18" charset="0"/>
              </a:rPr>
              <a:t>Все дети получили необходимое лечение, в том числе 31  подросток в стационарах федерального уровня, 237 (49,6% от нуждающихся по медицинским показаниям) –  в санаториях.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96861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2313" y="260648"/>
            <a:ext cx="6859788" cy="4557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Охрана здоровья детей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908720"/>
            <a:ext cx="4392488" cy="5688632"/>
          </a:xfrm>
        </p:spPr>
        <p:txBody>
          <a:bodyPr>
            <a:noAutofit/>
          </a:bodyPr>
          <a:lstStyle/>
          <a:p>
            <a:pPr algn="just">
              <a:spcBef>
                <a:spcPts val="1000"/>
              </a:spcBef>
              <a:buFont typeface="Wingdings" pitchFamily="2" charset="2"/>
              <a:buChar char="Ø"/>
            </a:pPr>
            <a:r>
              <a:rPr lang="ru-RU" sz="1500" kern="900" dirty="0" smtClean="0">
                <a:latin typeface="TextBook" pitchFamily="34" charset="0"/>
              </a:rPr>
              <a:t>Развернуты и оснащены дополнительные </a:t>
            </a:r>
            <a:r>
              <a:rPr lang="ru-RU" sz="1500" kern="900" dirty="0" smtClean="0">
                <a:latin typeface="TextBook" pitchFamily="34" charset="0"/>
                <a:cs typeface="Times New Roman" pitchFamily="18" charset="0"/>
              </a:rPr>
              <a:t>койки для детей с экстремально низкой массой тела (после </a:t>
            </a:r>
            <a:r>
              <a:rPr lang="ru-RU" sz="1500" kern="900" dirty="0">
                <a:latin typeface="TextBook" pitchFamily="34" charset="0"/>
                <a:cs typeface="Times New Roman" pitchFamily="18" charset="0"/>
              </a:rPr>
              <a:t>22 недели беременности, 500 и более грамм</a:t>
            </a:r>
            <a:r>
              <a:rPr lang="ru-RU" sz="1500" kern="900" dirty="0" smtClean="0">
                <a:latin typeface="TextBook" pitchFamily="34" charset="0"/>
                <a:cs typeface="Times New Roman" pitchFamily="18" charset="0"/>
              </a:rPr>
              <a:t>):</a:t>
            </a:r>
          </a:p>
          <a:p>
            <a:pPr indent="-47625" algn="just">
              <a:spcBef>
                <a:spcPts val="1000"/>
              </a:spcBef>
            </a:pPr>
            <a:r>
              <a:rPr lang="ru-RU" sz="1500" kern="900" dirty="0" smtClean="0">
                <a:latin typeface="TextBook" pitchFamily="34" charset="0"/>
                <a:cs typeface="Times New Roman" pitchFamily="18" charset="0"/>
              </a:rPr>
              <a:t> </a:t>
            </a:r>
            <a:r>
              <a:rPr lang="ru-RU" sz="1500" i="1" kern="9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extBook" pitchFamily="34" charset="0"/>
                <a:cs typeface="Times New Roman" pitchFamily="18" charset="0"/>
              </a:rPr>
              <a:t>койки </a:t>
            </a:r>
            <a:r>
              <a:rPr lang="ru-RU" sz="1500" i="1" kern="9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extBook" pitchFamily="34" charset="0"/>
              </a:rPr>
              <a:t>реанимации </a:t>
            </a:r>
            <a:r>
              <a:rPr lang="ru-RU" sz="1500" i="1" kern="900" dirty="0">
                <a:solidFill>
                  <a:schemeClr val="accent4">
                    <a:lumMod val="60000"/>
                    <a:lumOff val="40000"/>
                  </a:schemeClr>
                </a:solidFill>
                <a:latin typeface="TextBook" pitchFamily="34" charset="0"/>
              </a:rPr>
              <a:t>и интенсивной терапии</a:t>
            </a:r>
            <a:r>
              <a:rPr lang="ru-RU" sz="1500" i="1" kern="900" dirty="0">
                <a:latin typeface="TextBook" pitchFamily="34" charset="0"/>
              </a:rPr>
              <a:t>: </a:t>
            </a:r>
          </a:p>
          <a:p>
            <a:pPr marL="442913" indent="-82550" algn="just">
              <a:spcBef>
                <a:spcPts val="1000"/>
              </a:spcBef>
              <a:buFontTx/>
              <a:buChar char="-"/>
            </a:pPr>
            <a:r>
              <a:rPr lang="ru-RU" sz="1500" kern="900" dirty="0">
                <a:latin typeface="TextBook" pitchFamily="34" charset="0"/>
              </a:rPr>
              <a:t> в учреждениях родовспоможения – 15 коек, </a:t>
            </a:r>
          </a:p>
          <a:p>
            <a:pPr marL="442913" indent="-82550" algn="just">
              <a:spcBef>
                <a:spcPts val="1000"/>
              </a:spcBef>
              <a:buFontTx/>
              <a:buChar char="-"/>
            </a:pPr>
            <a:r>
              <a:rPr lang="ru-RU" sz="1500" kern="900" dirty="0">
                <a:latin typeface="TextBook" pitchFamily="34" charset="0"/>
              </a:rPr>
              <a:t> в детских учреждениях - 6 коек,</a:t>
            </a:r>
          </a:p>
          <a:p>
            <a:pPr indent="-47625" algn="just">
              <a:spcBef>
                <a:spcPts val="1000"/>
              </a:spcBef>
            </a:pPr>
            <a:r>
              <a:rPr lang="ru-RU" sz="1500" kern="9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extBook" pitchFamily="34" charset="0"/>
              </a:rPr>
              <a:t> </a:t>
            </a:r>
            <a:r>
              <a:rPr lang="ru-RU" sz="1500" i="1" kern="9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extBook" pitchFamily="34" charset="0"/>
              </a:rPr>
              <a:t>койки </a:t>
            </a:r>
            <a:r>
              <a:rPr lang="ru-RU" sz="1500" i="1" kern="900" dirty="0">
                <a:solidFill>
                  <a:schemeClr val="accent4">
                    <a:lumMod val="60000"/>
                    <a:lumOff val="40000"/>
                  </a:schemeClr>
                </a:solidFill>
                <a:latin typeface="TextBook" pitchFamily="34" charset="0"/>
              </a:rPr>
              <a:t>патологии новорожденных</a:t>
            </a:r>
            <a:r>
              <a:rPr lang="ru-RU" sz="1500" i="1" kern="900" dirty="0">
                <a:latin typeface="TextBook" pitchFamily="34" charset="0"/>
              </a:rPr>
              <a:t>:</a:t>
            </a:r>
          </a:p>
          <a:p>
            <a:pPr marL="360363" indent="0" algn="just">
              <a:spcBef>
                <a:spcPts val="1000"/>
              </a:spcBef>
              <a:buFont typeface="TextBook" pitchFamily="34" charset="0"/>
              <a:buChar char="–"/>
            </a:pPr>
            <a:r>
              <a:rPr lang="ru-RU" sz="1500" kern="900" dirty="0">
                <a:latin typeface="TextBook" pitchFamily="34" charset="0"/>
              </a:rPr>
              <a:t> в учреждениях родовспоможения – 14 коек,</a:t>
            </a:r>
          </a:p>
          <a:p>
            <a:pPr marL="360363" indent="0" algn="just">
              <a:spcBef>
                <a:spcPts val="1000"/>
              </a:spcBef>
              <a:buFont typeface="TextBook" pitchFamily="34" charset="0"/>
              <a:buChar char="–"/>
            </a:pPr>
            <a:r>
              <a:rPr lang="ru-RU" sz="1500" kern="900" dirty="0">
                <a:latin typeface="TextBook" pitchFamily="34" charset="0"/>
              </a:rPr>
              <a:t> в детских учреждениях - 26 коек.</a:t>
            </a:r>
          </a:p>
          <a:p>
            <a:pPr algn="just">
              <a:spcBef>
                <a:spcPts val="1000"/>
              </a:spcBef>
              <a:buFont typeface="Wingdings" pitchFamily="2" charset="2"/>
              <a:buChar char="Ø"/>
            </a:pPr>
            <a:r>
              <a:rPr lang="ru-RU" sz="1500" kern="900" dirty="0" smtClean="0">
                <a:latin typeface="TextBook" pitchFamily="34" charset="0"/>
              </a:rPr>
              <a:t>Открыто </a:t>
            </a:r>
            <a:r>
              <a:rPr lang="ru-RU" sz="1500" kern="900" dirty="0">
                <a:latin typeface="TextBook" pitchFamily="34" charset="0"/>
              </a:rPr>
              <a:t>новое отделение для выхаживания новорожденных детей на базе областной детской больницы на 20 </a:t>
            </a:r>
            <a:r>
              <a:rPr lang="ru-RU" sz="1500" kern="900" dirty="0" smtClean="0">
                <a:latin typeface="TextBook" pitchFamily="34" charset="0"/>
              </a:rPr>
              <a:t>коек</a:t>
            </a:r>
            <a:endParaRPr lang="ru-RU" sz="1500" kern="900" dirty="0">
              <a:latin typeface="TextBook" pitchFamily="34" charset="0"/>
            </a:endParaRPr>
          </a:p>
          <a:p>
            <a:pPr algn="just">
              <a:spcBef>
                <a:spcPts val="1000"/>
              </a:spcBef>
              <a:buFont typeface="Wingdings" pitchFamily="2" charset="2"/>
              <a:buChar char="Ø"/>
            </a:pPr>
            <a:r>
              <a:rPr lang="ru-RU" sz="1500" kern="900" dirty="0">
                <a:latin typeface="TextBook" pitchFamily="34" charset="0"/>
              </a:rPr>
              <a:t>Организована </a:t>
            </a:r>
            <a:r>
              <a:rPr lang="ru-RU" sz="1500" kern="900" dirty="0" err="1">
                <a:latin typeface="TextBook" pitchFamily="34" charset="0"/>
              </a:rPr>
              <a:t>пренатальная</a:t>
            </a:r>
            <a:r>
              <a:rPr lang="ru-RU" sz="1500" kern="900" dirty="0">
                <a:latin typeface="TextBook" pitchFamily="34" charset="0"/>
              </a:rPr>
              <a:t> (дородовая) диагностика врожденных пороков развития ребенка на базе отделения генетики областной детской </a:t>
            </a:r>
            <a:r>
              <a:rPr lang="ru-RU" sz="1500" kern="900" dirty="0" smtClean="0">
                <a:latin typeface="TextBook" pitchFamily="34" charset="0"/>
              </a:rPr>
              <a:t>больницы. Обследовано 1005 пациенток</a:t>
            </a:r>
            <a:endParaRPr lang="ru-RU" sz="1500" kern="900" dirty="0">
              <a:latin typeface="TextBook" pitchFamily="34" charset="0"/>
            </a:endParaRPr>
          </a:p>
          <a:p>
            <a:pPr algn="just">
              <a:spcBef>
                <a:spcPts val="1000"/>
              </a:spcBef>
              <a:buFont typeface="Wingdings" pitchFamily="2" charset="2"/>
              <a:buChar char="Ø"/>
            </a:pPr>
            <a:r>
              <a:rPr lang="ru-RU" sz="1500" kern="900" dirty="0">
                <a:latin typeface="TextBook" pitchFamily="34" charset="0"/>
              </a:rPr>
              <a:t>Проведено дополнительное обследование 10 женщинам высокого риска (инвазивная диагностика) 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3314700" cy="219696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  <a:bevelB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39326"/>
            <a:ext cx="3272433" cy="230563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  <a:bevelB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53" y="4509120"/>
            <a:ext cx="3246525" cy="220969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55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61" y="262506"/>
            <a:ext cx="3648406" cy="2736304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026" name="Picture 2" descr="C:\Users\alminene\Desktop\ремонт\детская городская фаса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27" y="260648"/>
            <a:ext cx="4016137" cy="2720077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17086"/>
            <a:ext cx="3820128" cy="286542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61" y="3861048"/>
            <a:ext cx="3821903" cy="289292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9"/>
            <a:ext cx="3782272" cy="289292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0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14368"/>
            <a:ext cx="7992888" cy="3644075"/>
          </a:xfrm>
        </p:spPr>
        <p:txBody>
          <a:bodyPr>
            <a:sp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800" dirty="0" smtClean="0">
                <a:effectLst/>
                <a:latin typeface="TextBook" pitchFamily="34" charset="0"/>
                <a:cs typeface="Arial" pitchFamily="34" charset="0"/>
              </a:rPr>
              <a:t>В </a:t>
            </a:r>
            <a:r>
              <a:rPr lang="ru-RU" sz="1800" dirty="0">
                <a:effectLst/>
                <a:latin typeface="TextBook" pitchFamily="34" charset="0"/>
                <a:cs typeface="Arial" pitchFamily="34" charset="0"/>
              </a:rPr>
              <a:t>Калужской области </a:t>
            </a:r>
            <a:r>
              <a:rPr lang="ru-RU" sz="1800" dirty="0" smtClean="0">
                <a:effectLst/>
                <a:latin typeface="TextBook" pitchFamily="34" charset="0"/>
                <a:cs typeface="Arial" pitchFamily="34" charset="0"/>
              </a:rPr>
              <a:t>функционируют: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ru-RU" sz="1800" dirty="0" smtClean="0">
                <a:effectLst/>
                <a:latin typeface="TextBook" pitchFamily="34" charset="0"/>
                <a:cs typeface="Arial" pitchFamily="34" charset="0"/>
              </a:rPr>
              <a:t>24  </a:t>
            </a:r>
            <a:r>
              <a:rPr lang="ru-RU" sz="1800" dirty="0">
                <a:effectLst/>
                <a:latin typeface="TextBook" pitchFamily="34" charset="0"/>
                <a:cs typeface="Arial" pitchFamily="34" charset="0"/>
              </a:rPr>
              <a:t>центральные районные больницы, </a:t>
            </a:r>
            <a:endParaRPr lang="ru-RU" sz="1800" dirty="0" smtClean="0">
              <a:effectLst/>
              <a:latin typeface="TextBook" pitchFamily="34" charset="0"/>
              <a:cs typeface="Arial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ru-RU" sz="1800" dirty="0" smtClean="0">
                <a:effectLst/>
                <a:latin typeface="TextBook" pitchFamily="34" charset="0"/>
                <a:cs typeface="Arial" pitchFamily="34" charset="0"/>
              </a:rPr>
              <a:t>48 </a:t>
            </a:r>
            <a:r>
              <a:rPr lang="ru-RU" sz="1800" dirty="0">
                <a:effectLst/>
                <a:latin typeface="TextBook" pitchFamily="34" charset="0"/>
                <a:cs typeface="Arial" pitchFamily="34" charset="0"/>
              </a:rPr>
              <a:t>поликлиник самостоятельных и входящих в состав  медицинских организаций, </a:t>
            </a:r>
            <a:endParaRPr lang="ru-RU" sz="1800" dirty="0" smtClean="0">
              <a:effectLst/>
              <a:latin typeface="TextBook" pitchFamily="34" charset="0"/>
              <a:cs typeface="Arial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ru-RU" sz="1800" dirty="0" smtClean="0">
                <a:effectLst/>
                <a:latin typeface="TextBook" pitchFamily="34" charset="0"/>
                <a:cs typeface="Arial" pitchFamily="34" charset="0"/>
              </a:rPr>
              <a:t>3 </a:t>
            </a:r>
            <a:r>
              <a:rPr lang="ru-RU" sz="1800" dirty="0">
                <a:effectLst/>
                <a:latin typeface="TextBook" pitchFamily="34" charset="0"/>
                <a:cs typeface="Arial" pitchFamily="34" charset="0"/>
              </a:rPr>
              <a:t>центра здоровья в составе ЦРБ, </a:t>
            </a:r>
            <a:endParaRPr lang="ru-RU" sz="1800" dirty="0" smtClean="0">
              <a:effectLst/>
              <a:latin typeface="TextBook" pitchFamily="34" charset="0"/>
              <a:cs typeface="Arial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ru-RU" sz="1800" dirty="0" smtClean="0">
                <a:effectLst/>
                <a:latin typeface="TextBook" pitchFamily="34" charset="0"/>
                <a:cs typeface="Arial" pitchFamily="34" charset="0"/>
              </a:rPr>
              <a:t>20 </a:t>
            </a:r>
            <a:r>
              <a:rPr lang="ru-RU" sz="1800" dirty="0">
                <a:effectLst/>
                <a:latin typeface="TextBook" pitchFamily="34" charset="0"/>
                <a:cs typeface="Arial" pitchFamily="34" charset="0"/>
              </a:rPr>
              <a:t>врачебных амбулаторий, </a:t>
            </a:r>
            <a:endParaRPr lang="ru-RU" sz="1800" dirty="0" smtClean="0">
              <a:effectLst/>
              <a:latin typeface="TextBook" pitchFamily="34" charset="0"/>
              <a:cs typeface="Arial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ru-RU" sz="1800" dirty="0" smtClean="0">
                <a:effectLst/>
                <a:latin typeface="TextBook" pitchFamily="34" charset="0"/>
                <a:cs typeface="Arial" pitchFamily="34" charset="0"/>
              </a:rPr>
              <a:t>13 </a:t>
            </a:r>
            <a:r>
              <a:rPr lang="ru-RU" sz="1800" dirty="0">
                <a:effectLst/>
                <a:latin typeface="TextBook" pitchFamily="34" charset="0"/>
                <a:cs typeface="Arial" pitchFamily="34" charset="0"/>
              </a:rPr>
              <a:t>участковых больниц, </a:t>
            </a:r>
            <a:endParaRPr lang="ru-RU" sz="1800" dirty="0" smtClean="0">
              <a:effectLst/>
              <a:latin typeface="TextBook" pitchFamily="34" charset="0"/>
              <a:cs typeface="Arial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ru-RU" sz="1800" dirty="0" smtClean="0">
                <a:effectLst/>
                <a:latin typeface="TextBook" pitchFamily="34" charset="0"/>
                <a:cs typeface="Arial" pitchFamily="34" charset="0"/>
              </a:rPr>
              <a:t>42 </a:t>
            </a:r>
            <a:r>
              <a:rPr lang="ru-RU" sz="1800" dirty="0">
                <a:effectLst/>
                <a:latin typeface="TextBook" pitchFamily="34" charset="0"/>
                <a:cs typeface="Arial" pitchFamily="34" charset="0"/>
              </a:rPr>
              <a:t>офиса общей  врачебной  практики</a:t>
            </a:r>
            <a:r>
              <a:rPr lang="ru-RU" sz="1800" dirty="0" smtClean="0">
                <a:effectLst/>
                <a:latin typeface="TextBook" pitchFamily="34" charset="0"/>
                <a:cs typeface="Arial" pitchFamily="34" charset="0"/>
              </a:rPr>
              <a:t>,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ru-RU" sz="1800" dirty="0" smtClean="0">
                <a:effectLst/>
                <a:latin typeface="TextBook" pitchFamily="34" charset="0"/>
                <a:cs typeface="Arial" pitchFamily="34" charset="0"/>
              </a:rPr>
              <a:t>383 </a:t>
            </a:r>
            <a:r>
              <a:rPr lang="ru-RU" sz="1800" dirty="0" err="1">
                <a:effectLst/>
                <a:latin typeface="TextBook" pitchFamily="34" charset="0"/>
                <a:cs typeface="Arial" pitchFamily="34" charset="0"/>
              </a:rPr>
              <a:t>ФАПа</a:t>
            </a:r>
            <a:r>
              <a:rPr lang="ru-RU" sz="1800" dirty="0" smtClean="0">
                <a:effectLst/>
                <a:latin typeface="TextBook" pitchFamily="34" charset="0"/>
                <a:cs typeface="Arial" pitchFamily="34" charset="0"/>
              </a:rPr>
              <a:t>.</a:t>
            </a:r>
          </a:p>
          <a:p>
            <a:pPr marL="0" indent="0" algn="just">
              <a:lnSpc>
                <a:spcPct val="80000"/>
              </a:lnSpc>
              <a:spcBef>
                <a:spcPts val="600"/>
              </a:spcBef>
              <a:buNone/>
            </a:pPr>
            <a:r>
              <a:rPr lang="ru-RU" sz="1800" dirty="0" smtClean="0">
                <a:effectLst/>
              </a:rPr>
              <a:t>    Организовано </a:t>
            </a:r>
            <a:r>
              <a:rPr lang="ru-RU" sz="1800" dirty="0">
                <a:effectLst/>
              </a:rPr>
              <a:t>50 домовых хозяйств, на которые возложена функция оказания первой медицинской помощи (</a:t>
            </a:r>
            <a:r>
              <a:rPr lang="ru-RU" sz="1800" dirty="0" smtClean="0">
                <a:effectLst/>
              </a:rPr>
              <a:t>само- </a:t>
            </a:r>
            <a:r>
              <a:rPr lang="ru-RU" sz="1800" dirty="0">
                <a:effectLst/>
              </a:rPr>
              <a:t>и взаимопомощь).</a:t>
            </a:r>
            <a:endParaRPr lang="ru-RU" sz="1800" dirty="0">
              <a:effectLst/>
              <a:latin typeface="TextBook" pitchFamily="34" charset="0"/>
              <a:cs typeface="Arial" pitchFamily="34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16832"/>
            <a:ext cx="2915816" cy="194387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90851"/>
            <a:ext cx="2587321" cy="194336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B w="152400" h="1524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458443"/>
            <a:ext cx="2860675" cy="214312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193" y="4725144"/>
            <a:ext cx="2501898" cy="187642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62744" y="404664"/>
            <a:ext cx="8771579" cy="45571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Первичная медико-санитарная помощь </a:t>
            </a:r>
            <a:br>
              <a:rPr lang="ru-RU" sz="2400" b="1" dirty="0" smtClean="0"/>
            </a:br>
            <a:r>
              <a:rPr lang="ru-RU" sz="2400" b="1" dirty="0" smtClean="0"/>
              <a:t>жителям сельской местности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5201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988840"/>
            <a:ext cx="6859787" cy="1371600"/>
          </a:xfrm>
        </p:spPr>
        <p:txBody>
          <a:bodyPr/>
          <a:lstStyle/>
          <a:p>
            <a:pPr algn="ctr"/>
            <a:r>
              <a:rPr lang="ru-RU" dirty="0" smtClean="0"/>
              <a:t>Благодарю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221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381000"/>
            <a:ext cx="8568952" cy="8877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200" b="1" kern="12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Основные направления реализации программы</a:t>
            </a:r>
            <a:endParaRPr lang="ru-RU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3304937"/>
              </p:ext>
            </p:extLst>
          </p:nvPr>
        </p:nvGraphicFramePr>
        <p:xfrm>
          <a:off x="467544" y="1412776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23528" y="5411450"/>
            <a:ext cx="8496944" cy="1446550"/>
          </a:xfrm>
          <a:prstGeom prst="rect">
            <a:avLst/>
          </a:prstGeom>
          <a:solidFill>
            <a:schemeClr val="accent1">
              <a:alpha val="59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200" b="1" dirty="0"/>
              <a:t>На 2011-2012 год программой модернизации были предусмотрены мероприятия за счет всех  источников </a:t>
            </a:r>
            <a:r>
              <a:rPr lang="ru-RU" sz="2200" b="1" dirty="0" smtClean="0"/>
              <a:t>финансирования (федеральный </a:t>
            </a:r>
            <a:r>
              <a:rPr lang="ru-RU" sz="2200" b="1" dirty="0"/>
              <a:t>и областной  бюджеты) на общую сумму </a:t>
            </a:r>
            <a:endParaRPr lang="ru-RU" sz="2200" b="1" dirty="0" smtClean="0"/>
          </a:p>
          <a:p>
            <a:pPr algn="ctr"/>
            <a:r>
              <a:rPr lang="ru-RU" sz="2200" b="1" dirty="0" smtClean="0"/>
              <a:t> </a:t>
            </a:r>
            <a:r>
              <a:rPr lang="ru-RU" sz="2200" b="1" dirty="0" smtClean="0">
                <a:latin typeface="Baltica" pitchFamily="34" charset="0"/>
              </a:rPr>
              <a:t>6 </a:t>
            </a:r>
            <a:r>
              <a:rPr lang="ru-RU" sz="2200" b="1" dirty="0">
                <a:latin typeface="Baltica" pitchFamily="34" charset="0"/>
              </a:rPr>
              <a:t>654,4 </a:t>
            </a:r>
            <a:r>
              <a:rPr lang="ru-RU" sz="2200" b="1" dirty="0"/>
              <a:t>млн. рублей. </a:t>
            </a:r>
          </a:p>
        </p:txBody>
      </p:sp>
    </p:spTree>
    <p:extLst>
      <p:ext uri="{BB962C8B-B14F-4D97-AF65-F5344CB8AC3E}">
        <p14:creationId xmlns:p14="http://schemas.microsoft.com/office/powerpoint/2010/main" val="221887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7554256"/>
              </p:ext>
            </p:extLst>
          </p:nvPr>
        </p:nvGraphicFramePr>
        <p:xfrm>
          <a:off x="611560" y="476672"/>
          <a:ext cx="7776863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355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6" y="381000"/>
            <a:ext cx="6859788" cy="5277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Капитальный ремонт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412776"/>
            <a:ext cx="4824536" cy="1440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extBook" pitchFamily="34" charset="0"/>
              </a:rPr>
              <a:t>Предусмотрено программой – 1 472,3 млн. рублей. </a:t>
            </a:r>
          </a:p>
          <a:p>
            <a:pPr marL="0" indent="0">
              <a:buNone/>
            </a:pPr>
            <a:r>
              <a:rPr lang="ru-RU" sz="1800" dirty="0" smtClean="0">
                <a:latin typeface="TextBook" pitchFamily="34" charset="0"/>
              </a:rPr>
              <a:t>Ремонт проводился на 321 объекте в 52 медицинских учреждениях. 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52936"/>
            <a:ext cx="3656353" cy="2437568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037" y="4223217"/>
            <a:ext cx="3558300" cy="23722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62703"/>
            <a:ext cx="3322076" cy="243756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51401879"/>
              </p:ext>
            </p:extLst>
          </p:nvPr>
        </p:nvGraphicFramePr>
        <p:xfrm>
          <a:off x="5004048" y="908720"/>
          <a:ext cx="3746748" cy="3375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6614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73719"/>
            <a:ext cx="3024336" cy="226439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568952" cy="237626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80860"/>
            <a:ext cx="2830062" cy="2122547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580860"/>
            <a:ext cx="2304256" cy="286666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675142"/>
            <a:ext cx="2927350" cy="21971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106102" y="260648"/>
            <a:ext cx="6859787" cy="4557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Текущий </a:t>
            </a:r>
            <a:r>
              <a:rPr lang="ru-RU" b="1" dirty="0" smtClean="0"/>
              <a:t>ремонт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764704"/>
            <a:ext cx="8568952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Завершен </a:t>
            </a:r>
            <a:r>
              <a:rPr lang="ru-RU" dirty="0">
                <a:latin typeface="Arial" pitchFamily="34" charset="0"/>
                <a:cs typeface="Arial" pitchFamily="34" charset="0"/>
              </a:rPr>
              <a:t>ремонт на 319 объектах (99 % от их запланированного количества), в том числе отремонтировано 55 поликлиник, 67 стационаров, 68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ФАПов</a:t>
            </a:r>
            <a:r>
              <a:rPr lang="ru-RU" dirty="0">
                <a:latin typeface="Arial" pitchFamily="34" charset="0"/>
                <a:cs typeface="Arial" pitchFamily="34" charset="0"/>
              </a:rPr>
              <a:t> и прочих объектов.</a:t>
            </a:r>
          </a:p>
          <a:p>
            <a:pPr algn="just">
              <a:spcBef>
                <a:spcPts val="600"/>
              </a:spcBef>
            </a:pPr>
            <a:r>
              <a:rPr lang="ru-RU" dirty="0">
                <a:latin typeface="Arial" pitchFamily="34" charset="0"/>
                <a:cs typeface="Arial" pitchFamily="34" charset="0"/>
              </a:rPr>
              <a:t>  Объем запланированных средств  на текущий  ремонт составил  42,5 млн. рублей.</a:t>
            </a:r>
          </a:p>
          <a:p>
            <a:pPr algn="just">
              <a:spcBef>
                <a:spcPts val="600"/>
              </a:spcBef>
            </a:pPr>
            <a:r>
              <a:rPr lang="ru-RU" dirty="0">
                <a:latin typeface="Arial" pitchFamily="34" charset="0"/>
                <a:cs typeface="Arial" pitchFamily="34" charset="0"/>
              </a:rPr>
              <a:t>  Отремонтировано 21 ЛПУ. Всего отремонтировано 89 объектов, в том числе 48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ФАПов</a:t>
            </a:r>
            <a:r>
              <a:rPr lang="ru-RU" dirty="0">
                <a:latin typeface="Arial" pitchFamily="34" charset="0"/>
                <a:cs typeface="Arial" pitchFamily="34" charset="0"/>
              </a:rPr>
              <a:t>, 5 стационаров, 6 поликлиник и прочих объектов.</a:t>
            </a:r>
          </a:p>
          <a:p>
            <a:pPr algn="just">
              <a:spcBef>
                <a:spcPts val="600"/>
              </a:spcBef>
            </a:pPr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В </a:t>
            </a:r>
            <a:r>
              <a:rPr lang="ru-RU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июле 2011 года был введен в эксплуатацию корпус детского отделения на 15 коек в ГБУЗ ЦРБ </a:t>
            </a:r>
            <a:r>
              <a:rPr lang="ru-RU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Хвастовичского</a:t>
            </a:r>
            <a:r>
              <a:rPr lang="ru-RU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района.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914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 noChangeAspect="1"/>
          </p:cNvSpPr>
          <p:nvPr>
            <p:ph idx="1"/>
          </p:nvPr>
        </p:nvSpPr>
        <p:spPr>
          <a:xfrm>
            <a:off x="539552" y="980728"/>
            <a:ext cx="8208912" cy="2880789"/>
          </a:xfr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extBook" pitchFamily="34" charset="0"/>
                <a:cs typeface="Arial" pitchFamily="34" charset="0"/>
              </a:rPr>
              <a:t>Приобретено 3 492 </a:t>
            </a:r>
            <a:r>
              <a:rPr lang="ru-RU" dirty="0">
                <a:latin typeface="TextBook" pitchFamily="34" charset="0"/>
                <a:cs typeface="Arial" pitchFamily="34" charset="0"/>
              </a:rPr>
              <a:t>единиц медицинского оборудования на сумму 1 323, 1 млн. рублей, в том числе для детства и родовспоможения закуплено </a:t>
            </a:r>
            <a:r>
              <a:rPr lang="ru-RU" dirty="0" smtClean="0">
                <a:latin typeface="TextBook" pitchFamily="34" charset="0"/>
                <a:cs typeface="Arial" pitchFamily="34" charset="0"/>
              </a:rPr>
              <a:t>1 368 </a:t>
            </a:r>
            <a:r>
              <a:rPr lang="ru-RU" dirty="0">
                <a:latin typeface="TextBook" pitchFamily="34" charset="0"/>
                <a:cs typeface="Arial" pitchFamily="34" charset="0"/>
              </a:rPr>
              <a:t>единиц. </a:t>
            </a:r>
            <a:endParaRPr lang="ru-RU" dirty="0" smtClean="0">
              <a:latin typeface="TextBook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extBook" pitchFamily="34" charset="0"/>
                <a:cs typeface="Arial" pitchFamily="34" charset="0"/>
              </a:rPr>
              <a:t>За </a:t>
            </a:r>
            <a:r>
              <a:rPr lang="ru-RU" dirty="0">
                <a:latin typeface="TextBook" pitchFamily="34" charset="0"/>
                <a:cs typeface="Arial" pitchFamily="34" charset="0"/>
              </a:rPr>
              <a:t>счет экономии на </a:t>
            </a:r>
            <a:r>
              <a:rPr lang="ru-RU" dirty="0" smtClean="0">
                <a:latin typeface="TextBook" pitchFamily="34" charset="0"/>
                <a:cs typeface="Arial" pitchFamily="34" charset="0"/>
              </a:rPr>
              <a:t>торгах </a:t>
            </a:r>
            <a:r>
              <a:rPr lang="ru-RU" dirty="0">
                <a:latin typeface="TextBook" pitchFamily="34" charset="0"/>
                <a:cs typeface="Arial" pitchFamily="34" charset="0"/>
              </a:rPr>
              <a:t>приобретено оборудования   на </a:t>
            </a:r>
            <a:r>
              <a:rPr lang="ru-RU" dirty="0" smtClean="0">
                <a:latin typeface="TextBook" pitchFamily="34" charset="0"/>
                <a:cs typeface="Arial" pitchFamily="34" charset="0"/>
              </a:rPr>
              <a:t>1309 </a:t>
            </a:r>
            <a:r>
              <a:rPr lang="ru-RU" dirty="0">
                <a:latin typeface="TextBook" pitchFamily="34" charset="0"/>
                <a:cs typeface="Arial" pitchFamily="34" charset="0"/>
              </a:rPr>
              <a:t>единиц больше первоначально запланированного. </a:t>
            </a:r>
            <a:endParaRPr lang="ru-RU" dirty="0" smtClean="0">
              <a:latin typeface="TextBook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extBook" pitchFamily="34" charset="0"/>
                <a:cs typeface="Arial" pitchFamily="34" charset="0"/>
              </a:rPr>
              <a:t>Поставлено </a:t>
            </a:r>
            <a:r>
              <a:rPr lang="ru-RU" dirty="0">
                <a:latin typeface="TextBook" pitchFamily="34" charset="0"/>
                <a:cs typeface="Arial" pitchFamily="34" charset="0"/>
              </a:rPr>
              <a:t>и введено </a:t>
            </a:r>
            <a:r>
              <a:rPr lang="ru-RU" dirty="0" smtClean="0">
                <a:latin typeface="TextBook" pitchFamily="34" charset="0"/>
                <a:cs typeface="Arial" pitchFamily="34" charset="0"/>
              </a:rPr>
              <a:t>в эксплуатацию </a:t>
            </a:r>
            <a:r>
              <a:rPr lang="ru-RU" dirty="0">
                <a:solidFill>
                  <a:srgbClr val="FF0000"/>
                </a:solidFill>
                <a:latin typeface="TextBook" pitchFamily="34" charset="0"/>
                <a:cs typeface="Arial" pitchFamily="34" charset="0"/>
              </a:rPr>
              <a:t>2822</a:t>
            </a:r>
            <a:r>
              <a:rPr lang="ru-RU" dirty="0">
                <a:latin typeface="TextBook" pitchFamily="34" charset="0"/>
                <a:cs typeface="Arial" pitchFamily="34" charset="0"/>
              </a:rPr>
              <a:t> единиц (80,81%).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454" y="4077072"/>
            <a:ext cx="3695127" cy="267097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B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77072"/>
            <a:ext cx="3600400" cy="269927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B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74" y="3645024"/>
            <a:ext cx="2361422" cy="315497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relaxedInset"/>
            <a:bevelB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381000"/>
            <a:ext cx="8496944" cy="4557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Закупка медицинского оборудования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4124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640960" cy="59972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Магнитно-резонансный томограф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ru-RU" sz="4000" b="1" dirty="0" smtClean="0"/>
              <a:t> </a:t>
            </a:r>
            <a:r>
              <a:rPr lang="en-US" sz="4000" b="1" dirty="0" smtClean="0">
                <a:latin typeface="Antiqua" pitchFamily="2" charset="0"/>
              </a:rPr>
              <a:t>ECHELON 1,5T</a:t>
            </a:r>
            <a:endParaRPr lang="ru-RU" sz="4000" b="1" dirty="0">
              <a:latin typeface="Antiqua" pitchFamily="2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8434" y="3717032"/>
            <a:ext cx="3943465" cy="762000"/>
          </a:xfrm>
        </p:spPr>
        <p:txBody>
          <a:bodyPr/>
          <a:lstStyle/>
          <a:p>
            <a:r>
              <a:rPr lang="ru-RU" sz="4000" b="1" dirty="0" smtClean="0"/>
              <a:t>2011</a:t>
            </a:r>
            <a:r>
              <a:rPr lang="ru-RU" b="1" dirty="0" smtClean="0"/>
              <a:t> год:  </a:t>
            </a:r>
            <a:endParaRPr lang="en-US" b="1" dirty="0" smtClean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b="1" dirty="0" smtClean="0"/>
              <a:t>Областная детская больница</a:t>
            </a:r>
          </a:p>
          <a:p>
            <a:r>
              <a:rPr lang="ru-RU" sz="4000" b="1" dirty="0"/>
              <a:t>2012 </a:t>
            </a:r>
            <a:r>
              <a:rPr lang="ru-RU" b="1" dirty="0" smtClean="0"/>
              <a:t>год:  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ru-RU" b="1" dirty="0"/>
              <a:t>- </a:t>
            </a:r>
            <a:r>
              <a:rPr lang="ru-RU" b="1" dirty="0" smtClean="0"/>
              <a:t>Городская </a:t>
            </a:r>
            <a:r>
              <a:rPr lang="ru-RU" b="1" dirty="0"/>
              <a:t>больница №2 «Сосновая роща</a:t>
            </a:r>
            <a:r>
              <a:rPr lang="ru-RU" b="1" dirty="0" smtClean="0"/>
              <a:t>»;</a:t>
            </a:r>
            <a:r>
              <a:rPr lang="en-US" b="1" dirty="0" smtClean="0"/>
              <a:t> </a:t>
            </a:r>
            <a:endParaRPr lang="ru-RU" b="1" dirty="0"/>
          </a:p>
          <a:p>
            <a:pPr>
              <a:lnSpc>
                <a:spcPct val="150000"/>
              </a:lnSpc>
            </a:pPr>
            <a:r>
              <a:rPr lang="ru-RU" b="1" dirty="0"/>
              <a:t>- </a:t>
            </a:r>
            <a:r>
              <a:rPr lang="ru-RU" b="1" dirty="0" smtClean="0"/>
              <a:t>ЦРБ </a:t>
            </a:r>
            <a:r>
              <a:rPr lang="ru-RU" b="1" dirty="0" err="1"/>
              <a:t>Людиновского</a:t>
            </a:r>
            <a:r>
              <a:rPr lang="ru-RU" b="1" dirty="0"/>
              <a:t> </a:t>
            </a:r>
            <a:r>
              <a:rPr lang="ru-RU" b="1" dirty="0" smtClean="0"/>
              <a:t>района</a:t>
            </a:r>
            <a:endParaRPr lang="ru-RU" b="1" dirty="0"/>
          </a:p>
          <a:p>
            <a:pPr marL="342900" indent="-342900">
              <a:buFontTx/>
              <a:buChar char="-"/>
            </a:pPr>
            <a:endParaRPr lang="ru-RU" b="1" dirty="0" smtClean="0"/>
          </a:p>
          <a:p>
            <a:pPr marL="342900" indent="-342900">
              <a:buFontTx/>
              <a:buChar char="-"/>
            </a:pPr>
            <a:endParaRPr lang="ru-RU" b="1" dirty="0"/>
          </a:p>
          <a:p>
            <a:pPr marL="342900" indent="-342900">
              <a:buFontTx/>
              <a:buChar char="-"/>
            </a:pPr>
            <a:endParaRPr lang="ru-RU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859" y="1628800"/>
            <a:ext cx="4698621" cy="5025764"/>
          </a:xfrm>
          <a:prstGeom prst="rect">
            <a:avLst/>
          </a:prstGeom>
          <a:noFill/>
          <a:ln w="9525">
            <a:solidFill>
              <a:schemeClr val="tx1">
                <a:alpha val="57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03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44615" y="188640"/>
            <a:ext cx="7886930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Комплект оборудования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для дистанционной ударно-волновой </a:t>
            </a:r>
            <a:r>
              <a:rPr lang="ru-RU" b="1" dirty="0" err="1" smtClean="0"/>
              <a:t>литотрипсии</a:t>
            </a:r>
            <a:r>
              <a:rPr lang="ru-RU" b="1" dirty="0" smtClean="0"/>
              <a:t>  </a:t>
            </a:r>
            <a:r>
              <a:rPr lang="en-US" b="1" dirty="0" smtClean="0">
                <a:latin typeface="Antiqua" pitchFamily="2" charset="0"/>
              </a:rPr>
              <a:t>MODULITH SLX-F2</a:t>
            </a:r>
            <a:endParaRPr lang="ru-RU" b="1" dirty="0">
              <a:latin typeface="Antiqua" pitchFamily="2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76872"/>
            <a:ext cx="4687494" cy="4258816"/>
          </a:xfrm>
          <a:ln w="31750" cmpd="sng"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h="101600"/>
          </a:sp3d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28280" y="2636912"/>
            <a:ext cx="3564199" cy="1800200"/>
          </a:xfrm>
        </p:spPr>
        <p:txBody>
          <a:bodyPr>
            <a:normAutofit fontScale="40000" lnSpcReduction="20000"/>
          </a:bodyPr>
          <a:lstStyle/>
          <a:p>
            <a:r>
              <a:rPr lang="ru-RU" sz="11000" b="1" cap="all" spc="200" dirty="0">
                <a:solidFill>
                  <a:schemeClr val="accent1"/>
                </a:solidFill>
              </a:rPr>
              <a:t>2012</a:t>
            </a:r>
            <a:r>
              <a:rPr lang="ru-RU" b="1" dirty="0" smtClean="0"/>
              <a:t> </a:t>
            </a:r>
            <a:r>
              <a:rPr lang="ru-RU" sz="4500" b="1" cap="all" spc="200" dirty="0" smtClean="0">
                <a:solidFill>
                  <a:schemeClr val="accent1"/>
                </a:solidFill>
              </a:rPr>
              <a:t>год: </a:t>
            </a:r>
            <a:endParaRPr lang="ru-RU" sz="4500" b="1" cap="all" spc="200" dirty="0">
              <a:solidFill>
                <a:schemeClr val="accent1"/>
              </a:solidFill>
            </a:endParaRPr>
          </a:p>
          <a:p>
            <a:pPr marL="268288" indent="-268288">
              <a:lnSpc>
                <a:spcPct val="160000"/>
              </a:lnSpc>
              <a:buFont typeface="Wingdings" pitchFamily="2" charset="2"/>
              <a:buChar char="Ø"/>
            </a:pPr>
            <a:r>
              <a:rPr lang="ru-RU" sz="4500" b="1" cap="all" spc="200" dirty="0" smtClean="0">
                <a:solidFill>
                  <a:schemeClr val="accent1"/>
                </a:solidFill>
              </a:rPr>
              <a:t>Калужская </a:t>
            </a:r>
            <a:r>
              <a:rPr lang="ru-RU" sz="4500" b="1" cap="all" spc="200" dirty="0">
                <a:solidFill>
                  <a:schemeClr val="accent1"/>
                </a:solidFill>
              </a:rPr>
              <a:t>областная </a:t>
            </a:r>
            <a:r>
              <a:rPr lang="ru-RU" sz="4500" b="1" cap="all" spc="200" dirty="0" smtClean="0">
                <a:solidFill>
                  <a:schemeClr val="accent1"/>
                </a:solidFill>
              </a:rPr>
              <a:t>больница</a:t>
            </a:r>
            <a:endParaRPr lang="ru-RU" sz="4500" b="1" cap="all" spc="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39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_Tunnel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Digital Blue Tunn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абочий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Blue_Tunnel</Template>
  <TotalTime>1007</TotalTime>
  <Words>1381</Words>
  <Application>Microsoft Office PowerPoint</Application>
  <PresentationFormat>Экран (4:3)</PresentationFormat>
  <Paragraphs>176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Blue_Tunnel</vt:lpstr>
      <vt:lpstr>Об итогах реализации мероприятий программы модернизации здравоохранения Калужской области на 2011-2013 годы»</vt:lpstr>
      <vt:lpstr>Презентация PowerPoint</vt:lpstr>
      <vt:lpstr>Основные направления реализации программы</vt:lpstr>
      <vt:lpstr>Презентация PowerPoint</vt:lpstr>
      <vt:lpstr>Капитальный ремонт</vt:lpstr>
      <vt:lpstr>Текущий ремонт</vt:lpstr>
      <vt:lpstr>Закупка медицинского оборудования</vt:lpstr>
      <vt:lpstr>Магнитно-резонансный томограф  ECHELON 1,5T</vt:lpstr>
      <vt:lpstr>Комплект оборудования  для дистанционной ударно-волновой литотрипсии  MODULITH SLX-F2</vt:lpstr>
      <vt:lpstr>Аппарат рентгенотерапевтический  для близкофокусной лучевой терапии Т-160</vt:lpstr>
      <vt:lpstr>Аппарат рентгеновский стационарный  на 3 рабочих места  «КРД – «Протон»</vt:lpstr>
      <vt:lpstr>Флюорограф малодозовый цифровой без рентгенозащитной кабины  АРЦП «Медипром»</vt:lpstr>
      <vt:lpstr>Флюорограф малодозовый цифровой  с рентгенозащитной кабиной «Проматрикс-РП»</vt:lpstr>
      <vt:lpstr>Аппарат рентгенохирургический передвижной С-дуга  ARES MR 9AFG DSA</vt:lpstr>
      <vt:lpstr>Рентгенодиагностический комплекс  на 2 рабочих места  «КРД – «ПРОТОН»</vt:lpstr>
      <vt:lpstr>Аппарат рентгеновский маммографический МАММОСКАН</vt:lpstr>
      <vt:lpstr>Аппараты ультразвуковые диагностические – 81 единица</vt:lpstr>
      <vt:lpstr>Презентация PowerPoint</vt:lpstr>
      <vt:lpstr>Комплексы мобильные (центры лечебно-профилактические передвижные) для проведения массовой диспансеризации населения</vt:lpstr>
      <vt:lpstr>Внедрение современных информатизационных систем</vt:lpstr>
      <vt:lpstr>. </vt:lpstr>
      <vt:lpstr>Внедрение стандартов и повышение доступности амбулаторной медицинской помощи</vt:lpstr>
      <vt:lpstr>Уровень заработной платы медицинских работников</vt:lpstr>
      <vt:lpstr>Повышение квалификации специалистов</vt:lpstr>
      <vt:lpstr>Диспансеризация 14 летних подростков</vt:lpstr>
      <vt:lpstr>Охрана здоровья детей</vt:lpstr>
      <vt:lpstr>Презентация PowerPoint</vt:lpstr>
      <vt:lpstr>Первичная медико-санитарная помощь  жителям сельской местности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Альминене Светлана Ивановна</dc:creator>
  <cp:lastModifiedBy>Альминене Светлана Ивановна</cp:lastModifiedBy>
  <cp:revision>149</cp:revision>
  <cp:lastPrinted>2013-02-20T05:30:04Z</cp:lastPrinted>
  <dcterms:created xsi:type="dcterms:W3CDTF">2013-02-06T12:04:24Z</dcterms:created>
  <dcterms:modified xsi:type="dcterms:W3CDTF">2013-08-09T05:42:08Z</dcterms:modified>
</cp:coreProperties>
</file>