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09" r:id="rId2"/>
    <p:sldId id="256" r:id="rId3"/>
    <p:sldId id="280" r:id="rId4"/>
    <p:sldId id="284" r:id="rId5"/>
    <p:sldId id="282" r:id="rId6"/>
    <p:sldId id="302" r:id="rId7"/>
    <p:sldId id="283" r:id="rId8"/>
    <p:sldId id="288" r:id="rId9"/>
    <p:sldId id="289" r:id="rId10"/>
    <p:sldId id="286" r:id="rId11"/>
    <p:sldId id="287" r:id="rId12"/>
    <p:sldId id="303" r:id="rId13"/>
    <p:sldId id="291" r:id="rId14"/>
    <p:sldId id="306" r:id="rId15"/>
    <p:sldId id="292" r:id="rId16"/>
    <p:sldId id="294" r:id="rId17"/>
    <p:sldId id="297" r:id="rId18"/>
    <p:sldId id="307" r:id="rId19"/>
    <p:sldId id="272" r:id="rId20"/>
    <p:sldId id="298" r:id="rId21"/>
    <p:sldId id="304" r:id="rId22"/>
    <p:sldId id="311" r:id="rId23"/>
    <p:sldId id="312" r:id="rId24"/>
    <p:sldId id="295" r:id="rId25"/>
    <p:sldId id="301" r:id="rId26"/>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20A53"/>
    <a:srgbClr val="051F7C"/>
    <a:srgbClr val="022589"/>
    <a:srgbClr val="003366"/>
    <a:srgbClr val="003399"/>
    <a:srgbClr val="80808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autoAdjust="0"/>
  </p:normalViewPr>
  <p:slideViewPr>
    <p:cSldViewPr>
      <p:cViewPr varScale="1">
        <p:scale>
          <a:sx n="110" d="100"/>
          <a:sy n="110"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_BD\USERS\ALL_DISK\&#1041;&#1086;&#1075;&#1076;&#1072;&#1085;&#1086;&#1074;&#1072;\&#1052;&#1072;&#1090;&#1077;&#1088;&#1080;&#1072;&#1083;&#1099;%20&#1082;%20&#1082;&#1086;&#1083;&#1083;&#1077;&#1075;&#1080;&#1080;_&#1057;&#1070;&#1044;&#1040;\&#1044;&#1080;&#1072;&#1075;&#1088;&#1072;&#1084;&#1084;&#1072;%20_&#1082;%20&#1082;&#1086;&#1083;&#1083;&#1077;&#1075;&#1080;&#1080;%20&#1055;&#1088;&#1086;&#1075;&#1088;&#1072;&#1084;&#1084;&#1072;%20&#1075;&#1086;&#1089;&#1075;&#1072;&#1088;&#1072;&#1085;&#1090;&#1080;&#1081;2004-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b="1" i="0" u="none" strike="noStrike" baseline="0">
                <a:solidFill>
                  <a:srgbClr val="000000"/>
                </a:solidFill>
                <a:latin typeface="Arial Cyr"/>
                <a:ea typeface="Arial Cyr"/>
                <a:cs typeface="Arial Cyr"/>
              </a:defRPr>
            </a:pPr>
            <a:r>
              <a:rPr lang="ru-RU" sz="1200" dirty="0">
                <a:solidFill>
                  <a:schemeClr val="tx1">
                    <a:lumMod val="25000"/>
                  </a:schemeClr>
                </a:solidFill>
              </a:rPr>
              <a:t>Динамика финансирования Программы государственных гарантий оказания бесплатной медицинской помощи </a:t>
            </a:r>
            <a:r>
              <a:rPr lang="ru-RU" sz="1200" dirty="0" smtClean="0">
                <a:solidFill>
                  <a:schemeClr val="tx1">
                    <a:lumMod val="25000"/>
                  </a:schemeClr>
                </a:solidFill>
              </a:rPr>
              <a:t>за</a:t>
            </a:r>
          </a:p>
          <a:p>
            <a:pPr>
              <a:defRPr sz="1600" b="1" i="0" u="none" strike="noStrike" baseline="0">
                <a:solidFill>
                  <a:srgbClr val="000000"/>
                </a:solidFill>
                <a:latin typeface="Arial Cyr"/>
                <a:ea typeface="Arial Cyr"/>
                <a:cs typeface="Arial Cyr"/>
              </a:defRPr>
            </a:pPr>
            <a:r>
              <a:rPr lang="ru-RU" sz="1200" dirty="0" smtClean="0">
                <a:solidFill>
                  <a:schemeClr val="tx1">
                    <a:lumMod val="25000"/>
                  </a:schemeClr>
                </a:solidFill>
              </a:rPr>
              <a:t> </a:t>
            </a:r>
            <a:r>
              <a:rPr lang="ru-RU" sz="1200" dirty="0">
                <a:solidFill>
                  <a:schemeClr val="tx1">
                    <a:lumMod val="25000"/>
                  </a:schemeClr>
                </a:solidFill>
              </a:rPr>
              <a:t>2004-2010г.г</a:t>
            </a:r>
            <a:r>
              <a:rPr lang="ru-RU" sz="1200" i="1" dirty="0" smtClean="0">
                <a:solidFill>
                  <a:schemeClr val="tx1">
                    <a:lumMod val="25000"/>
                  </a:schemeClr>
                </a:solidFill>
              </a:rPr>
              <a:t>.(млн. руб.)</a:t>
            </a:r>
            <a:r>
              <a:rPr lang="ru-RU" sz="1200" dirty="0">
                <a:solidFill>
                  <a:schemeClr val="tx1">
                    <a:lumMod val="25000"/>
                  </a:schemeClr>
                </a:solidFill>
              </a:rPr>
              <a:t>
</a:t>
            </a:r>
          </a:p>
        </c:rich>
      </c:tx>
      <c:layout>
        <c:manualLayout>
          <c:xMode val="edge"/>
          <c:yMode val="edge"/>
          <c:x val="0.12177010438145726"/>
          <c:y val="3.0796562194431578E-2"/>
        </c:manualLayout>
      </c:layout>
      <c:spPr>
        <a:noFill/>
        <a:ln w="25400">
          <a:noFill/>
        </a:ln>
      </c:spPr>
    </c:title>
    <c:view3D>
      <c:hPercent val="53"/>
      <c:depthPercent val="100"/>
      <c:rAngAx val="1"/>
    </c:view3D>
    <c:floor>
      <c:spPr>
        <a:solidFill>
          <a:srgbClr val="C0C0C0"/>
        </a:solidFill>
        <a:ln w="3175">
          <a:solidFill>
            <a:srgbClr val="000000"/>
          </a:solidFill>
          <a:prstDash val="solid"/>
        </a:ln>
      </c:spPr>
    </c:floor>
    <c:sideWall>
      <c:spPr>
        <a:noFill/>
        <a:ln w="25400">
          <a:noFill/>
        </a:ln>
      </c:spPr>
    </c:sideWall>
    <c:backWall>
      <c:spPr>
        <a:noFill/>
        <a:ln w="25400">
          <a:noFill/>
        </a:ln>
      </c:spPr>
    </c:backWall>
    <c:plotArea>
      <c:layout>
        <c:manualLayout>
          <c:layoutTarget val="inner"/>
          <c:xMode val="edge"/>
          <c:yMode val="edge"/>
          <c:x val="7.2388831437435654E-3"/>
          <c:y val="0.13898305084745818"/>
          <c:w val="0.99172699069286452"/>
          <c:h val="0.81016949152542372"/>
        </c:manualLayout>
      </c:layout>
      <c:bar3DChart>
        <c:barDir val="col"/>
        <c:grouping val="clustered"/>
        <c:ser>
          <c:idx val="0"/>
          <c:order val="0"/>
          <c:tx>
            <c:strRef>
              <c:f>фактичпрофинансировано!$A$4</c:f>
              <c:strCache>
                <c:ptCount val="1"/>
              </c:strCache>
            </c:strRef>
          </c:tx>
          <c:spPr>
            <a:solidFill>
              <a:srgbClr val="9999FF"/>
            </a:solidFill>
            <a:ln w="12700">
              <a:solidFill>
                <a:srgbClr val="000000"/>
              </a:solidFill>
              <a:prstDash val="solid"/>
            </a:ln>
          </c:spPr>
          <c:dLbls>
            <c:dLbl>
              <c:idx val="1"/>
              <c:layout>
                <c:manualLayout>
                  <c:x val="-0.18368349768068029"/>
                  <c:y val="-0.11434387650696208"/>
                </c:manualLayout>
              </c:layout>
              <c:showVal val="1"/>
            </c:dLbl>
            <c:dLbl>
              <c:idx val="2"/>
              <c:layout>
                <c:manualLayout>
                  <c:x val="-0.29074470654973711"/>
                  <c:y val="-0.11434387650696208"/>
                </c:manualLayout>
              </c:layout>
              <c:showVal val="1"/>
            </c:dLbl>
            <c:dLbl>
              <c:idx val="3"/>
              <c:layout>
                <c:manualLayout>
                  <c:x val="-0.40194242007236181"/>
                  <c:y val="-0.11434387650696208"/>
                </c:manualLayout>
              </c:layout>
              <c:showVal val="1"/>
            </c:dLbl>
            <c:dLbl>
              <c:idx val="4"/>
              <c:layout>
                <c:manualLayout>
                  <c:x val="-0.51727674681822855"/>
                  <c:y val="-0.11434387650696208"/>
                </c:manualLayout>
              </c:layout>
              <c:showVal val="1"/>
            </c:dLbl>
            <c:dLbl>
              <c:idx val="5"/>
              <c:layout>
                <c:manualLayout>
                  <c:x val="-0.62433795568728678"/>
                  <c:y val="-0.11434387650696208"/>
                </c:manualLayout>
              </c:layout>
              <c:showVal val="1"/>
            </c:dLbl>
            <c:dLbl>
              <c:idx val="6"/>
              <c:layout>
                <c:manualLayout>
                  <c:x val="-0.7469110570072226"/>
                  <c:y val="-0.11434387650696208"/>
                </c:manualLayout>
              </c:layout>
              <c:showVal val="1"/>
            </c:dLbl>
            <c:dLbl>
              <c:idx val="7"/>
              <c:layout>
                <c:manualLayout>
                  <c:x val="-0.74952552337369582"/>
                  <c:y val="-0.11434387650696208"/>
                </c:manualLayout>
              </c:layout>
              <c:showVal val="1"/>
            </c:dLbl>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Val val="1"/>
          </c:dLbls>
          <c:cat>
            <c:strRef>
              <c:f>фактичпрофинансировано!$B$3:$I$3</c:f>
              <c:strCache>
                <c:ptCount val="7"/>
                <c:pt idx="0">
                  <c:v>2004год</c:v>
                </c:pt>
                <c:pt idx="1">
                  <c:v>2005год</c:v>
                </c:pt>
                <c:pt idx="2">
                  <c:v>2006год</c:v>
                </c:pt>
                <c:pt idx="3">
                  <c:v>2007год</c:v>
                </c:pt>
                <c:pt idx="4">
                  <c:v>2008год</c:v>
                </c:pt>
                <c:pt idx="5">
                  <c:v>2009год</c:v>
                </c:pt>
                <c:pt idx="6">
                  <c:v>2010год</c:v>
                </c:pt>
              </c:strCache>
            </c:strRef>
          </c:cat>
          <c:val>
            <c:numRef>
              <c:f>фактичпрофинансировано!$B$4:$I$4</c:f>
              <c:numCache>
                <c:formatCode>General</c:formatCode>
                <c:ptCount val="8"/>
              </c:numCache>
            </c:numRef>
          </c:val>
        </c:ser>
        <c:ser>
          <c:idx val="1"/>
          <c:order val="1"/>
          <c:tx>
            <c:strRef>
              <c:f>фактичпрофинансировано!$A$7</c:f>
              <c:strCache>
                <c:ptCount val="1"/>
              </c:strCache>
            </c:strRef>
          </c:tx>
          <c:spPr>
            <a:solidFill>
              <a:srgbClr val="99CC00"/>
            </a:solidFill>
            <a:ln w="12700">
              <a:solidFill>
                <a:srgbClr val="000000"/>
              </a:solidFill>
              <a:prstDash val="solid"/>
            </a:ln>
          </c:spPr>
          <c:dLbls>
            <c:dLbl>
              <c:idx val="0"/>
              <c:layout>
                <c:manualLayout>
                  <c:x val="0.15513032432476448"/>
                  <c:y val="1.7859513323546419E-2"/>
                </c:manualLayout>
              </c:layout>
              <c:showVal val="1"/>
            </c:dLbl>
            <c:dLbl>
              <c:idx val="1"/>
              <c:layout>
                <c:manualLayout>
                  <c:x val="5.4273872436059266E-2"/>
                  <c:y val="-0.11434387650696208"/>
                </c:manualLayout>
              </c:layout>
              <c:showVal val="1"/>
            </c:dLbl>
            <c:dLbl>
              <c:idx val="2"/>
              <c:layout>
                <c:manualLayout>
                  <c:x val="-0.10656189692937815"/>
                  <c:y val="-2.2818452778148493E-2"/>
                </c:manualLayout>
              </c:layout>
              <c:showVal val="1"/>
            </c:dLbl>
            <c:dLbl>
              <c:idx val="3"/>
              <c:layout>
                <c:manualLayout>
                  <c:x val="-0.20845247498147579"/>
                  <c:y val="-4.3157435828996102E-2"/>
                </c:manualLayout>
              </c:layout>
              <c:showVal val="1"/>
            </c:dLbl>
            <c:dLbl>
              <c:idx val="4"/>
              <c:layout>
                <c:manualLayout>
                  <c:x val="-0.29896766523626261"/>
                  <c:y val="0.38057137773032684"/>
                </c:manualLayout>
              </c:layout>
              <c:showVal val="1"/>
            </c:dLbl>
            <c:dLbl>
              <c:idx val="5"/>
              <c:layout>
                <c:manualLayout>
                  <c:x val="-0.42050664039280644"/>
                  <c:y val="0.48396120823880145"/>
                </c:manualLayout>
              </c:layout>
              <c:showVal val="1"/>
            </c:dLbl>
            <c:dLbl>
              <c:idx val="6"/>
              <c:layout>
                <c:manualLayout>
                  <c:x val="-0.48723692888957681"/>
                  <c:y val="-0.11434387650696208"/>
                </c:manualLayout>
              </c:layout>
              <c:showVal val="1"/>
            </c:dLbl>
            <c:dLbl>
              <c:idx val="7"/>
              <c:layout>
                <c:manualLayout>
                  <c:x val="-0.63256080580413487"/>
                  <c:y val="-0.11434387650696208"/>
                </c:manualLayout>
              </c:layout>
              <c:showVal val="1"/>
            </c:dLbl>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Val val="1"/>
          </c:dLbls>
          <c:cat>
            <c:strRef>
              <c:f>фактичпрофинансировано!$B$3:$I$3</c:f>
              <c:strCache>
                <c:ptCount val="7"/>
                <c:pt idx="0">
                  <c:v>2004год</c:v>
                </c:pt>
                <c:pt idx="1">
                  <c:v>2005год</c:v>
                </c:pt>
                <c:pt idx="2">
                  <c:v>2006год</c:v>
                </c:pt>
                <c:pt idx="3">
                  <c:v>2007год</c:v>
                </c:pt>
                <c:pt idx="4">
                  <c:v>2008год</c:v>
                </c:pt>
                <c:pt idx="5">
                  <c:v>2009год</c:v>
                </c:pt>
                <c:pt idx="6">
                  <c:v>2010год</c:v>
                </c:pt>
              </c:strCache>
            </c:strRef>
          </c:cat>
          <c:val>
            <c:numRef>
              <c:f>фактичпрофинансировано!$B$7:$I$7</c:f>
              <c:numCache>
                <c:formatCode>General</c:formatCode>
                <c:ptCount val="8"/>
              </c:numCache>
            </c:numRef>
          </c:val>
        </c:ser>
        <c:ser>
          <c:idx val="2"/>
          <c:order val="2"/>
          <c:tx>
            <c:strRef>
              <c:f>фактичпрофинансировано!$A$5</c:f>
              <c:strCache>
                <c:ptCount val="1"/>
                <c:pt idx="0">
                  <c:v>итого</c:v>
                </c:pt>
              </c:strCache>
            </c:strRef>
          </c:tx>
          <c:spPr>
            <a:solidFill>
              <a:srgbClr val="00FFFF"/>
            </a:solidFill>
            <a:ln w="12700">
              <a:solidFill>
                <a:srgbClr val="006600"/>
              </a:solidFill>
              <a:prstDash val="solid"/>
            </a:ln>
          </c:spPr>
          <c:dLbls>
            <c:dLbl>
              <c:idx val="0"/>
              <c:layout>
                <c:manualLayout>
                  <c:x val="5.8489741522744125E-3"/>
                  <c:y val="-4.0991147293029016E-2"/>
                </c:manualLayout>
              </c:layout>
              <c:tx>
                <c:rich>
                  <a:bodyPr/>
                  <a:lstStyle/>
                  <a:p>
                    <a:r>
                      <a:rPr lang="en-US" sz="1200" dirty="0">
                        <a:solidFill>
                          <a:schemeClr val="bg1">
                            <a:lumMod val="75000"/>
                          </a:schemeClr>
                        </a:solidFill>
                      </a:rPr>
                      <a:t>2358,3</a:t>
                    </a:r>
                  </a:p>
                </c:rich>
              </c:tx>
              <c:showVal val="1"/>
            </c:dLbl>
            <c:dLbl>
              <c:idx val="1"/>
              <c:layout>
                <c:manualLayout>
                  <c:x val="1.0473390929546392E-2"/>
                  <c:y val="-3.0750300280261614E-2"/>
                </c:manualLayout>
              </c:layout>
              <c:tx>
                <c:rich>
                  <a:bodyPr/>
                  <a:lstStyle/>
                  <a:p>
                    <a:r>
                      <a:rPr lang="en-US" sz="1200" dirty="0">
                        <a:solidFill>
                          <a:schemeClr val="bg1">
                            <a:lumMod val="75000"/>
                          </a:schemeClr>
                        </a:solidFill>
                      </a:rPr>
                      <a:t>2608,9</a:t>
                    </a:r>
                  </a:p>
                </c:rich>
              </c:tx>
              <c:showVal val="1"/>
            </c:dLbl>
            <c:dLbl>
              <c:idx val="2"/>
              <c:layout>
                <c:manualLayout>
                  <c:x val="1.5097699137142479E-2"/>
                  <c:y val="-3.7164286667556432E-2"/>
                </c:manualLayout>
              </c:layout>
              <c:tx>
                <c:rich>
                  <a:bodyPr/>
                  <a:lstStyle/>
                  <a:p>
                    <a:r>
                      <a:rPr lang="en-US" sz="1200" dirty="0">
                        <a:solidFill>
                          <a:schemeClr val="bg1">
                            <a:lumMod val="75000"/>
                          </a:schemeClr>
                        </a:solidFill>
                      </a:rPr>
                      <a:t>3177,6</a:t>
                    </a:r>
                  </a:p>
                </c:rich>
              </c:tx>
              <c:showVal val="1"/>
            </c:dLbl>
            <c:dLbl>
              <c:idx val="3"/>
              <c:layout>
                <c:manualLayout>
                  <c:x val="1.4551485097454821E-2"/>
                  <c:y val="-3.3573913430312838E-2"/>
                </c:manualLayout>
              </c:layout>
              <c:tx>
                <c:rich>
                  <a:bodyPr/>
                  <a:lstStyle/>
                  <a:p>
                    <a:r>
                      <a:rPr lang="en-US" sz="1200" dirty="0">
                        <a:solidFill>
                          <a:schemeClr val="bg1">
                            <a:lumMod val="75000"/>
                          </a:schemeClr>
                        </a:solidFill>
                      </a:rPr>
                      <a:t>3810,9</a:t>
                    </a:r>
                  </a:p>
                </c:rich>
              </c:tx>
              <c:showVal val="1"/>
            </c:dLbl>
            <c:dLbl>
              <c:idx val="4"/>
              <c:layout>
                <c:manualLayout>
                  <c:x val="1.5552943941708778E-2"/>
                  <c:y val="-1.5112140394215419E-2"/>
                </c:manualLayout>
              </c:layout>
              <c:tx>
                <c:rich>
                  <a:bodyPr/>
                  <a:lstStyle/>
                  <a:p>
                    <a:r>
                      <a:rPr lang="en-US" sz="1200" dirty="0">
                        <a:solidFill>
                          <a:schemeClr val="bg1">
                            <a:lumMod val="75000"/>
                          </a:schemeClr>
                        </a:solidFill>
                      </a:rPr>
                      <a:t>4641,2</a:t>
                    </a:r>
                  </a:p>
                </c:rich>
              </c:tx>
              <c:showVal val="1"/>
            </c:dLbl>
            <c:dLbl>
              <c:idx val="5"/>
              <c:layout>
                <c:manualLayout>
                  <c:x val="7.2543000377279891E-3"/>
                  <c:y val="-1.821308777080834E-2"/>
                </c:manualLayout>
              </c:layout>
              <c:tx>
                <c:rich>
                  <a:bodyPr/>
                  <a:lstStyle/>
                  <a:p>
                    <a:r>
                      <a:rPr lang="en-US" sz="1200" dirty="0">
                        <a:solidFill>
                          <a:schemeClr val="bg1">
                            <a:lumMod val="75000"/>
                          </a:schemeClr>
                        </a:solidFill>
                      </a:rPr>
                      <a:t>4864,5</a:t>
                    </a:r>
                  </a:p>
                </c:rich>
              </c:tx>
              <c:showVal val="1"/>
            </c:dLbl>
            <c:dLbl>
              <c:idx val="6"/>
              <c:layout>
                <c:manualLayout>
                  <c:x val="3.8869646043227006E-2"/>
                  <c:y val="-1.5505738253306605E-2"/>
                </c:manualLayout>
              </c:layout>
              <c:tx>
                <c:rich>
                  <a:bodyPr/>
                  <a:lstStyle/>
                  <a:p>
                    <a:r>
                      <a:rPr lang="en-US" sz="1200" dirty="0">
                        <a:solidFill>
                          <a:schemeClr val="bg1">
                            <a:lumMod val="75000"/>
                          </a:schemeClr>
                        </a:solidFill>
                      </a:rPr>
                      <a:t>5710,4</a:t>
                    </a:r>
                  </a:p>
                </c:rich>
              </c:tx>
              <c:showVal val="1"/>
            </c:dLbl>
            <c:dLbl>
              <c:idx val="7"/>
              <c:layout>
                <c:manualLayout>
                  <c:x val="-0.90752990416011869"/>
                  <c:y val="-0.11434387650696208"/>
                </c:manualLayout>
              </c:layout>
              <c:showVal val="1"/>
            </c:dLbl>
            <c:numFmt formatCode="0.0" sourceLinked="0"/>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Val val="1"/>
          </c:dLbls>
          <c:cat>
            <c:strRef>
              <c:f>фактичпрофинансировано!$B$3:$I$3</c:f>
              <c:strCache>
                <c:ptCount val="7"/>
                <c:pt idx="0">
                  <c:v>2004год</c:v>
                </c:pt>
                <c:pt idx="1">
                  <c:v>2005год</c:v>
                </c:pt>
                <c:pt idx="2">
                  <c:v>2006год</c:v>
                </c:pt>
                <c:pt idx="3">
                  <c:v>2007год</c:v>
                </c:pt>
                <c:pt idx="4">
                  <c:v>2008год</c:v>
                </c:pt>
                <c:pt idx="5">
                  <c:v>2009год</c:v>
                </c:pt>
                <c:pt idx="6">
                  <c:v>2010год</c:v>
                </c:pt>
              </c:strCache>
            </c:strRef>
          </c:cat>
          <c:val>
            <c:numRef>
              <c:f>фактичпрофинансировано!$B$5:$I$5</c:f>
              <c:numCache>
                <c:formatCode>0</c:formatCode>
                <c:ptCount val="8"/>
                <c:pt idx="0">
                  <c:v>2358.2814930015552</c:v>
                </c:pt>
                <c:pt idx="1">
                  <c:v>2608.8790993636808</c:v>
                </c:pt>
                <c:pt idx="2">
                  <c:v>3177.6078086176235</c:v>
                </c:pt>
                <c:pt idx="3">
                  <c:v>3810.8543012884106</c:v>
                </c:pt>
                <c:pt idx="4">
                  <c:v>4641.2</c:v>
                </c:pt>
                <c:pt idx="5" formatCode="0.0">
                  <c:v>4864.5</c:v>
                </c:pt>
                <c:pt idx="6" formatCode="0.0">
                  <c:v>5710.4</c:v>
                </c:pt>
              </c:numCache>
            </c:numRef>
          </c:val>
        </c:ser>
        <c:dLbls>
          <c:showVal val="1"/>
        </c:dLbls>
        <c:shape val="box"/>
        <c:axId val="49111808"/>
        <c:axId val="49113344"/>
        <c:axId val="0"/>
      </c:bar3DChart>
      <c:catAx>
        <c:axId val="49111808"/>
        <c:scaling>
          <c:orientation val="minMax"/>
        </c:scaling>
        <c:axPos val="b"/>
        <c:numFmt formatCode="General" sourceLinked="1"/>
        <c:tickLblPos val="low"/>
        <c:spPr>
          <a:ln w="3175">
            <a:solidFill>
              <a:srgbClr val="000000"/>
            </a:solidFill>
            <a:prstDash val="solid"/>
          </a:ln>
        </c:spPr>
        <c:txPr>
          <a:bodyPr rot="0" vert="horz"/>
          <a:lstStyle/>
          <a:p>
            <a:pPr>
              <a:defRPr sz="1000" b="1" i="0" u="none" strike="noStrike" baseline="0">
                <a:solidFill>
                  <a:srgbClr val="000000"/>
                </a:solidFill>
                <a:latin typeface="Arial Cyr"/>
                <a:ea typeface="Arial Cyr"/>
                <a:cs typeface="Arial Cyr"/>
              </a:defRPr>
            </a:pPr>
            <a:endParaRPr lang="ru-RU"/>
          </a:p>
        </c:txPr>
        <c:crossAx val="49113344"/>
        <c:crosses val="autoZero"/>
        <c:auto val="1"/>
        <c:lblAlgn val="ctr"/>
        <c:lblOffset val="100"/>
        <c:tickLblSkip val="1"/>
        <c:tickMarkSkip val="1"/>
      </c:catAx>
      <c:valAx>
        <c:axId val="49113344"/>
        <c:scaling>
          <c:orientation val="minMax"/>
        </c:scaling>
        <c:delete val="1"/>
        <c:axPos val="l"/>
        <c:numFmt formatCode="General" sourceLinked="1"/>
        <c:tickLblPos val="none"/>
        <c:crossAx val="49111808"/>
        <c:crosses val="autoZero"/>
        <c:crossBetween val="between"/>
      </c:valAx>
      <c:spPr>
        <a:noFill/>
        <a:ln w="25400">
          <a:noFill/>
        </a:ln>
      </c:spPr>
    </c:plotArea>
    <c:plotVisOnly val="1"/>
    <c:dispBlanksAs val="gap"/>
  </c:chart>
  <c:spPr>
    <a:gradFill rotWithShape="0">
      <a:gsLst>
        <a:gs pos="0">
          <a:srgbClr val="FFFFFF"/>
        </a:gs>
        <a:gs pos="100000">
          <a:srgbClr val="FFFF99"/>
        </a:gs>
      </a:gsLst>
      <a:path path="rect">
        <a:fillToRect r="100000" b="100000"/>
      </a:path>
    </a:gradFill>
    <a:ln w="9525">
      <a:noFill/>
    </a:ln>
  </c:spPr>
  <c:txPr>
    <a:bodyPr/>
    <a:lstStyle/>
    <a:p>
      <a:pPr>
        <a:defRPr sz="1200" b="0" i="0" u="none" strike="noStrike" baseline="0">
          <a:solidFill>
            <a:srgbClr val="000000"/>
          </a:solidFill>
          <a:latin typeface="Arial Cyr"/>
          <a:ea typeface="Arial Cyr"/>
          <a:cs typeface="Arial Cyr"/>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806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806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806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DC83F6-E065-4B5A-A138-3F4F5AC9A6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0355" name="Rectangle 3"/>
          <p:cNvSpPr>
            <a:spLocks noGrp="1" noChangeArrowheads="1"/>
          </p:cNvSpPr>
          <p:nvPr>
            <p:ph type="dt"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F5674B6-01DD-477C-B68F-D3675D074598}" type="datetimeFigureOut">
              <a:rPr lang="ru-RU"/>
              <a:pPr>
                <a:defRPr/>
              </a:pPr>
              <a:t>24.02.2011</a:t>
            </a:fld>
            <a:endParaRPr lang="ru-RU"/>
          </a:p>
        </p:txBody>
      </p:sp>
      <p:sp>
        <p:nvSpPr>
          <p:cNvPr id="13316" name="Rectangle 4"/>
          <p:cNvSpPr>
            <a:spLocks noGrp="1" noRo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0358" name="Rectangle 6"/>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0359" name="Rectangle 7"/>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3DA0CD-1DC2-46D6-AE21-B9B1064563E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17"/>
          <p:cNvGrpSpPr>
            <a:grpSpLocks/>
          </p:cNvGrpSpPr>
          <p:nvPr/>
        </p:nvGrpSpPr>
        <p:grpSpPr bwMode="auto">
          <a:xfrm>
            <a:off x="-9525" y="2708275"/>
            <a:ext cx="9183688" cy="1501775"/>
            <a:chOff x="-6" y="1706"/>
            <a:chExt cx="5785" cy="946"/>
          </a:xfrm>
        </p:grpSpPr>
        <p:sp>
          <p:nvSpPr>
            <p:cNvPr id="5" name="Freeform 18"/>
            <p:cNvSpPr>
              <a:spLocks/>
            </p:cNvSpPr>
            <p:nvPr/>
          </p:nvSpPr>
          <p:spPr bwMode="ltGray">
            <a:xfrm>
              <a:off x="-3" y="1706"/>
              <a:ext cx="5765" cy="946"/>
            </a:xfrm>
            <a:custGeom>
              <a:avLst/>
              <a:gdLst/>
              <a:ahLst/>
              <a:cxnLst>
                <a:cxn ang="0">
                  <a:pos x="6" y="454"/>
                </a:cxn>
                <a:cxn ang="0">
                  <a:pos x="355" y="454"/>
                </a:cxn>
                <a:cxn ang="0">
                  <a:pos x="757" y="1"/>
                </a:cxn>
                <a:cxn ang="0">
                  <a:pos x="2511" y="0"/>
                </a:cxn>
                <a:cxn ang="0">
                  <a:pos x="2646" y="144"/>
                </a:cxn>
                <a:cxn ang="0">
                  <a:pos x="5779" y="137"/>
                </a:cxn>
                <a:cxn ang="0">
                  <a:pos x="5779" y="772"/>
                </a:cxn>
                <a:cxn ang="0">
                  <a:pos x="2899" y="765"/>
                </a:cxn>
                <a:cxn ang="0">
                  <a:pos x="2757" y="946"/>
                </a:cxn>
                <a:cxn ang="0">
                  <a:pos x="1883" y="946"/>
                </a:cxn>
                <a:cxn ang="0">
                  <a:pos x="1663" y="687"/>
                </a:cxn>
                <a:cxn ang="0">
                  <a:pos x="0" y="687"/>
                </a:cxn>
                <a:cxn ang="0">
                  <a:pos x="35" y="480"/>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tx2"/>
            </a:solidFill>
            <a:ln w="9525">
              <a:noFill/>
              <a:round/>
              <a:headEnd/>
              <a:tailEnd/>
            </a:ln>
            <a:effectLst>
              <a:outerShdw dist="77251" dir="4832261" algn="ctr" rotWithShape="0">
                <a:srgbClr val="000066">
                  <a:alpha val="19000"/>
                </a:srgbClr>
              </a:outerShdw>
            </a:effectLst>
          </p:spPr>
          <p:txBody>
            <a:bodyPr/>
            <a:lstStyle/>
            <a:p>
              <a:pPr>
                <a:defRPr/>
              </a:pPr>
              <a:endParaRPr lang="ru-RU"/>
            </a:p>
          </p:txBody>
        </p:sp>
        <p:sp>
          <p:nvSpPr>
            <p:cNvPr id="6" name="Freeform 19" descr="01_img(Global Digtal Desigm(imageState)"/>
            <p:cNvSpPr>
              <a:spLocks/>
            </p:cNvSpPr>
            <p:nvPr/>
          </p:nvSpPr>
          <p:spPr bwMode="ltGray">
            <a:xfrm>
              <a:off x="-6" y="1731"/>
              <a:ext cx="5785" cy="895"/>
            </a:xfrm>
            <a:custGeom>
              <a:avLst/>
              <a:gdLst/>
              <a:ahLst/>
              <a:cxnLst>
                <a:cxn ang="0">
                  <a:pos x="0" y="455"/>
                </a:cxn>
                <a:cxn ang="0">
                  <a:pos x="369" y="454"/>
                </a:cxn>
                <a:cxn ang="0">
                  <a:pos x="776" y="0"/>
                </a:cxn>
                <a:cxn ang="0">
                  <a:pos x="2496" y="0"/>
                </a:cxn>
                <a:cxn ang="0">
                  <a:pos x="2632" y="136"/>
                </a:cxn>
                <a:cxn ang="0">
                  <a:pos x="5799" y="136"/>
                </a:cxn>
                <a:cxn ang="0">
                  <a:pos x="5788" y="727"/>
                </a:cxn>
                <a:cxn ang="0">
                  <a:pos x="2883" y="708"/>
                </a:cxn>
                <a:cxn ang="0">
                  <a:pos x="2747" y="895"/>
                </a:cxn>
                <a:cxn ang="0">
                  <a:pos x="1899" y="895"/>
                </a:cxn>
                <a:cxn ang="0">
                  <a:pos x="1681" y="635"/>
                </a:cxn>
                <a:cxn ang="0">
                  <a:pos x="7" y="635"/>
                </a:cxn>
                <a:cxn ang="0">
                  <a:pos x="7" y="454"/>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4" cstate="print"/>
              <a:srcRect/>
              <a:stretch>
                <a:fillRect/>
              </a:stretch>
            </a:blipFill>
            <a:ln w="9525">
              <a:noFill/>
              <a:round/>
              <a:headEnd/>
              <a:tailEnd/>
            </a:ln>
            <a:effectLst/>
          </p:spPr>
          <p:txBody>
            <a:bodyPr/>
            <a:lstStyle/>
            <a:p>
              <a:pPr>
                <a:defRPr/>
              </a:pPr>
              <a:endParaRPr lang="ru-RU"/>
            </a:p>
          </p:txBody>
        </p:sp>
      </p:grpSp>
      <p:sp>
        <p:nvSpPr>
          <p:cNvPr id="3075" name="Rectangle 3"/>
          <p:cNvSpPr>
            <a:spLocks noGrp="1" noChangeArrowheads="1"/>
          </p:cNvSpPr>
          <p:nvPr>
            <p:ph type="subTitle" idx="1"/>
          </p:nvPr>
        </p:nvSpPr>
        <p:spPr>
          <a:xfrm>
            <a:off x="533400" y="4876800"/>
            <a:ext cx="8153400" cy="533400"/>
          </a:xfrm>
        </p:spPr>
        <p:txBody>
          <a:bodyPr/>
          <a:lstStyle>
            <a:lvl1pPr marL="0" indent="0" algn="ctr">
              <a:buFont typeface="Wingdings" pitchFamily="2" charset="2"/>
              <a:buNone/>
              <a:defRPr sz="1600">
                <a:solidFill>
                  <a:schemeClr val="tx2"/>
                </a:solidFill>
              </a:defRPr>
            </a:lvl1pPr>
          </a:lstStyle>
          <a:p>
            <a:r>
              <a:rPr lang="ru-RU" smtClean="0"/>
              <a:t>Образец подзаголовка</a:t>
            </a:r>
            <a:endParaRPr lang="en-US"/>
          </a:p>
        </p:txBody>
      </p:sp>
      <p:sp>
        <p:nvSpPr>
          <p:cNvPr id="3092" name="Rectangle 20"/>
          <p:cNvSpPr>
            <a:spLocks noGrp="1" noChangeArrowheads="1"/>
          </p:cNvSpPr>
          <p:nvPr>
            <p:ph type="ctrTitle" sz="quarter"/>
          </p:nvPr>
        </p:nvSpPr>
        <p:spPr>
          <a:xfrm>
            <a:off x="755650" y="1700213"/>
            <a:ext cx="7777163" cy="792162"/>
          </a:xfrm>
          <a:effectLst>
            <a:outerShdw dist="53882" dir="2700000" algn="ctr" rotWithShape="0">
              <a:srgbClr val="000066">
                <a:alpha val="50000"/>
              </a:srgbClr>
            </a:outerShdw>
          </a:effectLst>
        </p:spPr>
        <p:txBody>
          <a:bodyPr/>
          <a:lstStyle>
            <a:lvl1pPr>
              <a:defRPr sz="4000" b="1">
                <a:latin typeface="Verdana" pitchFamily="34" charset="0"/>
              </a:defRPr>
            </a:lvl1pPr>
          </a:lstStyle>
          <a:p>
            <a:r>
              <a:rPr lang="ru-RU" altLang="ko-KR" smtClean="0"/>
              <a:t>Образец заголовка</a:t>
            </a:r>
            <a:endParaRPr lang="en-US" altLang="ko-K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fld id="{3F48CCB3-EE1B-48CF-BFA2-EE5E62494954}" type="datetime1">
              <a:rPr lang="ru-RU"/>
              <a:pPr>
                <a:defRPr/>
              </a:pPr>
              <a:t>24.02.2011</a:t>
            </a:fld>
            <a:endParaRPr lang="ru-RU"/>
          </a:p>
        </p:txBody>
      </p:sp>
      <p:sp>
        <p:nvSpPr>
          <p:cNvPr id="6" name="Rectangle 5"/>
          <p:cNvSpPr>
            <a:spLocks noGrp="1" noChangeArrowheads="1"/>
          </p:cNvSpPr>
          <p:nvPr>
            <p:ph type="ftr" sz="quarter" idx="12"/>
          </p:nvPr>
        </p:nvSpPr>
        <p:spPr/>
        <p:txBody>
          <a:bodyPr/>
          <a:lstStyle>
            <a:lvl1pPr>
              <a:defRPr/>
            </a:lvl1pPr>
          </a:lstStyle>
          <a:p>
            <a:pPr>
              <a:defRPr/>
            </a:pPr>
            <a:endParaRPr lang="ru-RU"/>
          </a:p>
        </p:txBody>
      </p:sp>
      <p:sp>
        <p:nvSpPr>
          <p:cNvPr id="7" name="Rectangle 6"/>
          <p:cNvSpPr>
            <a:spLocks noGrp="1" noChangeArrowheads="1"/>
          </p:cNvSpPr>
          <p:nvPr>
            <p:ph type="sldNum" sz="quarter" idx="13"/>
          </p:nvPr>
        </p:nvSpPr>
        <p:spPr/>
        <p:txBody>
          <a:bodyPr/>
          <a:lstStyle>
            <a:lvl1pPr>
              <a:defRPr/>
            </a:lvl1pPr>
          </a:lstStyle>
          <a:p>
            <a:pPr>
              <a:defRPr/>
            </a:pPr>
            <a:fld id="{5EA22D67-63C4-4047-B74A-7D76F8CC86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533400"/>
            <a:ext cx="2057400" cy="6086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0" y="533400"/>
            <a:ext cx="6019800" cy="608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fld id="{30C2C37A-687A-41EB-9C99-F11157D8391F}" type="datetime1">
              <a:rPr lang="ru-RU"/>
              <a:pPr>
                <a:defRPr/>
              </a:pPr>
              <a:t>24.02.2011</a:t>
            </a:fld>
            <a:endParaRPr lang="ru-RU"/>
          </a:p>
        </p:txBody>
      </p:sp>
      <p:sp>
        <p:nvSpPr>
          <p:cNvPr id="6" name="Rectangle 5"/>
          <p:cNvSpPr>
            <a:spLocks noGrp="1" noChangeArrowheads="1"/>
          </p:cNvSpPr>
          <p:nvPr>
            <p:ph type="ftr" sz="quarter" idx="12"/>
          </p:nvPr>
        </p:nvSpPr>
        <p:spPr/>
        <p:txBody>
          <a:bodyPr/>
          <a:lstStyle>
            <a:lvl1pPr>
              <a:defRPr/>
            </a:lvl1pPr>
          </a:lstStyle>
          <a:p>
            <a:pPr>
              <a:defRPr/>
            </a:pPr>
            <a:endParaRPr lang="ru-RU"/>
          </a:p>
        </p:txBody>
      </p:sp>
      <p:sp>
        <p:nvSpPr>
          <p:cNvPr id="7" name="Rectangle 6"/>
          <p:cNvSpPr>
            <a:spLocks noGrp="1" noChangeArrowheads="1"/>
          </p:cNvSpPr>
          <p:nvPr>
            <p:ph type="sldNum" sz="quarter" idx="13"/>
          </p:nvPr>
        </p:nvSpPr>
        <p:spPr/>
        <p:txBody>
          <a:bodyPr/>
          <a:lstStyle>
            <a:lvl1pPr>
              <a:defRPr/>
            </a:lvl1pPr>
          </a:lstStyle>
          <a:p>
            <a:pPr>
              <a:defRPr/>
            </a:pPr>
            <a:fld id="{11E5D471-0F48-4104-A851-1AF3B96AD8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fld id="{E56C1A53-0741-4E22-B253-B03272173213}" type="datetime1">
              <a:rPr lang="ru-RU"/>
              <a:pPr>
                <a:defRPr/>
              </a:pPr>
              <a:t>24.02.2011</a:t>
            </a:fld>
            <a:endParaRPr lang="ru-RU"/>
          </a:p>
        </p:txBody>
      </p:sp>
      <p:sp>
        <p:nvSpPr>
          <p:cNvPr id="6" name="Rectangle 5"/>
          <p:cNvSpPr>
            <a:spLocks noGrp="1" noChangeArrowheads="1"/>
          </p:cNvSpPr>
          <p:nvPr>
            <p:ph type="ftr" sz="quarter" idx="12"/>
          </p:nvPr>
        </p:nvSpPr>
        <p:spPr/>
        <p:txBody>
          <a:bodyPr/>
          <a:lstStyle>
            <a:lvl1pPr>
              <a:defRPr/>
            </a:lvl1pPr>
          </a:lstStyle>
          <a:p>
            <a:pPr>
              <a:defRPr/>
            </a:pPr>
            <a:endParaRPr lang="ru-RU"/>
          </a:p>
        </p:txBody>
      </p:sp>
      <p:sp>
        <p:nvSpPr>
          <p:cNvPr id="7" name="Rectangle 6"/>
          <p:cNvSpPr>
            <a:spLocks noGrp="1" noChangeArrowheads="1"/>
          </p:cNvSpPr>
          <p:nvPr>
            <p:ph type="sldNum" sz="quarter" idx="13"/>
          </p:nvPr>
        </p:nvSpPr>
        <p:spPr/>
        <p:txBody>
          <a:bodyPr/>
          <a:lstStyle>
            <a:lvl1pPr>
              <a:defRPr/>
            </a:lvl1pPr>
          </a:lstStyle>
          <a:p>
            <a:pPr>
              <a:defRPr/>
            </a:pPr>
            <a:fld id="{367B123F-A725-4EF4-B705-531C7C908C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fld id="{44C62C37-59F1-4F49-907A-DD802B90CF58}" type="datetime1">
              <a:rPr lang="ru-RU"/>
              <a:pPr>
                <a:defRPr/>
              </a:pPr>
              <a:t>24.02.2011</a:t>
            </a:fld>
            <a:endParaRPr lang="ru-RU"/>
          </a:p>
        </p:txBody>
      </p:sp>
      <p:sp>
        <p:nvSpPr>
          <p:cNvPr id="6" name="Rectangle 5"/>
          <p:cNvSpPr>
            <a:spLocks noGrp="1" noChangeArrowheads="1"/>
          </p:cNvSpPr>
          <p:nvPr>
            <p:ph type="ftr" sz="quarter" idx="12"/>
          </p:nvPr>
        </p:nvSpPr>
        <p:spPr/>
        <p:txBody>
          <a:bodyPr/>
          <a:lstStyle>
            <a:lvl1pPr>
              <a:defRPr/>
            </a:lvl1pPr>
          </a:lstStyle>
          <a:p>
            <a:pPr>
              <a:defRPr/>
            </a:pPr>
            <a:endParaRPr lang="ru-RU"/>
          </a:p>
        </p:txBody>
      </p:sp>
      <p:sp>
        <p:nvSpPr>
          <p:cNvPr id="7" name="Rectangle 6"/>
          <p:cNvSpPr>
            <a:spLocks noGrp="1" noChangeArrowheads="1"/>
          </p:cNvSpPr>
          <p:nvPr>
            <p:ph type="sldNum" sz="quarter" idx="13"/>
          </p:nvPr>
        </p:nvSpPr>
        <p:spPr/>
        <p:txBody>
          <a:bodyPr/>
          <a:lstStyle>
            <a:lvl1pPr>
              <a:defRPr/>
            </a:lvl1pPr>
          </a:lstStyle>
          <a:p>
            <a:pPr>
              <a:defRPr/>
            </a:pPr>
            <a:fld id="{87C735AA-08DE-45BB-B24C-915C65ADD8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3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fld id="{16F8C147-4544-42D5-93D6-133EDC1084B8}" type="datetime1">
              <a:rPr lang="ru-RU"/>
              <a:pPr>
                <a:defRPr/>
              </a:pPr>
              <a:t>24.02.2011</a:t>
            </a:fld>
            <a:endParaRPr lang="ru-RU"/>
          </a:p>
        </p:txBody>
      </p:sp>
      <p:sp>
        <p:nvSpPr>
          <p:cNvPr id="7" name="Rectangle 5"/>
          <p:cNvSpPr>
            <a:spLocks noGrp="1" noChangeArrowheads="1"/>
          </p:cNvSpPr>
          <p:nvPr>
            <p:ph type="ftr" sz="quarter" idx="12"/>
          </p:nvPr>
        </p:nvSpPr>
        <p:spPr/>
        <p:txBody>
          <a:bodyPr/>
          <a:lstStyle>
            <a:lvl1pPr>
              <a:defRPr/>
            </a:lvl1pPr>
          </a:lstStyle>
          <a:p>
            <a:pPr>
              <a:defRPr/>
            </a:pPr>
            <a:endParaRPr lang="ru-RU"/>
          </a:p>
        </p:txBody>
      </p:sp>
      <p:sp>
        <p:nvSpPr>
          <p:cNvPr id="8" name="Rectangle 6"/>
          <p:cNvSpPr>
            <a:spLocks noGrp="1" noChangeArrowheads="1"/>
          </p:cNvSpPr>
          <p:nvPr>
            <p:ph type="sldNum" sz="quarter" idx="13"/>
          </p:nvPr>
        </p:nvSpPr>
        <p:spPr/>
        <p:txBody>
          <a:bodyPr/>
          <a:lstStyle>
            <a:lvl1pPr>
              <a:defRPr/>
            </a:lvl1pPr>
          </a:lstStyle>
          <a:p>
            <a:pPr>
              <a:defRPr/>
            </a:pPr>
            <a:fld id="{F8197E30-9845-4F3D-883D-A561C256BE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4"/>
          <p:cNvSpPr>
            <a:spLocks noGrp="1" noChangeArrowheads="1"/>
          </p:cNvSpPr>
          <p:nvPr>
            <p:ph type="dt" sz="half" idx="11"/>
          </p:nvPr>
        </p:nvSpPr>
        <p:spPr/>
        <p:txBody>
          <a:bodyPr/>
          <a:lstStyle>
            <a:lvl1pPr>
              <a:defRPr/>
            </a:lvl1pPr>
          </a:lstStyle>
          <a:p>
            <a:pPr>
              <a:defRPr/>
            </a:pPr>
            <a:fld id="{6D2F3D49-84C4-4546-83CE-85CD85E7DC0E}" type="datetime1">
              <a:rPr lang="ru-RU"/>
              <a:pPr>
                <a:defRPr/>
              </a:pPr>
              <a:t>24.02.2011</a:t>
            </a:fld>
            <a:endParaRPr lang="ru-RU"/>
          </a:p>
        </p:txBody>
      </p:sp>
      <p:sp>
        <p:nvSpPr>
          <p:cNvPr id="9" name="Rectangle 5"/>
          <p:cNvSpPr>
            <a:spLocks noGrp="1" noChangeArrowheads="1"/>
          </p:cNvSpPr>
          <p:nvPr>
            <p:ph type="ftr" sz="quarter" idx="12"/>
          </p:nvPr>
        </p:nvSpPr>
        <p:spPr/>
        <p:txBody>
          <a:bodyPr/>
          <a:lstStyle>
            <a:lvl1pPr>
              <a:defRPr/>
            </a:lvl1pPr>
          </a:lstStyle>
          <a:p>
            <a:pPr>
              <a:defRPr/>
            </a:pPr>
            <a:endParaRPr lang="ru-RU"/>
          </a:p>
        </p:txBody>
      </p:sp>
      <p:sp>
        <p:nvSpPr>
          <p:cNvPr id="10" name="Rectangle 6"/>
          <p:cNvSpPr>
            <a:spLocks noGrp="1" noChangeArrowheads="1"/>
          </p:cNvSpPr>
          <p:nvPr>
            <p:ph type="sldNum" sz="quarter" idx="13"/>
          </p:nvPr>
        </p:nvSpPr>
        <p:spPr/>
        <p:txBody>
          <a:bodyPr/>
          <a:lstStyle>
            <a:lvl1pPr>
              <a:defRPr/>
            </a:lvl1pPr>
          </a:lstStyle>
          <a:p>
            <a:pPr>
              <a:defRPr/>
            </a:pPr>
            <a:fld id="{4B929F1A-C8A6-45B4-901B-34DAA52B83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fld id="{B28614C0-79FB-443D-9E97-F348866935EE}" type="datetime1">
              <a:rPr lang="ru-RU"/>
              <a:pPr>
                <a:defRPr/>
              </a:pPr>
              <a:t>24.02.2011</a:t>
            </a:fld>
            <a:endParaRPr lang="ru-RU"/>
          </a:p>
        </p:txBody>
      </p:sp>
      <p:sp>
        <p:nvSpPr>
          <p:cNvPr id="5" name="Rectangle 5"/>
          <p:cNvSpPr>
            <a:spLocks noGrp="1" noChangeArrowheads="1"/>
          </p:cNvSpPr>
          <p:nvPr>
            <p:ph type="ftr" sz="quarter" idx="12"/>
          </p:nvPr>
        </p:nvSpPr>
        <p:spPr/>
        <p:txBody>
          <a:bodyPr/>
          <a:lstStyle>
            <a:lvl1pPr>
              <a:defRPr/>
            </a:lvl1pPr>
          </a:lstStyle>
          <a:p>
            <a:pPr>
              <a:defRPr/>
            </a:pPr>
            <a:endParaRPr lang="ru-RU"/>
          </a:p>
        </p:txBody>
      </p:sp>
      <p:sp>
        <p:nvSpPr>
          <p:cNvPr id="6" name="Rectangle 6"/>
          <p:cNvSpPr>
            <a:spLocks noGrp="1" noChangeArrowheads="1"/>
          </p:cNvSpPr>
          <p:nvPr>
            <p:ph type="sldNum" sz="quarter" idx="13"/>
          </p:nvPr>
        </p:nvSpPr>
        <p:spPr/>
        <p:txBody>
          <a:bodyPr/>
          <a:lstStyle>
            <a:lvl1pPr>
              <a:defRPr/>
            </a:lvl1pPr>
          </a:lstStyle>
          <a:p>
            <a:pPr>
              <a:defRPr/>
            </a:pPr>
            <a:fld id="{E3601DF5-6F90-47F2-8B0C-D198B3E853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4"/>
          <p:cNvSpPr>
            <a:spLocks noGrp="1" noChangeArrowheads="1"/>
          </p:cNvSpPr>
          <p:nvPr>
            <p:ph type="dt" sz="half" idx="11"/>
          </p:nvPr>
        </p:nvSpPr>
        <p:spPr/>
        <p:txBody>
          <a:bodyPr/>
          <a:lstStyle>
            <a:lvl1pPr>
              <a:defRPr/>
            </a:lvl1pPr>
          </a:lstStyle>
          <a:p>
            <a:pPr>
              <a:defRPr/>
            </a:pPr>
            <a:fld id="{EB301407-34EE-4CC5-B6D6-17D4EB6F078E}" type="datetime1">
              <a:rPr lang="ru-RU"/>
              <a:pPr>
                <a:defRPr/>
              </a:pPr>
              <a:t>24.02.2011</a:t>
            </a:fld>
            <a:endParaRPr lang="ru-RU"/>
          </a:p>
        </p:txBody>
      </p:sp>
      <p:sp>
        <p:nvSpPr>
          <p:cNvPr id="4" name="Rectangle 5"/>
          <p:cNvSpPr>
            <a:spLocks noGrp="1" noChangeArrowheads="1"/>
          </p:cNvSpPr>
          <p:nvPr>
            <p:ph type="ftr" sz="quarter" idx="12"/>
          </p:nvPr>
        </p:nvSpPr>
        <p:spPr/>
        <p:txBody>
          <a:bodyPr/>
          <a:lstStyle>
            <a:lvl1pPr>
              <a:defRPr/>
            </a:lvl1pPr>
          </a:lstStyle>
          <a:p>
            <a:pPr>
              <a:defRPr/>
            </a:pPr>
            <a:endParaRPr lang="ru-RU"/>
          </a:p>
        </p:txBody>
      </p:sp>
      <p:sp>
        <p:nvSpPr>
          <p:cNvPr id="5" name="Rectangle 6"/>
          <p:cNvSpPr>
            <a:spLocks noGrp="1" noChangeArrowheads="1"/>
          </p:cNvSpPr>
          <p:nvPr>
            <p:ph type="sldNum" sz="quarter" idx="13"/>
          </p:nvPr>
        </p:nvSpPr>
        <p:spPr/>
        <p:txBody>
          <a:bodyPr/>
          <a:lstStyle>
            <a:lvl1pPr>
              <a:defRPr/>
            </a:lvl1pPr>
          </a:lstStyle>
          <a:p>
            <a:pPr>
              <a:defRPr/>
            </a:pPr>
            <a:fld id="{C60084C0-87C2-49C3-8C99-7F5FDFBF9A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fld id="{532609A3-6153-4B50-9348-141210A26FAA}" type="datetime1">
              <a:rPr lang="ru-RU"/>
              <a:pPr>
                <a:defRPr/>
              </a:pPr>
              <a:t>24.02.2011</a:t>
            </a:fld>
            <a:endParaRPr lang="ru-RU"/>
          </a:p>
        </p:txBody>
      </p:sp>
      <p:sp>
        <p:nvSpPr>
          <p:cNvPr id="7" name="Rectangle 5"/>
          <p:cNvSpPr>
            <a:spLocks noGrp="1" noChangeArrowheads="1"/>
          </p:cNvSpPr>
          <p:nvPr>
            <p:ph type="ftr" sz="quarter" idx="12"/>
          </p:nvPr>
        </p:nvSpPr>
        <p:spPr/>
        <p:txBody>
          <a:bodyPr/>
          <a:lstStyle>
            <a:lvl1pPr>
              <a:defRPr/>
            </a:lvl1pPr>
          </a:lstStyle>
          <a:p>
            <a:pPr>
              <a:defRPr/>
            </a:pPr>
            <a:endParaRPr lang="ru-RU"/>
          </a:p>
        </p:txBody>
      </p:sp>
      <p:sp>
        <p:nvSpPr>
          <p:cNvPr id="8" name="Rectangle 6"/>
          <p:cNvSpPr>
            <a:spLocks noGrp="1" noChangeArrowheads="1"/>
          </p:cNvSpPr>
          <p:nvPr>
            <p:ph type="sldNum" sz="quarter" idx="13"/>
          </p:nvPr>
        </p:nvSpPr>
        <p:spPr/>
        <p:txBody>
          <a:bodyPr/>
          <a:lstStyle>
            <a:lvl1pPr>
              <a:defRPr/>
            </a:lvl1pPr>
          </a:lstStyle>
          <a:p>
            <a:pPr>
              <a:defRPr/>
            </a:pPr>
            <a:fld id="{5B1B7B31-9E06-4302-A4B5-150B523A30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fld id="{EEEF808C-042C-4FCF-8D36-E5C7F967D901}" type="datetime1">
              <a:rPr lang="ru-RU"/>
              <a:pPr>
                <a:defRPr/>
              </a:pPr>
              <a:t>24.02.2011</a:t>
            </a:fld>
            <a:endParaRPr lang="ru-RU"/>
          </a:p>
        </p:txBody>
      </p:sp>
      <p:sp>
        <p:nvSpPr>
          <p:cNvPr id="7" name="Rectangle 5"/>
          <p:cNvSpPr>
            <a:spLocks noGrp="1" noChangeArrowheads="1"/>
          </p:cNvSpPr>
          <p:nvPr>
            <p:ph type="ftr" sz="quarter" idx="12"/>
          </p:nvPr>
        </p:nvSpPr>
        <p:spPr/>
        <p:txBody>
          <a:bodyPr/>
          <a:lstStyle>
            <a:lvl1pPr>
              <a:defRPr/>
            </a:lvl1pPr>
          </a:lstStyle>
          <a:p>
            <a:pPr>
              <a:defRPr/>
            </a:pPr>
            <a:endParaRPr lang="ru-RU"/>
          </a:p>
        </p:txBody>
      </p:sp>
      <p:sp>
        <p:nvSpPr>
          <p:cNvPr id="8" name="Rectangle 6"/>
          <p:cNvSpPr>
            <a:spLocks noGrp="1" noChangeArrowheads="1"/>
          </p:cNvSpPr>
          <p:nvPr>
            <p:ph type="sldNum" sz="quarter" idx="13"/>
          </p:nvPr>
        </p:nvSpPr>
        <p:spPr/>
        <p:txBody>
          <a:bodyPr/>
          <a:lstStyle>
            <a:lvl1pPr>
              <a:defRPr/>
            </a:lvl1pPr>
          </a:lstStyle>
          <a:p>
            <a:pPr>
              <a:defRPr/>
            </a:pPr>
            <a:fld id="{34BF5151-8C93-4243-AB70-A131A56BC9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0" name="Freeform 16"/>
          <p:cNvSpPr>
            <a:spLocks/>
          </p:cNvSpPr>
          <p:nvPr/>
        </p:nvSpPr>
        <p:spPr bwMode="gray">
          <a:xfrm>
            <a:off x="-15875" y="288925"/>
            <a:ext cx="9159875" cy="917575"/>
          </a:xfrm>
          <a:custGeom>
            <a:avLst/>
            <a:gdLst/>
            <a:ahLst/>
            <a:cxnLst>
              <a:cxn ang="0">
                <a:pos x="434" y="356"/>
              </a:cxn>
              <a:cxn ang="0">
                <a:pos x="751" y="2"/>
              </a:cxn>
              <a:cxn ang="0">
                <a:pos x="2158" y="0"/>
              </a:cxn>
              <a:cxn ang="0">
                <a:pos x="2244" y="115"/>
              </a:cxn>
              <a:cxn ang="0">
                <a:pos x="5770" y="115"/>
              </a:cxn>
              <a:cxn ang="0">
                <a:pos x="5764" y="489"/>
              </a:cxn>
              <a:cxn ang="0">
                <a:pos x="4998" y="495"/>
              </a:cxn>
              <a:cxn ang="0">
                <a:pos x="4897" y="576"/>
              </a:cxn>
              <a:cxn ang="0">
                <a:pos x="0" y="578"/>
              </a:cxn>
              <a:cxn ang="0">
                <a:pos x="16" y="369"/>
              </a:cxn>
            </a:cxnLst>
            <a:rect l="0" t="0" r="r" b="b"/>
            <a:pathLst>
              <a:path w="5770" h="578">
                <a:moveTo>
                  <a:pt x="434" y="356"/>
                </a:moveTo>
                <a:lnTo>
                  <a:pt x="751" y="2"/>
                </a:lnTo>
                <a:lnTo>
                  <a:pt x="2158" y="0"/>
                </a:lnTo>
                <a:lnTo>
                  <a:pt x="2244" y="115"/>
                </a:lnTo>
                <a:lnTo>
                  <a:pt x="5770" y="115"/>
                </a:lnTo>
                <a:lnTo>
                  <a:pt x="5764" y="489"/>
                </a:lnTo>
                <a:lnTo>
                  <a:pt x="4998" y="495"/>
                </a:lnTo>
                <a:lnTo>
                  <a:pt x="4897" y="576"/>
                </a:lnTo>
                <a:lnTo>
                  <a:pt x="0" y="578"/>
                </a:lnTo>
                <a:lnTo>
                  <a:pt x="16" y="369"/>
                </a:lnTo>
              </a:path>
            </a:pathLst>
          </a:custGeom>
          <a:solidFill>
            <a:schemeClr val="tx2"/>
          </a:solidFill>
          <a:ln w="9525">
            <a:noFill/>
            <a:round/>
            <a:headEnd/>
            <a:tailEnd/>
          </a:ln>
          <a:effectLst>
            <a:outerShdw dist="77251" dir="4832261" algn="ctr" rotWithShape="0">
              <a:srgbClr val="000066">
                <a:alpha val="30000"/>
              </a:srgbClr>
            </a:outerShdw>
          </a:effectLst>
        </p:spPr>
        <p:txBody>
          <a:bodyPr/>
          <a:lstStyle/>
          <a:p>
            <a:pPr>
              <a:defRPr/>
            </a:pPr>
            <a:endParaRPr lang="ru-RU"/>
          </a:p>
        </p:txBody>
      </p:sp>
      <p:sp>
        <p:nvSpPr>
          <p:cNvPr id="1039" name="Freeform 15" descr="01c_img(Global Digtal Desigm(imageState)"/>
          <p:cNvSpPr>
            <a:spLocks/>
          </p:cNvSpPr>
          <p:nvPr/>
        </p:nvSpPr>
        <p:spPr bwMode="ltGray">
          <a:xfrm>
            <a:off x="-9525" y="322263"/>
            <a:ext cx="9153525" cy="854075"/>
          </a:xfrm>
          <a:custGeom>
            <a:avLst/>
            <a:gdLst/>
            <a:ahLst/>
            <a:cxnLst>
              <a:cxn ang="0">
                <a:pos x="433" y="360"/>
              </a:cxn>
              <a:cxn ang="0">
                <a:pos x="767" y="3"/>
              </a:cxn>
              <a:cxn ang="0">
                <a:pos x="2152" y="0"/>
              </a:cxn>
              <a:cxn ang="0">
                <a:pos x="2228" y="113"/>
              </a:cxn>
              <a:cxn ang="0">
                <a:pos x="5766" y="113"/>
              </a:cxn>
              <a:cxn ang="0">
                <a:pos x="5766" y="442"/>
              </a:cxn>
              <a:cxn ang="0">
                <a:pos x="4968" y="442"/>
              </a:cxn>
              <a:cxn ang="0">
                <a:pos x="4880" y="531"/>
              </a:cxn>
              <a:cxn ang="0">
                <a:pos x="0" y="521"/>
              </a:cxn>
              <a:cxn ang="0">
                <a:pos x="0" y="373"/>
              </a:cxn>
            </a:cxnLst>
            <a:rect l="0" t="0" r="r" b="b"/>
            <a:pathLst>
              <a:path w="5766" h="531">
                <a:moveTo>
                  <a:pt x="433" y="360"/>
                </a:moveTo>
                <a:lnTo>
                  <a:pt x="767" y="3"/>
                </a:lnTo>
                <a:lnTo>
                  <a:pt x="2152" y="0"/>
                </a:lnTo>
                <a:lnTo>
                  <a:pt x="2228" y="113"/>
                </a:lnTo>
                <a:lnTo>
                  <a:pt x="5766" y="113"/>
                </a:lnTo>
                <a:lnTo>
                  <a:pt x="5766" y="442"/>
                </a:lnTo>
                <a:lnTo>
                  <a:pt x="4968" y="442"/>
                </a:lnTo>
                <a:lnTo>
                  <a:pt x="4880" y="531"/>
                </a:lnTo>
                <a:lnTo>
                  <a:pt x="0" y="521"/>
                </a:lnTo>
                <a:lnTo>
                  <a:pt x="0" y="373"/>
                </a:lnTo>
              </a:path>
            </a:pathLst>
          </a:custGeom>
          <a:blipFill dpi="0" rotWithShape="1">
            <a:blip r:embed="rId14" cstate="print"/>
            <a:srcRect/>
            <a:stretch>
              <a:fillRect/>
            </a:stretch>
          </a:blipFill>
          <a:ln w="9525">
            <a:noFill/>
            <a:round/>
            <a:headEnd/>
            <a:tailEnd/>
          </a:ln>
          <a:effectLst/>
        </p:spPr>
        <p:txBody>
          <a:bodyPr/>
          <a:lstStyle/>
          <a:p>
            <a:pPr>
              <a:defRPr/>
            </a:pPr>
            <a:endParaRPr lang="ru-RU"/>
          </a:p>
        </p:txBody>
      </p:sp>
      <p:sp>
        <p:nvSpPr>
          <p:cNvPr id="1028" name="Rectangle 3"/>
          <p:cNvSpPr>
            <a:spLocks noGrp="1" noChangeArrowheads="1"/>
          </p:cNvSpPr>
          <p:nvPr>
            <p:ph type="body" idx="1"/>
          </p:nvPr>
        </p:nvSpPr>
        <p:spPr bwMode="auto">
          <a:xfrm>
            <a:off x="533400" y="1371600"/>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81441B9A-19A5-411B-8434-387A9B1CE51C}" type="datetime1">
              <a:rPr lang="ru-RU"/>
              <a:pPr>
                <a:defRPr/>
              </a:pPr>
              <a:t>24.02.2011</a:t>
            </a:fld>
            <a:endParaRPr lang="ru-RU"/>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775F5E-76CA-4EFD-BEFF-9F4D3AED651F}" type="slidenum">
              <a:rPr lang="en-US"/>
              <a:pPr>
                <a:defRPr/>
              </a:pPr>
              <a:t>‹#›</a:t>
            </a:fld>
            <a:endParaRPr lang="en-US"/>
          </a:p>
        </p:txBody>
      </p:sp>
      <p:sp>
        <p:nvSpPr>
          <p:cNvPr id="1033" name="Rectangle 2"/>
          <p:cNvSpPr>
            <a:spLocks noGrp="1" noChangeArrowheads="1"/>
          </p:cNvSpPr>
          <p:nvPr>
            <p:ph type="title"/>
          </p:nvPr>
        </p:nvSpPr>
        <p:spPr bwMode="auto">
          <a:xfrm>
            <a:off x="1066800" y="533400"/>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5E00"/>
            </a:gs>
            <a:gs pos="50000">
              <a:srgbClr val="00CC00"/>
            </a:gs>
            <a:gs pos="100000">
              <a:srgbClr val="005E00"/>
            </a:gs>
          </a:gsLst>
          <a:lin ang="5400000" scaled="1"/>
        </a:gradFill>
        <a:effectLst/>
      </p:bgPr>
    </p:bg>
    <p:spTree>
      <p:nvGrpSpPr>
        <p:cNvPr id="1" name=""/>
        <p:cNvGrpSpPr/>
        <p:nvPr/>
      </p:nvGrpSpPr>
      <p:grpSpPr>
        <a:xfrm>
          <a:off x="0" y="0"/>
          <a:ext cx="0" cy="0"/>
          <a:chOff x="0" y="0"/>
          <a:chExt cx="0" cy="0"/>
        </a:xfrm>
      </p:grpSpPr>
      <p:pic>
        <p:nvPicPr>
          <p:cNvPr id="15362" name="Picture 2" descr="Рисунок1"/>
          <p:cNvPicPr>
            <a:picLocks noChangeAspect="1" noChangeArrowheads="1"/>
          </p:cNvPicPr>
          <p:nvPr/>
        </p:nvPicPr>
        <p:blipFill>
          <a:blip r:embed="rId2"/>
          <a:srcRect/>
          <a:stretch>
            <a:fillRect/>
          </a:stretch>
        </p:blipFill>
        <p:spPr bwMode="auto">
          <a:xfrm>
            <a:off x="3492500" y="1125538"/>
            <a:ext cx="1997075" cy="2160587"/>
          </a:xfrm>
          <a:prstGeom prst="rect">
            <a:avLst/>
          </a:prstGeom>
          <a:noFill/>
          <a:ln w="9525">
            <a:noFill/>
            <a:miter lim="800000"/>
            <a:headEnd/>
            <a:tailEnd/>
          </a:ln>
        </p:spPr>
      </p:pic>
      <p:sp>
        <p:nvSpPr>
          <p:cNvPr id="15363" name="Text Box 3"/>
          <p:cNvSpPr txBox="1">
            <a:spLocks noChangeArrowheads="1"/>
          </p:cNvSpPr>
          <p:nvPr/>
        </p:nvSpPr>
        <p:spPr bwMode="auto">
          <a:xfrm>
            <a:off x="323850" y="3284538"/>
            <a:ext cx="8497888" cy="701675"/>
          </a:xfrm>
          <a:prstGeom prst="rect">
            <a:avLst/>
          </a:prstGeom>
          <a:noFill/>
          <a:ln w="9525">
            <a:noFill/>
            <a:miter lim="800000"/>
            <a:headEnd/>
            <a:tailEnd/>
          </a:ln>
        </p:spPr>
        <p:txBody>
          <a:bodyPr>
            <a:spAutoFit/>
          </a:bodyPr>
          <a:lstStyle/>
          <a:p>
            <a:pPr algn="ctr"/>
            <a:endParaRPr lang="ru-RU" sz="4000" b="1" i="1">
              <a:solidFill>
                <a:srgbClr val="FFCC66"/>
              </a:solidFill>
              <a:latin typeface="Batang" pitchFamily="18" charset="-127"/>
            </a:endParaRPr>
          </a:p>
        </p:txBody>
      </p:sp>
      <p:sp>
        <p:nvSpPr>
          <p:cNvPr id="15364" name="Line 4"/>
          <p:cNvSpPr>
            <a:spLocks noChangeShapeType="1"/>
          </p:cNvSpPr>
          <p:nvPr/>
        </p:nvSpPr>
        <p:spPr bwMode="auto">
          <a:xfrm>
            <a:off x="755650" y="5300663"/>
            <a:ext cx="7920038" cy="0"/>
          </a:xfrm>
          <a:prstGeom prst="line">
            <a:avLst/>
          </a:prstGeom>
          <a:noFill/>
          <a:ln w="9525">
            <a:solidFill>
              <a:schemeClr val="bg2"/>
            </a:solidFill>
            <a:round/>
            <a:headEnd/>
            <a:tailEnd/>
          </a:ln>
        </p:spPr>
        <p:txBody>
          <a:bodyPr/>
          <a:lstStyle/>
          <a:p>
            <a:endParaRPr lang="ru-RU"/>
          </a:p>
        </p:txBody>
      </p:sp>
      <p:sp>
        <p:nvSpPr>
          <p:cNvPr id="15365" name="Text Box 5"/>
          <p:cNvSpPr txBox="1">
            <a:spLocks noChangeArrowheads="1"/>
          </p:cNvSpPr>
          <p:nvPr/>
        </p:nvSpPr>
        <p:spPr bwMode="auto">
          <a:xfrm>
            <a:off x="250825" y="260350"/>
            <a:ext cx="8713788" cy="457200"/>
          </a:xfrm>
          <a:prstGeom prst="rect">
            <a:avLst/>
          </a:prstGeom>
          <a:noFill/>
          <a:ln w="9525">
            <a:noFill/>
            <a:miter lim="800000"/>
            <a:headEnd/>
            <a:tailEnd/>
          </a:ln>
        </p:spPr>
        <p:txBody>
          <a:bodyPr>
            <a:spAutoFit/>
          </a:bodyPr>
          <a:lstStyle/>
          <a:p>
            <a:pPr algn="ctr"/>
            <a:r>
              <a:rPr lang="ru-RU" sz="2400" b="1">
                <a:solidFill>
                  <a:schemeClr val="tx2"/>
                </a:solidFill>
              </a:rPr>
              <a:t>Министерство здравоохранения Калужской области</a:t>
            </a:r>
          </a:p>
        </p:txBody>
      </p:sp>
      <p:sp>
        <p:nvSpPr>
          <p:cNvPr id="2050" name="Rectangle 2"/>
          <p:cNvSpPr>
            <a:spLocks noChangeArrowheads="1"/>
          </p:cNvSpPr>
          <p:nvPr/>
        </p:nvSpPr>
        <p:spPr bwMode="auto">
          <a:xfrm>
            <a:off x="179388" y="3644900"/>
            <a:ext cx="8713787" cy="2016125"/>
          </a:xfrm>
          <a:prstGeom prst="rect">
            <a:avLst/>
          </a:prstGeom>
          <a:noFill/>
          <a:ln w="9525">
            <a:noFill/>
            <a:miter lim="800000"/>
            <a:headEnd/>
            <a:tailEnd/>
          </a:ln>
          <a:effectLst>
            <a:outerShdw dist="53882" dir="2700000" algn="ctr" rotWithShape="0">
              <a:srgbClr val="000066">
                <a:alpha val="50000"/>
              </a:srgbClr>
            </a:outerShdw>
          </a:effectLst>
        </p:spPr>
        <p:txBody>
          <a:bodyPr anchor="ctr"/>
          <a:lstStyle/>
          <a:p>
            <a:pPr algn="ctr">
              <a:defRPr/>
            </a:pPr>
            <a:r>
              <a:rPr lang="ru-RU" sz="3200" b="1">
                <a:solidFill>
                  <a:schemeClr val="tx2"/>
                </a:solidFill>
                <a:latin typeface="Verdana" pitchFamily="34" charset="0"/>
              </a:rPr>
              <a:t>Коллегия министерства здравоохранения Калужской области по итогам работы </a:t>
            </a:r>
            <a:br>
              <a:rPr lang="ru-RU" sz="3200" b="1">
                <a:solidFill>
                  <a:schemeClr val="tx2"/>
                </a:solidFill>
                <a:latin typeface="Verdana" pitchFamily="34" charset="0"/>
              </a:rPr>
            </a:br>
            <a:r>
              <a:rPr lang="ru-RU" sz="3200" b="1">
                <a:solidFill>
                  <a:schemeClr val="tx2"/>
                </a:solidFill>
                <a:latin typeface="Verdana" pitchFamily="34" charset="0"/>
              </a:rPr>
              <a:t>в 2010 году</a:t>
            </a:r>
            <a:endParaRPr lang="en-US" sz="3200" b="1">
              <a:solidFill>
                <a:schemeClr val="tx2"/>
              </a:solidFill>
              <a:latin typeface="Verdana" pitchFamily="34" charset="0"/>
            </a:endParaRPr>
          </a:p>
        </p:txBody>
      </p:sp>
      <p:sp>
        <p:nvSpPr>
          <p:cNvPr id="15367" name="Rectangle 3"/>
          <p:cNvSpPr>
            <a:spLocks noChangeArrowheads="1"/>
          </p:cNvSpPr>
          <p:nvPr/>
        </p:nvSpPr>
        <p:spPr bwMode="auto">
          <a:xfrm>
            <a:off x="539750" y="6237288"/>
            <a:ext cx="8153400" cy="431800"/>
          </a:xfrm>
          <a:prstGeom prst="rect">
            <a:avLst/>
          </a:prstGeom>
          <a:noFill/>
          <a:ln w="9525">
            <a:noFill/>
            <a:miter lim="800000"/>
            <a:headEnd/>
            <a:tailEnd/>
          </a:ln>
        </p:spPr>
        <p:txBody>
          <a:bodyPr/>
          <a:lstStyle/>
          <a:p>
            <a:pPr algn="ctr">
              <a:spcBef>
                <a:spcPct val="20000"/>
              </a:spcBef>
              <a:buClr>
                <a:schemeClr val="hlink"/>
              </a:buClr>
              <a:buFont typeface="Wingdings" pitchFamily="2" charset="2"/>
              <a:buNone/>
            </a:pPr>
            <a:r>
              <a:rPr lang="ru-RU" b="1">
                <a:solidFill>
                  <a:schemeClr val="tx2"/>
                </a:solidFill>
                <a:latin typeface="Verdana" pitchFamily="34" charset="0"/>
              </a:rPr>
              <a:t>24 февраля 2011 г.</a:t>
            </a:r>
          </a:p>
          <a:p>
            <a:pPr algn="ctr">
              <a:spcBef>
                <a:spcPct val="20000"/>
              </a:spcBef>
              <a:buClr>
                <a:schemeClr val="hlink"/>
              </a:buClr>
              <a:buFont typeface="Wingdings" pitchFamily="2" charset="2"/>
              <a:buNone/>
            </a:pPr>
            <a:endParaRPr lang="en-US" b="1">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ph idx="4294967295"/>
          </p:nvPr>
        </p:nvPicPr>
        <p:blipFill>
          <a:blip r:embed="rId2"/>
          <a:srcRect/>
          <a:stretch>
            <a:fillRect/>
          </a:stretch>
        </p:blipFill>
        <p:spPr>
          <a:xfrm>
            <a:off x="1835150" y="0"/>
            <a:ext cx="5616575"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r>
              <a:rPr lang="ru-RU" sz="2800" b="1" smtClean="0"/>
              <a:t>Совершенствование медицинской помощи при сосудистых заболеваниях</a:t>
            </a:r>
          </a:p>
        </p:txBody>
      </p:sp>
      <p:sp>
        <p:nvSpPr>
          <p:cNvPr id="25602" name="Rectangle 4"/>
          <p:cNvSpPr>
            <a:spLocks noGrp="1" noChangeArrowheads="1"/>
          </p:cNvSpPr>
          <p:nvPr>
            <p:ph type="body" idx="4294967295"/>
          </p:nvPr>
        </p:nvSpPr>
        <p:spPr>
          <a:xfrm>
            <a:off x="533400" y="1371600"/>
            <a:ext cx="8286750" cy="5297488"/>
          </a:xfrm>
        </p:spPr>
        <p:txBody>
          <a:bodyPr/>
          <a:lstStyle/>
          <a:p>
            <a:pPr eaLnBrk="1" hangingPunct="1">
              <a:lnSpc>
                <a:spcPct val="90000"/>
              </a:lnSpc>
            </a:pPr>
            <a:r>
              <a:rPr lang="ru-RU" sz="2000" smtClean="0"/>
              <a:t>Организованы 4 сосудистых центра: региональный на базе областной больницы, 3 – первичных в Боровской, Кировской ЦРБ и больнице «Сосновая роща» в г.Калуге </a:t>
            </a:r>
          </a:p>
          <a:p>
            <a:pPr eaLnBrk="1" hangingPunct="1">
              <a:lnSpc>
                <a:spcPct val="90000"/>
              </a:lnSpc>
            </a:pPr>
            <a:r>
              <a:rPr lang="ru-RU" sz="2000" smtClean="0"/>
              <a:t>На реализацию программы выделено 236 млн. рублей федеральных средств, 160 млн. рублей средств областного бюджета, а также дополнительно 340 млн. рублей средств областного бюджета</a:t>
            </a:r>
          </a:p>
          <a:p>
            <a:pPr eaLnBrk="1" hangingPunct="1">
              <a:lnSpc>
                <a:spcPct val="90000"/>
              </a:lnSpc>
            </a:pPr>
            <a:r>
              <a:rPr lang="ru-RU" sz="2000" smtClean="0"/>
              <a:t>Закуплено и установлено медицинское оборудование, проведены работы по информационному обмену данными</a:t>
            </a:r>
          </a:p>
          <a:p>
            <a:pPr eaLnBrk="1" hangingPunct="1">
              <a:lnSpc>
                <a:spcPct val="90000"/>
              </a:lnSpc>
            </a:pPr>
            <a:r>
              <a:rPr lang="ru-RU" sz="2000" smtClean="0"/>
              <a:t>Организовано обучение медицинских кадров</a:t>
            </a:r>
          </a:p>
          <a:p>
            <a:pPr eaLnBrk="1" hangingPunct="1">
              <a:lnSpc>
                <a:spcPct val="90000"/>
              </a:lnSpc>
            </a:pPr>
            <a:r>
              <a:rPr lang="ru-RU" sz="2000" smtClean="0"/>
              <a:t>Проведено 14 конференций для медицинских работников, в т.ч. 6 – кустовых по зонам ответственности</a:t>
            </a:r>
          </a:p>
          <a:p>
            <a:pPr eaLnBrk="1" hangingPunct="1">
              <a:lnSpc>
                <a:spcPct val="90000"/>
              </a:lnSpc>
            </a:pPr>
            <a:r>
              <a:rPr lang="ru-RU" sz="2000" smtClean="0"/>
              <a:t>Разработана маршрутизация доставки больных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1-webbig"/>
          <p:cNvPicPr>
            <a:picLocks noChangeAspect="1" noChangeArrowheads="1"/>
          </p:cNvPicPr>
          <p:nvPr/>
        </p:nvPicPr>
        <p:blipFill>
          <a:blip r:embed="rId2">
            <a:lum bright="24000" contrast="-60000"/>
          </a:blip>
          <a:srcRect/>
          <a:stretch>
            <a:fillRect/>
          </a:stretch>
        </p:blipFill>
        <p:spPr bwMode="auto">
          <a:xfrm>
            <a:off x="0" y="1268413"/>
            <a:ext cx="9144000" cy="5589587"/>
          </a:xfrm>
          <a:prstGeom prst="rect">
            <a:avLst/>
          </a:prstGeom>
          <a:noFill/>
          <a:ln w="9525">
            <a:noFill/>
            <a:miter lim="800000"/>
            <a:headEnd/>
            <a:tailEnd/>
          </a:ln>
        </p:spPr>
      </p:pic>
      <p:sp>
        <p:nvSpPr>
          <p:cNvPr id="26626" name="Rectangle 2"/>
          <p:cNvSpPr>
            <a:spLocks noGrp="1" noChangeArrowheads="1"/>
          </p:cNvSpPr>
          <p:nvPr>
            <p:ph type="title"/>
          </p:nvPr>
        </p:nvSpPr>
        <p:spPr>
          <a:xfrm>
            <a:off x="684213" y="533400"/>
            <a:ext cx="8459787" cy="563563"/>
          </a:xfrm>
        </p:spPr>
        <p:txBody>
          <a:bodyPr/>
          <a:lstStyle/>
          <a:p>
            <a:pPr eaLnBrk="1" hangingPunct="1"/>
            <a:r>
              <a:rPr lang="ru-RU" sz="2400" b="1" smtClean="0"/>
              <a:t>О мероприятиях, посвященных 65-ой годовщине победы в Великой Отечественной войне 1941-1945 гг.</a:t>
            </a:r>
          </a:p>
        </p:txBody>
      </p:sp>
      <p:sp>
        <p:nvSpPr>
          <p:cNvPr id="26627" name="Rectangle 3"/>
          <p:cNvSpPr>
            <a:spLocks noGrp="1" noChangeArrowheads="1"/>
          </p:cNvSpPr>
          <p:nvPr>
            <p:ph type="body" idx="1"/>
          </p:nvPr>
        </p:nvSpPr>
        <p:spPr>
          <a:xfrm>
            <a:off x="250825" y="1371600"/>
            <a:ext cx="8569325" cy="5297488"/>
          </a:xfrm>
        </p:spPr>
        <p:txBody>
          <a:bodyPr/>
          <a:lstStyle/>
          <a:p>
            <a:pPr eaLnBrk="1" hangingPunct="1">
              <a:buClr>
                <a:srgbClr val="020A53"/>
              </a:buClr>
            </a:pPr>
            <a:r>
              <a:rPr lang="ru-RU" sz="2400" smtClean="0">
                <a:solidFill>
                  <a:srgbClr val="000066"/>
                </a:solidFill>
              </a:rPr>
              <a:t>За период с 1 января по 30 апреля 2010 года проведена углубленная диспансеризация 5000 инвалидов, ветеранов, супругов погибших (умерших инвалидов и участников ВОВ).</a:t>
            </a:r>
          </a:p>
          <a:p>
            <a:pPr eaLnBrk="1" hangingPunct="1">
              <a:buClr>
                <a:srgbClr val="020A53"/>
              </a:buClr>
            </a:pPr>
            <a:r>
              <a:rPr lang="ru-RU" sz="2400" smtClean="0">
                <a:solidFill>
                  <a:srgbClr val="000066"/>
                </a:solidFill>
              </a:rPr>
              <a:t>Участники ВОВ обеспечены необходимыми лекарственными средствами</a:t>
            </a:r>
          </a:p>
          <a:p>
            <a:pPr eaLnBrk="1" hangingPunct="1">
              <a:buClr>
                <a:srgbClr val="020A53"/>
              </a:buClr>
            </a:pPr>
            <a:r>
              <a:rPr lang="ru-RU" sz="2400" smtClean="0">
                <a:solidFill>
                  <a:srgbClr val="000066"/>
                </a:solidFill>
              </a:rPr>
              <a:t>Обеспечено медицинское сопровождение для их участия в параде Победы в г.Москве, г.Димитрове Московской области, г.Санкт-Петербурге и г.Козельске</a:t>
            </a:r>
          </a:p>
          <a:p>
            <a:pPr eaLnBrk="1" hangingPunct="1">
              <a:buClr>
                <a:srgbClr val="020A53"/>
              </a:buClr>
            </a:pPr>
            <a:r>
              <a:rPr lang="ru-RU" sz="2400" smtClean="0">
                <a:solidFill>
                  <a:srgbClr val="000066"/>
                </a:solidFill>
              </a:rPr>
              <a:t>Проведены оздоровительные и реабилитационные мероприятия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27088" y="533400"/>
            <a:ext cx="8316912" cy="563563"/>
          </a:xfrm>
        </p:spPr>
        <p:txBody>
          <a:bodyPr/>
          <a:lstStyle/>
          <a:p>
            <a:pPr eaLnBrk="1" hangingPunct="1"/>
            <a:r>
              <a:rPr lang="ru-RU" sz="2800" b="1" smtClean="0"/>
              <a:t>Программа модернизации здравоохранения</a:t>
            </a:r>
            <a:endParaRPr lang="en-US" sz="2800" b="1" smtClean="0"/>
          </a:p>
        </p:txBody>
      </p:sp>
      <p:sp>
        <p:nvSpPr>
          <p:cNvPr id="27650" name="AutoShape 3"/>
          <p:cNvSpPr>
            <a:spLocks noChangeArrowheads="1"/>
          </p:cNvSpPr>
          <p:nvPr/>
        </p:nvSpPr>
        <p:spPr bwMode="invGray">
          <a:xfrm>
            <a:off x="0" y="1125538"/>
            <a:ext cx="6019800" cy="5399087"/>
          </a:xfrm>
          <a:prstGeom prst="rightArrow">
            <a:avLst>
              <a:gd name="adj1" fmla="val 79306"/>
              <a:gd name="adj2" fmla="val 27616"/>
            </a:avLst>
          </a:prstGeom>
          <a:gradFill rotWithShape="1">
            <a:gsLst>
              <a:gs pos="0">
                <a:srgbClr val="003399"/>
              </a:gs>
              <a:gs pos="100000">
                <a:schemeClr val="tx1"/>
              </a:gs>
            </a:gsLst>
            <a:lin ang="0" scaled="1"/>
          </a:gradFill>
          <a:ln w="9525">
            <a:noFill/>
            <a:miter lim="800000"/>
            <a:headEnd/>
            <a:tailEnd/>
          </a:ln>
        </p:spPr>
        <p:txBody>
          <a:bodyPr wrap="none" anchor="ctr"/>
          <a:lstStyle/>
          <a:p>
            <a:endParaRPr lang="ru-RU"/>
          </a:p>
        </p:txBody>
      </p:sp>
      <p:sp>
        <p:nvSpPr>
          <p:cNvPr id="72708" name="AutoShape 4"/>
          <p:cNvSpPr>
            <a:spLocks noChangeArrowheads="1"/>
          </p:cNvSpPr>
          <p:nvPr/>
        </p:nvSpPr>
        <p:spPr bwMode="blackWhite">
          <a:xfrm>
            <a:off x="179388" y="1700213"/>
            <a:ext cx="4254500" cy="1368425"/>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2"/>
            </a:solidFill>
            <a:round/>
            <a:headEnd/>
            <a:tailEnd/>
          </a:ln>
          <a:effectLst/>
        </p:spPr>
        <p:txBody>
          <a:bodyPr wrap="none" anchor="ctr"/>
          <a:lstStyle/>
          <a:p>
            <a:pPr algn="ctr" eaLnBrk="0" hangingPunct="0">
              <a:defRPr/>
            </a:pPr>
            <a:r>
              <a:rPr lang="ru-RU">
                <a:solidFill>
                  <a:schemeClr val="tx2"/>
                </a:solidFill>
              </a:rPr>
              <a:t>Строительство, капитальный </a:t>
            </a:r>
          </a:p>
          <a:p>
            <a:pPr algn="ctr" eaLnBrk="0" hangingPunct="0">
              <a:defRPr/>
            </a:pPr>
            <a:r>
              <a:rPr lang="ru-RU">
                <a:solidFill>
                  <a:schemeClr val="tx2"/>
                </a:solidFill>
              </a:rPr>
              <a:t>и текущий ремонт  64 ЛПУ. </a:t>
            </a:r>
          </a:p>
          <a:p>
            <a:pPr algn="ctr" eaLnBrk="0" hangingPunct="0">
              <a:defRPr/>
            </a:pPr>
            <a:r>
              <a:rPr lang="ru-RU">
                <a:solidFill>
                  <a:schemeClr val="tx2"/>
                </a:solidFill>
              </a:rPr>
              <a:t>Приобретение 659 единиц </a:t>
            </a:r>
          </a:p>
          <a:p>
            <a:pPr algn="ctr" eaLnBrk="0" hangingPunct="0">
              <a:defRPr/>
            </a:pPr>
            <a:r>
              <a:rPr lang="ru-RU">
                <a:solidFill>
                  <a:schemeClr val="tx2"/>
                </a:solidFill>
              </a:rPr>
              <a:t>медицинского оборудования</a:t>
            </a:r>
            <a:endParaRPr lang="en-US">
              <a:solidFill>
                <a:schemeClr val="tx2"/>
              </a:solidFill>
            </a:endParaRPr>
          </a:p>
        </p:txBody>
      </p:sp>
      <p:sp>
        <p:nvSpPr>
          <p:cNvPr id="72709" name="AutoShape 5"/>
          <p:cNvSpPr>
            <a:spLocks noChangeArrowheads="1"/>
          </p:cNvSpPr>
          <p:nvPr/>
        </p:nvSpPr>
        <p:spPr bwMode="blackWhite">
          <a:xfrm>
            <a:off x="179388" y="3141663"/>
            <a:ext cx="4248150" cy="1150937"/>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headEnd/>
            <a:tailEnd/>
          </a:ln>
          <a:effectLst/>
        </p:spPr>
        <p:txBody>
          <a:bodyPr wrap="none" anchor="ctr"/>
          <a:lstStyle/>
          <a:p>
            <a:pPr algn="ctr" eaLnBrk="0" hangingPunct="0">
              <a:defRPr/>
            </a:pPr>
            <a:r>
              <a:rPr lang="ru-RU">
                <a:solidFill>
                  <a:schemeClr val="tx2"/>
                </a:solidFill>
              </a:rPr>
              <a:t>Внедрение 31 федерального </a:t>
            </a:r>
          </a:p>
          <a:p>
            <a:pPr algn="ctr" eaLnBrk="0" hangingPunct="0">
              <a:defRPr/>
            </a:pPr>
            <a:r>
              <a:rPr lang="ru-RU">
                <a:solidFill>
                  <a:schemeClr val="tx2"/>
                </a:solidFill>
              </a:rPr>
              <a:t>стандарта оказания медицинской </a:t>
            </a:r>
          </a:p>
          <a:p>
            <a:pPr algn="ctr" eaLnBrk="0" hangingPunct="0">
              <a:defRPr/>
            </a:pPr>
            <a:r>
              <a:rPr lang="ru-RU">
                <a:solidFill>
                  <a:schemeClr val="tx2"/>
                </a:solidFill>
              </a:rPr>
              <a:t>помощи (9 – детских)</a:t>
            </a:r>
            <a:endParaRPr lang="en-US">
              <a:solidFill>
                <a:schemeClr val="tx2"/>
              </a:solidFill>
            </a:endParaRPr>
          </a:p>
        </p:txBody>
      </p:sp>
      <p:sp>
        <p:nvSpPr>
          <p:cNvPr id="72710" name="AutoShape 6"/>
          <p:cNvSpPr>
            <a:spLocks noChangeArrowheads="1"/>
          </p:cNvSpPr>
          <p:nvPr/>
        </p:nvSpPr>
        <p:spPr bwMode="blackWhite">
          <a:xfrm>
            <a:off x="179388" y="4365625"/>
            <a:ext cx="4248150" cy="1584325"/>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2"/>
            </a:solidFill>
            <a:round/>
            <a:headEnd/>
            <a:tailEnd/>
          </a:ln>
          <a:effectLst/>
        </p:spPr>
        <p:txBody>
          <a:bodyPr wrap="none" anchor="ctr"/>
          <a:lstStyle/>
          <a:p>
            <a:pPr algn="ctr" eaLnBrk="0" hangingPunct="0">
              <a:defRPr/>
            </a:pPr>
            <a:r>
              <a:rPr lang="ru-RU">
                <a:solidFill>
                  <a:schemeClr val="tx2"/>
                </a:solidFill>
              </a:rPr>
              <a:t>Персонифицированный учет </a:t>
            </a:r>
          </a:p>
          <a:p>
            <a:pPr algn="ctr" eaLnBrk="0" hangingPunct="0">
              <a:defRPr/>
            </a:pPr>
            <a:r>
              <a:rPr lang="ru-RU">
                <a:solidFill>
                  <a:schemeClr val="tx2"/>
                </a:solidFill>
              </a:rPr>
              <a:t>медицинских услуг, ведение </a:t>
            </a:r>
          </a:p>
          <a:p>
            <a:pPr algn="ctr" eaLnBrk="0" hangingPunct="0">
              <a:defRPr/>
            </a:pPr>
            <a:r>
              <a:rPr lang="ru-RU">
                <a:solidFill>
                  <a:schemeClr val="tx2"/>
                </a:solidFill>
              </a:rPr>
              <a:t>электронной медицинской карты, </a:t>
            </a:r>
          </a:p>
          <a:p>
            <a:pPr algn="ctr" eaLnBrk="0" hangingPunct="0">
              <a:defRPr/>
            </a:pPr>
            <a:r>
              <a:rPr lang="ru-RU">
                <a:solidFill>
                  <a:schemeClr val="tx2"/>
                </a:solidFill>
              </a:rPr>
              <a:t>запись к врачу в электронном виде, </a:t>
            </a:r>
          </a:p>
          <a:p>
            <a:pPr algn="ctr" eaLnBrk="0" hangingPunct="0">
              <a:defRPr/>
            </a:pPr>
            <a:r>
              <a:rPr lang="ru-RU">
                <a:solidFill>
                  <a:schemeClr val="tx2"/>
                </a:solidFill>
              </a:rPr>
              <a:t>обмен телемедицинскими данными</a:t>
            </a:r>
            <a:endParaRPr lang="en-US">
              <a:solidFill>
                <a:schemeClr val="tx2"/>
              </a:solidFill>
            </a:endParaRPr>
          </a:p>
        </p:txBody>
      </p:sp>
      <p:sp>
        <p:nvSpPr>
          <p:cNvPr id="72711" name="AutoShape 7"/>
          <p:cNvSpPr>
            <a:spLocks noChangeArrowheads="1"/>
          </p:cNvSpPr>
          <p:nvPr/>
        </p:nvSpPr>
        <p:spPr bwMode="auto">
          <a:xfrm>
            <a:off x="6011863" y="3141663"/>
            <a:ext cx="3021012" cy="1173162"/>
          </a:xfrm>
          <a:prstGeom prst="roundRect">
            <a:avLst>
              <a:gd name="adj" fmla="val 9106"/>
            </a:avLst>
          </a:prstGeom>
          <a:noFill/>
          <a:ln w="25400">
            <a:noFill/>
            <a:round/>
            <a:headEnd/>
            <a:tailEnd/>
          </a:ln>
          <a:effectLst/>
        </p:spPr>
        <p:txBody>
          <a:bodyPr anchor="ctr"/>
          <a:lstStyle/>
          <a:p>
            <a:pPr algn="ctr">
              <a:defRPr/>
            </a:pPr>
            <a:r>
              <a:rPr lang="ru-RU" sz="2400">
                <a:solidFill>
                  <a:schemeClr val="tx2"/>
                </a:solidFill>
                <a:effectLst>
                  <a:outerShdw blurRad="38100" dist="38100" dir="2700000" algn="tl">
                    <a:srgbClr val="000000"/>
                  </a:outerShdw>
                </a:effectLst>
              </a:rPr>
              <a:t>5,276 млрд. рублей</a:t>
            </a:r>
            <a:endParaRPr lang="en-US" sz="24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57"/>
          <p:cNvSpPr>
            <a:spLocks noChangeArrowheads="1"/>
          </p:cNvSpPr>
          <p:nvPr/>
        </p:nvSpPr>
        <p:spPr bwMode="auto">
          <a:xfrm>
            <a:off x="2051050" y="2187575"/>
            <a:ext cx="3600450" cy="4176713"/>
          </a:xfrm>
          <a:prstGeom prst="downArrow">
            <a:avLst>
              <a:gd name="adj1" fmla="val 82528"/>
              <a:gd name="adj2" fmla="val 30290"/>
            </a:avLst>
          </a:prstGeom>
          <a:solidFill>
            <a:srgbClr val="CC3399">
              <a:alpha val="20000"/>
            </a:srgbClr>
          </a:solidFill>
          <a:ln w="76200">
            <a:solidFill>
              <a:srgbClr val="CC3399"/>
            </a:solidFill>
            <a:miter lim="800000"/>
            <a:headEnd/>
            <a:tailEnd/>
          </a:ln>
        </p:spPr>
        <p:txBody>
          <a:bodyPr wrap="none" anchor="ctr"/>
          <a:lstStyle/>
          <a:p>
            <a:endParaRPr lang="ru-RU">
              <a:cs typeface="Arial" charset="0"/>
            </a:endParaRPr>
          </a:p>
        </p:txBody>
      </p:sp>
      <p:sp>
        <p:nvSpPr>
          <p:cNvPr id="28674" name="Line 45"/>
          <p:cNvSpPr>
            <a:spLocks noChangeShapeType="1"/>
          </p:cNvSpPr>
          <p:nvPr/>
        </p:nvSpPr>
        <p:spPr bwMode="auto">
          <a:xfrm flipV="1">
            <a:off x="2051050" y="4829175"/>
            <a:ext cx="3384550" cy="23813"/>
          </a:xfrm>
          <a:prstGeom prst="line">
            <a:avLst/>
          </a:prstGeom>
          <a:noFill/>
          <a:ln w="9525">
            <a:solidFill>
              <a:schemeClr val="accent2"/>
            </a:solidFill>
            <a:prstDash val="dash"/>
            <a:round/>
            <a:headEnd/>
            <a:tailEnd/>
          </a:ln>
        </p:spPr>
        <p:txBody>
          <a:bodyPr/>
          <a:lstStyle/>
          <a:p>
            <a:endParaRPr lang="ru-RU"/>
          </a:p>
        </p:txBody>
      </p:sp>
      <p:sp>
        <p:nvSpPr>
          <p:cNvPr id="28675" name="Line 44"/>
          <p:cNvSpPr>
            <a:spLocks noChangeShapeType="1"/>
          </p:cNvSpPr>
          <p:nvPr/>
        </p:nvSpPr>
        <p:spPr bwMode="auto">
          <a:xfrm flipV="1">
            <a:off x="2051050" y="3892550"/>
            <a:ext cx="3384550" cy="23813"/>
          </a:xfrm>
          <a:prstGeom prst="line">
            <a:avLst/>
          </a:prstGeom>
          <a:noFill/>
          <a:ln w="9525">
            <a:solidFill>
              <a:schemeClr val="accent2"/>
            </a:solidFill>
            <a:prstDash val="dash"/>
            <a:round/>
            <a:headEnd/>
            <a:tailEnd/>
          </a:ln>
        </p:spPr>
        <p:txBody>
          <a:bodyPr/>
          <a:lstStyle/>
          <a:p>
            <a:endParaRPr lang="ru-RU"/>
          </a:p>
        </p:txBody>
      </p:sp>
      <p:sp>
        <p:nvSpPr>
          <p:cNvPr id="171047" name="AutoShape 39"/>
          <p:cNvSpPr>
            <a:spLocks noChangeArrowheads="1"/>
          </p:cNvSpPr>
          <p:nvPr/>
        </p:nvSpPr>
        <p:spPr bwMode="auto">
          <a:xfrm>
            <a:off x="387350" y="3563938"/>
            <a:ext cx="836613" cy="866775"/>
          </a:xfrm>
          <a:prstGeom prst="roundRect">
            <a:avLst>
              <a:gd name="adj" fmla="val 16667"/>
            </a:avLst>
          </a:prstGeom>
          <a:solidFill>
            <a:schemeClr val="accent2"/>
          </a:solidFill>
          <a:ln w="9525">
            <a:noFill/>
            <a:round/>
            <a:headEnd/>
            <a:tailEnd/>
          </a:ln>
          <a:effectLst>
            <a:prstShdw prst="shdw17" dist="17961" dir="2700000">
              <a:schemeClr val="accent2">
                <a:gamma/>
                <a:shade val="60000"/>
                <a:invGamma/>
              </a:schemeClr>
            </a:prstShdw>
          </a:effectLst>
        </p:spPr>
        <p:txBody>
          <a:bodyPr wrap="none" anchor="ctr"/>
          <a:lstStyle/>
          <a:p>
            <a:pPr>
              <a:defRPr/>
            </a:pPr>
            <a:endParaRPr lang="ru-RU">
              <a:cs typeface="Arial" charset="0"/>
            </a:endParaRPr>
          </a:p>
        </p:txBody>
      </p:sp>
      <p:sp>
        <p:nvSpPr>
          <p:cNvPr id="28677" name="Line 15"/>
          <p:cNvSpPr>
            <a:spLocks noChangeShapeType="1"/>
          </p:cNvSpPr>
          <p:nvPr/>
        </p:nvSpPr>
        <p:spPr bwMode="auto">
          <a:xfrm>
            <a:off x="2700338" y="5961063"/>
            <a:ext cx="2808287" cy="0"/>
          </a:xfrm>
          <a:prstGeom prst="line">
            <a:avLst/>
          </a:prstGeom>
          <a:noFill/>
          <a:ln w="9525">
            <a:solidFill>
              <a:schemeClr val="accent2"/>
            </a:solidFill>
            <a:prstDash val="dash"/>
            <a:round/>
            <a:headEnd/>
            <a:tailEnd/>
          </a:ln>
        </p:spPr>
        <p:txBody>
          <a:bodyPr/>
          <a:lstStyle/>
          <a:p>
            <a:endParaRPr lang="ru-RU"/>
          </a:p>
        </p:txBody>
      </p:sp>
      <p:sp>
        <p:nvSpPr>
          <p:cNvPr id="28678" name="Oval 20"/>
          <p:cNvSpPr>
            <a:spLocks noChangeArrowheads="1"/>
          </p:cNvSpPr>
          <p:nvPr/>
        </p:nvSpPr>
        <p:spPr bwMode="auto">
          <a:xfrm>
            <a:off x="4454525" y="5500688"/>
            <a:ext cx="865188" cy="863600"/>
          </a:xfrm>
          <a:prstGeom prst="ellipse">
            <a:avLst/>
          </a:prstGeom>
          <a:solidFill>
            <a:srgbClr val="CCFF33"/>
          </a:solidFill>
          <a:ln w="9525">
            <a:noFill/>
            <a:round/>
            <a:headEnd/>
            <a:tailEnd/>
          </a:ln>
          <a:effectLst>
            <a:prstShdw prst="shdw17" dist="17961" dir="2700000">
              <a:srgbClr val="7A991F"/>
            </a:prstShdw>
          </a:effectLst>
        </p:spPr>
        <p:txBody>
          <a:bodyPr wrap="none" anchor="ctr"/>
          <a:lstStyle/>
          <a:p>
            <a:endParaRPr lang="ru-RU">
              <a:cs typeface="Arial" charset="0"/>
            </a:endParaRPr>
          </a:p>
        </p:txBody>
      </p:sp>
      <p:sp>
        <p:nvSpPr>
          <p:cNvPr id="28679" name="Line 3"/>
          <p:cNvSpPr>
            <a:spLocks noChangeShapeType="1"/>
          </p:cNvSpPr>
          <p:nvPr/>
        </p:nvSpPr>
        <p:spPr bwMode="auto">
          <a:xfrm>
            <a:off x="277813" y="2187575"/>
            <a:ext cx="8353425" cy="0"/>
          </a:xfrm>
          <a:prstGeom prst="line">
            <a:avLst/>
          </a:prstGeom>
          <a:noFill/>
          <a:ln w="28575">
            <a:solidFill>
              <a:schemeClr val="folHlink"/>
            </a:solidFill>
            <a:round/>
            <a:headEnd/>
            <a:tailEnd/>
          </a:ln>
        </p:spPr>
        <p:txBody>
          <a:bodyPr/>
          <a:lstStyle/>
          <a:p>
            <a:endParaRPr lang="ru-RU"/>
          </a:p>
        </p:txBody>
      </p:sp>
      <p:sp>
        <p:nvSpPr>
          <p:cNvPr id="27661" name="Text Box 8"/>
          <p:cNvSpPr txBox="1">
            <a:spLocks noChangeArrowheads="1"/>
          </p:cNvSpPr>
          <p:nvPr/>
        </p:nvSpPr>
        <p:spPr bwMode="auto">
          <a:xfrm>
            <a:off x="684213" y="1268413"/>
            <a:ext cx="7632700" cy="457200"/>
          </a:xfrm>
          <a:prstGeom prst="rect">
            <a:avLst/>
          </a:prstGeom>
          <a:noFill/>
          <a:ln>
            <a:noFill/>
          </a:ln>
          <a:extLst>
            <a:ext uri="{909E8E84-426E-40DD-AFC4-6F175D3DCCD1}"/>
            <a:ext uri="{91240B29-F687-4F45-9708-019B960494DF}"/>
          </a:extLst>
        </p:spPr>
        <p:txBody>
          <a:bodyPr>
            <a:spAutoFit/>
          </a:bodyPr>
          <a:lstStyle/>
          <a:p>
            <a:pPr algn="ctr">
              <a:spcBef>
                <a:spcPct val="50000"/>
              </a:spcBef>
              <a:defRPr/>
            </a:pPr>
            <a:r>
              <a:rPr lang="ru-RU" sz="2400" b="1">
                <a:solidFill>
                  <a:schemeClr val="tx2"/>
                </a:solidFill>
                <a:effectLst>
                  <a:outerShdw blurRad="38100" dist="38100" dir="2700000" algn="tl">
                    <a:srgbClr val="000000"/>
                  </a:outerShdw>
                </a:effectLst>
                <a:latin typeface="Times New Roman" pitchFamily="18" charset="0"/>
                <a:cs typeface="Times New Roman" pitchFamily="18" charset="0"/>
              </a:rPr>
              <a:t>Этапность в организации медицинской помощи</a:t>
            </a:r>
          </a:p>
        </p:txBody>
      </p:sp>
      <p:sp>
        <p:nvSpPr>
          <p:cNvPr id="28681" name="Text Box 9"/>
          <p:cNvSpPr txBox="1">
            <a:spLocks noChangeArrowheads="1"/>
          </p:cNvSpPr>
          <p:nvPr/>
        </p:nvSpPr>
        <p:spPr bwMode="auto">
          <a:xfrm>
            <a:off x="193675" y="4824413"/>
            <a:ext cx="1223963" cy="1311275"/>
          </a:xfrm>
          <a:prstGeom prst="rect">
            <a:avLst/>
          </a:prstGeom>
          <a:noFill/>
          <a:ln w="9525">
            <a:noFill/>
            <a:miter lim="800000"/>
            <a:headEnd/>
            <a:tailEnd/>
          </a:ln>
        </p:spPr>
        <p:txBody>
          <a:bodyPr>
            <a:spAutoFit/>
          </a:bodyPr>
          <a:lstStyle/>
          <a:p>
            <a:pPr>
              <a:spcBef>
                <a:spcPct val="50000"/>
              </a:spcBef>
            </a:pPr>
            <a:r>
              <a:rPr lang="ru-RU" sz="8000">
                <a:solidFill>
                  <a:schemeClr val="accent2"/>
                </a:solidFill>
                <a:cs typeface="Arial" charset="0"/>
                <a:sym typeface="Webdings" pitchFamily="18" charset="2"/>
              </a:rPr>
              <a:t></a:t>
            </a:r>
          </a:p>
        </p:txBody>
      </p:sp>
      <p:sp>
        <p:nvSpPr>
          <p:cNvPr id="28682" name="Text Box 10"/>
          <p:cNvSpPr txBox="1">
            <a:spLocks noChangeArrowheads="1"/>
          </p:cNvSpPr>
          <p:nvPr/>
        </p:nvSpPr>
        <p:spPr bwMode="auto">
          <a:xfrm>
            <a:off x="193675" y="6148388"/>
            <a:ext cx="1150938" cy="338137"/>
          </a:xfrm>
          <a:prstGeom prst="rect">
            <a:avLst/>
          </a:prstGeom>
          <a:noFill/>
          <a:ln w="9525">
            <a:noFill/>
            <a:miter lim="800000"/>
            <a:headEnd/>
            <a:tailEnd/>
          </a:ln>
        </p:spPr>
        <p:txBody>
          <a:bodyPr>
            <a:spAutoFit/>
          </a:bodyPr>
          <a:lstStyle/>
          <a:p>
            <a:pPr>
              <a:spcBef>
                <a:spcPct val="50000"/>
              </a:spcBef>
            </a:pPr>
            <a:r>
              <a:rPr lang="ru-RU" sz="1600" b="1">
                <a:solidFill>
                  <a:schemeClr val="accent2"/>
                </a:solidFill>
                <a:latin typeface="Times New Roman" pitchFamily="18" charset="0"/>
                <a:cs typeface="Times New Roman" pitchFamily="18" charset="0"/>
              </a:rPr>
              <a:t>Пациенты</a:t>
            </a:r>
            <a:r>
              <a:rPr lang="ru-RU" sz="1400" b="1">
                <a:solidFill>
                  <a:schemeClr val="accent2"/>
                </a:solidFill>
                <a:latin typeface="Arial Narrow" pitchFamily="34" charset="0"/>
                <a:cs typeface="Arial" charset="0"/>
              </a:rPr>
              <a:t> </a:t>
            </a:r>
          </a:p>
        </p:txBody>
      </p:sp>
      <p:sp>
        <p:nvSpPr>
          <p:cNvPr id="28683" name="Oval 11"/>
          <p:cNvSpPr>
            <a:spLocks noChangeArrowheads="1"/>
          </p:cNvSpPr>
          <p:nvPr/>
        </p:nvSpPr>
        <p:spPr bwMode="auto">
          <a:xfrm>
            <a:off x="2852738" y="5500688"/>
            <a:ext cx="865187" cy="863600"/>
          </a:xfrm>
          <a:prstGeom prst="ellipse">
            <a:avLst/>
          </a:prstGeom>
          <a:solidFill>
            <a:srgbClr val="FFCC00"/>
          </a:solidFill>
          <a:ln w="9525">
            <a:noFill/>
            <a:round/>
            <a:headEnd/>
            <a:tailEnd/>
          </a:ln>
          <a:effectLst>
            <a:prstShdw prst="shdw17" dist="17961" dir="2700000">
              <a:srgbClr val="997A00"/>
            </a:prstShdw>
          </a:effectLst>
        </p:spPr>
        <p:txBody>
          <a:bodyPr wrap="none" anchor="ctr"/>
          <a:lstStyle/>
          <a:p>
            <a:endParaRPr lang="ru-RU">
              <a:cs typeface="Arial" charset="0"/>
            </a:endParaRPr>
          </a:p>
        </p:txBody>
      </p:sp>
      <p:sp>
        <p:nvSpPr>
          <p:cNvPr id="28684" name="Text Box 12"/>
          <p:cNvSpPr txBox="1">
            <a:spLocks noChangeArrowheads="1"/>
          </p:cNvSpPr>
          <p:nvPr/>
        </p:nvSpPr>
        <p:spPr bwMode="auto">
          <a:xfrm>
            <a:off x="2732088" y="5748338"/>
            <a:ext cx="1076325" cy="368300"/>
          </a:xfrm>
          <a:prstGeom prst="rect">
            <a:avLst/>
          </a:prstGeom>
          <a:noFill/>
          <a:ln w="9525">
            <a:noFill/>
            <a:miter lim="800000"/>
            <a:headEnd/>
            <a:tailEnd/>
          </a:ln>
        </p:spPr>
        <p:txBody>
          <a:bodyPr>
            <a:spAutoFit/>
          </a:bodyPr>
          <a:lstStyle/>
          <a:p>
            <a:pPr algn="ctr">
              <a:spcBef>
                <a:spcPct val="50000"/>
              </a:spcBef>
            </a:pPr>
            <a:r>
              <a:rPr lang="ru-RU" b="1">
                <a:solidFill>
                  <a:srgbClr val="008000"/>
                </a:solidFill>
                <a:latin typeface="Times New Roman" pitchFamily="18" charset="0"/>
                <a:cs typeface="Times New Roman" pitchFamily="18" charset="0"/>
              </a:rPr>
              <a:t>ФАП</a:t>
            </a:r>
          </a:p>
        </p:txBody>
      </p:sp>
      <p:sp>
        <p:nvSpPr>
          <p:cNvPr id="28685" name="Text Box 14"/>
          <p:cNvSpPr txBox="1">
            <a:spLocks noChangeArrowheads="1"/>
          </p:cNvSpPr>
          <p:nvPr/>
        </p:nvSpPr>
        <p:spPr bwMode="auto">
          <a:xfrm>
            <a:off x="4348163" y="5756275"/>
            <a:ext cx="1077912" cy="368300"/>
          </a:xfrm>
          <a:prstGeom prst="rect">
            <a:avLst/>
          </a:prstGeom>
          <a:noFill/>
          <a:ln w="9525">
            <a:noFill/>
            <a:miter lim="800000"/>
            <a:headEnd/>
            <a:tailEnd/>
          </a:ln>
        </p:spPr>
        <p:txBody>
          <a:bodyPr>
            <a:spAutoFit/>
          </a:bodyPr>
          <a:lstStyle/>
          <a:p>
            <a:pPr algn="ctr">
              <a:spcBef>
                <a:spcPct val="50000"/>
              </a:spcBef>
            </a:pPr>
            <a:r>
              <a:rPr lang="ru-RU" b="1">
                <a:solidFill>
                  <a:srgbClr val="008000"/>
                </a:solidFill>
                <a:latin typeface="Times New Roman" pitchFamily="18" charset="0"/>
                <a:cs typeface="Times New Roman" pitchFamily="18" charset="0"/>
              </a:rPr>
              <a:t>ОВП</a:t>
            </a:r>
          </a:p>
        </p:txBody>
      </p:sp>
      <p:sp>
        <p:nvSpPr>
          <p:cNvPr id="28686" name="Line 16"/>
          <p:cNvSpPr>
            <a:spLocks noChangeShapeType="1"/>
          </p:cNvSpPr>
          <p:nvPr/>
        </p:nvSpPr>
        <p:spPr bwMode="auto">
          <a:xfrm>
            <a:off x="1619250" y="5961063"/>
            <a:ext cx="865188" cy="0"/>
          </a:xfrm>
          <a:prstGeom prst="line">
            <a:avLst/>
          </a:prstGeom>
          <a:noFill/>
          <a:ln w="38100">
            <a:solidFill>
              <a:schemeClr val="accent2"/>
            </a:solidFill>
            <a:round/>
            <a:headEnd type="oval" w="med" len="med"/>
            <a:tailEnd type="stealth" w="med" len="lg"/>
          </a:ln>
        </p:spPr>
        <p:txBody>
          <a:bodyPr/>
          <a:lstStyle/>
          <a:p>
            <a:endParaRPr lang="ru-RU"/>
          </a:p>
        </p:txBody>
      </p:sp>
      <p:sp>
        <p:nvSpPr>
          <p:cNvPr id="28687" name="Oval 17"/>
          <p:cNvSpPr>
            <a:spLocks noChangeArrowheads="1"/>
          </p:cNvSpPr>
          <p:nvPr/>
        </p:nvSpPr>
        <p:spPr bwMode="auto">
          <a:xfrm>
            <a:off x="2776538" y="4651375"/>
            <a:ext cx="876300" cy="828675"/>
          </a:xfrm>
          <a:prstGeom prst="ellipse">
            <a:avLst/>
          </a:prstGeom>
          <a:solidFill>
            <a:srgbClr val="99CCFF"/>
          </a:solidFill>
          <a:ln w="9525">
            <a:noFill/>
            <a:round/>
            <a:headEnd/>
            <a:tailEnd/>
          </a:ln>
          <a:effectLst>
            <a:prstShdw prst="shdw17" dist="17961" dir="2700000">
              <a:srgbClr val="5C7A99"/>
            </a:prstShdw>
          </a:effectLst>
        </p:spPr>
        <p:txBody>
          <a:bodyPr wrap="none" anchor="ctr"/>
          <a:lstStyle/>
          <a:p>
            <a:endParaRPr lang="ru-RU">
              <a:cs typeface="Arial" charset="0"/>
            </a:endParaRPr>
          </a:p>
        </p:txBody>
      </p:sp>
      <p:sp>
        <p:nvSpPr>
          <p:cNvPr id="28688" name="Text Box 18"/>
          <p:cNvSpPr txBox="1">
            <a:spLocks noChangeArrowheads="1"/>
          </p:cNvSpPr>
          <p:nvPr/>
        </p:nvSpPr>
        <p:spPr bwMode="auto">
          <a:xfrm>
            <a:off x="2732088" y="4770438"/>
            <a:ext cx="1077912" cy="369887"/>
          </a:xfrm>
          <a:prstGeom prst="rect">
            <a:avLst/>
          </a:prstGeom>
          <a:noFill/>
          <a:ln w="9525">
            <a:noFill/>
            <a:miter lim="800000"/>
            <a:headEnd/>
            <a:tailEnd/>
          </a:ln>
        </p:spPr>
        <p:txBody>
          <a:bodyPr>
            <a:spAutoFit/>
          </a:bodyPr>
          <a:lstStyle/>
          <a:p>
            <a:pPr algn="ctr">
              <a:spcBef>
                <a:spcPct val="50000"/>
              </a:spcBef>
            </a:pPr>
            <a:r>
              <a:rPr lang="ru-RU" b="1">
                <a:solidFill>
                  <a:srgbClr val="3333FF"/>
                </a:solidFill>
                <a:latin typeface="Times New Roman" pitchFamily="18" charset="0"/>
                <a:cs typeface="Times New Roman" pitchFamily="18" charset="0"/>
              </a:rPr>
              <a:t>ЦРБ</a:t>
            </a:r>
          </a:p>
        </p:txBody>
      </p:sp>
      <p:sp>
        <p:nvSpPr>
          <p:cNvPr id="28689" name="Oval 22"/>
          <p:cNvSpPr>
            <a:spLocks noChangeArrowheads="1"/>
          </p:cNvSpPr>
          <p:nvPr/>
        </p:nvSpPr>
        <p:spPr bwMode="auto">
          <a:xfrm>
            <a:off x="4024313" y="3338513"/>
            <a:ext cx="1195387" cy="1154112"/>
          </a:xfrm>
          <a:prstGeom prst="ellipse">
            <a:avLst/>
          </a:prstGeom>
          <a:solidFill>
            <a:srgbClr val="FF99CC"/>
          </a:solidFill>
          <a:ln w="9525">
            <a:noFill/>
            <a:round/>
            <a:headEnd/>
            <a:tailEnd/>
          </a:ln>
          <a:effectLst>
            <a:prstShdw prst="shdw17" dist="17961" dir="2700000">
              <a:srgbClr val="995C7A"/>
            </a:prstShdw>
          </a:effectLst>
        </p:spPr>
        <p:txBody>
          <a:bodyPr wrap="none" anchor="ctr"/>
          <a:lstStyle/>
          <a:p>
            <a:endParaRPr lang="ru-RU">
              <a:cs typeface="Arial" charset="0"/>
            </a:endParaRPr>
          </a:p>
        </p:txBody>
      </p:sp>
      <p:sp>
        <p:nvSpPr>
          <p:cNvPr id="28690" name="Text Box 23"/>
          <p:cNvSpPr txBox="1">
            <a:spLocks noChangeArrowheads="1"/>
          </p:cNvSpPr>
          <p:nvPr/>
        </p:nvSpPr>
        <p:spPr bwMode="auto">
          <a:xfrm>
            <a:off x="3967163" y="3563938"/>
            <a:ext cx="1295400" cy="730250"/>
          </a:xfrm>
          <a:prstGeom prst="rect">
            <a:avLst/>
          </a:prstGeom>
          <a:noFill/>
          <a:ln w="9525">
            <a:noFill/>
            <a:miter lim="800000"/>
            <a:headEnd/>
            <a:tailEnd/>
          </a:ln>
        </p:spPr>
        <p:txBody>
          <a:bodyPr>
            <a:spAutoFit/>
          </a:bodyPr>
          <a:lstStyle/>
          <a:p>
            <a:pPr algn="ctr">
              <a:spcBef>
                <a:spcPct val="50000"/>
              </a:spcBef>
            </a:pPr>
            <a:r>
              <a:rPr lang="ru-RU" sz="1400" b="1">
                <a:solidFill>
                  <a:srgbClr val="022589"/>
                </a:solidFill>
                <a:latin typeface="Times New Roman" pitchFamily="18" charset="0"/>
                <a:cs typeface="Times New Roman" pitchFamily="18" charset="0"/>
              </a:rPr>
              <a:t>Городской и областной уровень</a:t>
            </a:r>
          </a:p>
        </p:txBody>
      </p:sp>
      <p:sp>
        <p:nvSpPr>
          <p:cNvPr id="28691" name="Line 25"/>
          <p:cNvSpPr>
            <a:spLocks noChangeShapeType="1"/>
          </p:cNvSpPr>
          <p:nvPr/>
        </p:nvSpPr>
        <p:spPr bwMode="auto">
          <a:xfrm flipV="1">
            <a:off x="2051050" y="2740025"/>
            <a:ext cx="3384550" cy="23813"/>
          </a:xfrm>
          <a:prstGeom prst="line">
            <a:avLst/>
          </a:prstGeom>
          <a:noFill/>
          <a:ln w="9525">
            <a:solidFill>
              <a:schemeClr val="accent2"/>
            </a:solidFill>
            <a:prstDash val="dash"/>
            <a:round/>
            <a:headEnd/>
            <a:tailEnd/>
          </a:ln>
        </p:spPr>
        <p:txBody>
          <a:bodyPr/>
          <a:lstStyle/>
          <a:p>
            <a:endParaRPr lang="ru-RU"/>
          </a:p>
        </p:txBody>
      </p:sp>
      <p:sp>
        <p:nvSpPr>
          <p:cNvPr id="28692" name="Oval 26"/>
          <p:cNvSpPr>
            <a:spLocks noChangeArrowheads="1"/>
          </p:cNvSpPr>
          <p:nvPr/>
        </p:nvSpPr>
        <p:spPr bwMode="auto">
          <a:xfrm>
            <a:off x="2844800" y="2044700"/>
            <a:ext cx="1439863" cy="1366838"/>
          </a:xfrm>
          <a:prstGeom prst="ellipse">
            <a:avLst/>
          </a:prstGeom>
          <a:solidFill>
            <a:srgbClr val="CC3399"/>
          </a:solidFill>
          <a:ln w="9525">
            <a:noFill/>
            <a:round/>
            <a:headEnd/>
            <a:tailEnd/>
          </a:ln>
          <a:effectLst>
            <a:prstShdw prst="shdw17" dist="17961" dir="2700000">
              <a:srgbClr val="7A1F5C"/>
            </a:prstShdw>
          </a:effectLst>
        </p:spPr>
        <p:txBody>
          <a:bodyPr wrap="none" anchor="ctr"/>
          <a:lstStyle/>
          <a:p>
            <a:endParaRPr lang="ru-RU">
              <a:cs typeface="Arial" charset="0"/>
            </a:endParaRPr>
          </a:p>
        </p:txBody>
      </p:sp>
      <p:sp>
        <p:nvSpPr>
          <p:cNvPr id="28693" name="Text Box 27"/>
          <p:cNvSpPr txBox="1">
            <a:spLocks noChangeArrowheads="1"/>
          </p:cNvSpPr>
          <p:nvPr/>
        </p:nvSpPr>
        <p:spPr bwMode="auto">
          <a:xfrm>
            <a:off x="2882900" y="2349500"/>
            <a:ext cx="1368425" cy="738188"/>
          </a:xfrm>
          <a:prstGeom prst="rect">
            <a:avLst/>
          </a:prstGeom>
          <a:noFill/>
          <a:ln w="9525">
            <a:noFill/>
            <a:miter lim="800000"/>
            <a:headEnd/>
            <a:tailEnd/>
          </a:ln>
        </p:spPr>
        <p:txBody>
          <a:bodyPr>
            <a:spAutoFit/>
          </a:bodyPr>
          <a:lstStyle/>
          <a:p>
            <a:pPr algn="ctr">
              <a:spcBef>
                <a:spcPct val="50000"/>
              </a:spcBef>
            </a:pPr>
            <a:r>
              <a:rPr lang="ru-RU" sz="1400" b="1">
                <a:solidFill>
                  <a:schemeClr val="bg1"/>
                </a:solidFill>
                <a:latin typeface="Times New Roman" pitchFamily="18" charset="0"/>
                <a:cs typeface="Times New Roman" pitchFamily="18" charset="0"/>
              </a:rPr>
              <a:t>ЛПУ, оказывающие ВМП</a:t>
            </a:r>
          </a:p>
        </p:txBody>
      </p:sp>
      <p:sp>
        <p:nvSpPr>
          <p:cNvPr id="28694" name="Line 30"/>
          <p:cNvSpPr>
            <a:spLocks noChangeShapeType="1"/>
          </p:cNvSpPr>
          <p:nvPr/>
        </p:nvSpPr>
        <p:spPr bwMode="auto">
          <a:xfrm flipH="1" flipV="1">
            <a:off x="3563938" y="5356225"/>
            <a:ext cx="144462" cy="360363"/>
          </a:xfrm>
          <a:prstGeom prst="line">
            <a:avLst/>
          </a:prstGeom>
          <a:noFill/>
          <a:ln w="38100">
            <a:solidFill>
              <a:schemeClr val="accent2"/>
            </a:solidFill>
            <a:round/>
            <a:headEnd type="stealth" w="med" len="lg"/>
            <a:tailEnd type="stealth" w="med" len="lg"/>
          </a:ln>
        </p:spPr>
        <p:txBody>
          <a:bodyPr/>
          <a:lstStyle/>
          <a:p>
            <a:endParaRPr lang="ru-RU"/>
          </a:p>
        </p:txBody>
      </p:sp>
      <p:sp>
        <p:nvSpPr>
          <p:cNvPr id="28695" name="Line 31"/>
          <p:cNvSpPr>
            <a:spLocks noChangeShapeType="1"/>
          </p:cNvSpPr>
          <p:nvPr/>
        </p:nvSpPr>
        <p:spPr bwMode="auto">
          <a:xfrm flipH="1" flipV="1">
            <a:off x="3779838" y="5211763"/>
            <a:ext cx="649287" cy="433387"/>
          </a:xfrm>
          <a:prstGeom prst="line">
            <a:avLst/>
          </a:prstGeom>
          <a:noFill/>
          <a:ln w="38100">
            <a:solidFill>
              <a:schemeClr val="accent2"/>
            </a:solidFill>
            <a:round/>
            <a:headEnd type="stealth" w="med" len="lg"/>
            <a:tailEnd type="stealth" w="med" len="lg"/>
          </a:ln>
        </p:spPr>
        <p:txBody>
          <a:bodyPr/>
          <a:lstStyle/>
          <a:p>
            <a:endParaRPr lang="ru-RU"/>
          </a:p>
        </p:txBody>
      </p:sp>
      <p:sp>
        <p:nvSpPr>
          <p:cNvPr id="28696" name="Line 32"/>
          <p:cNvSpPr>
            <a:spLocks noChangeShapeType="1"/>
          </p:cNvSpPr>
          <p:nvPr/>
        </p:nvSpPr>
        <p:spPr bwMode="auto">
          <a:xfrm flipH="1">
            <a:off x="3743325" y="4511675"/>
            <a:ext cx="541338" cy="484188"/>
          </a:xfrm>
          <a:prstGeom prst="line">
            <a:avLst/>
          </a:prstGeom>
          <a:noFill/>
          <a:ln w="38100">
            <a:solidFill>
              <a:schemeClr val="accent2"/>
            </a:solidFill>
            <a:round/>
            <a:headEnd type="stealth" w="med" len="lg"/>
            <a:tailEnd type="stealth" w="med" len="lg"/>
          </a:ln>
        </p:spPr>
        <p:txBody>
          <a:bodyPr/>
          <a:lstStyle/>
          <a:p>
            <a:endParaRPr lang="ru-RU"/>
          </a:p>
        </p:txBody>
      </p:sp>
      <p:sp>
        <p:nvSpPr>
          <p:cNvPr id="28697" name="Line 33"/>
          <p:cNvSpPr>
            <a:spLocks noChangeShapeType="1"/>
          </p:cNvSpPr>
          <p:nvPr/>
        </p:nvSpPr>
        <p:spPr bwMode="auto">
          <a:xfrm flipH="1">
            <a:off x="3236913" y="3494088"/>
            <a:ext cx="215900" cy="820737"/>
          </a:xfrm>
          <a:prstGeom prst="line">
            <a:avLst/>
          </a:prstGeom>
          <a:noFill/>
          <a:ln w="38100">
            <a:solidFill>
              <a:schemeClr val="accent2"/>
            </a:solidFill>
            <a:round/>
            <a:headEnd type="stealth" w="med" len="lg"/>
            <a:tailEnd type="stealth" w="med" len="lg"/>
          </a:ln>
        </p:spPr>
        <p:txBody>
          <a:bodyPr/>
          <a:lstStyle/>
          <a:p>
            <a:endParaRPr lang="ru-RU"/>
          </a:p>
        </p:txBody>
      </p:sp>
      <p:sp>
        <p:nvSpPr>
          <p:cNvPr id="28698" name="Line 34"/>
          <p:cNvSpPr>
            <a:spLocks noChangeShapeType="1"/>
          </p:cNvSpPr>
          <p:nvPr/>
        </p:nvSpPr>
        <p:spPr bwMode="auto">
          <a:xfrm>
            <a:off x="4356100" y="2908300"/>
            <a:ext cx="215900" cy="360363"/>
          </a:xfrm>
          <a:prstGeom prst="line">
            <a:avLst/>
          </a:prstGeom>
          <a:noFill/>
          <a:ln w="38100">
            <a:solidFill>
              <a:schemeClr val="accent2"/>
            </a:solidFill>
            <a:round/>
            <a:headEnd type="stealth" w="med" len="lg"/>
            <a:tailEnd type="stealth" w="med" len="lg"/>
          </a:ln>
        </p:spPr>
        <p:txBody>
          <a:bodyPr/>
          <a:lstStyle/>
          <a:p>
            <a:endParaRPr lang="ru-RU"/>
          </a:p>
        </p:txBody>
      </p:sp>
      <p:sp>
        <p:nvSpPr>
          <p:cNvPr id="28699" name="Text Box 35"/>
          <p:cNvSpPr txBox="1">
            <a:spLocks noChangeArrowheads="1"/>
          </p:cNvSpPr>
          <p:nvPr/>
        </p:nvSpPr>
        <p:spPr bwMode="auto">
          <a:xfrm>
            <a:off x="387350" y="3563938"/>
            <a:ext cx="835025" cy="784225"/>
          </a:xfrm>
          <a:prstGeom prst="rect">
            <a:avLst/>
          </a:prstGeom>
          <a:noFill/>
          <a:ln w="9525">
            <a:noFill/>
            <a:miter lim="800000"/>
            <a:headEnd/>
            <a:tailEnd/>
          </a:ln>
        </p:spPr>
        <p:txBody>
          <a:bodyPr>
            <a:spAutoFit/>
          </a:bodyPr>
          <a:lstStyle/>
          <a:p>
            <a:pPr algn="ctr">
              <a:spcBef>
                <a:spcPct val="50000"/>
              </a:spcBef>
            </a:pPr>
            <a:r>
              <a:rPr lang="ru-RU" sz="4500">
                <a:solidFill>
                  <a:schemeClr val="bg1"/>
                </a:solidFill>
                <a:cs typeface="Arial" charset="0"/>
                <a:sym typeface="Webdings" pitchFamily="18" charset="2"/>
              </a:rPr>
              <a:t></a:t>
            </a:r>
          </a:p>
        </p:txBody>
      </p:sp>
      <p:sp>
        <p:nvSpPr>
          <p:cNvPr id="28700" name="AutoShape 43"/>
          <p:cNvSpPr>
            <a:spLocks/>
          </p:cNvSpPr>
          <p:nvPr/>
        </p:nvSpPr>
        <p:spPr bwMode="auto">
          <a:xfrm>
            <a:off x="1692275" y="2763838"/>
            <a:ext cx="287338" cy="3078162"/>
          </a:xfrm>
          <a:prstGeom prst="leftBrace">
            <a:avLst>
              <a:gd name="adj1" fmla="val 73600"/>
              <a:gd name="adj2" fmla="val 35625"/>
            </a:avLst>
          </a:prstGeom>
          <a:noFill/>
          <a:ln w="9525">
            <a:solidFill>
              <a:schemeClr val="accent2"/>
            </a:solidFill>
            <a:round/>
            <a:headEnd/>
            <a:tailEnd/>
          </a:ln>
        </p:spPr>
        <p:txBody>
          <a:bodyPr wrap="none" anchor="ctr"/>
          <a:lstStyle/>
          <a:p>
            <a:endParaRPr lang="ru-RU">
              <a:cs typeface="Arial" charset="0"/>
            </a:endParaRPr>
          </a:p>
        </p:txBody>
      </p:sp>
      <p:sp>
        <p:nvSpPr>
          <p:cNvPr id="28701" name="Text Box 46"/>
          <p:cNvSpPr txBox="1">
            <a:spLocks noChangeArrowheads="1"/>
          </p:cNvSpPr>
          <p:nvPr/>
        </p:nvSpPr>
        <p:spPr bwMode="auto">
          <a:xfrm>
            <a:off x="5437188" y="5788025"/>
            <a:ext cx="3382962" cy="304800"/>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Times New Roman" pitchFamily="18" charset="0"/>
                <a:cs typeface="Times New Roman" pitchFamily="18" charset="0"/>
              </a:rPr>
              <a:t>I</a:t>
            </a:r>
            <a:r>
              <a:rPr lang="ru-RU" sz="1400" b="1">
                <a:solidFill>
                  <a:schemeClr val="tx2"/>
                </a:solidFill>
                <a:latin typeface="Times New Roman" pitchFamily="18" charset="0"/>
                <a:cs typeface="Times New Roman" pitchFamily="18" charset="0"/>
              </a:rPr>
              <a:t> этап – скрининг, реабилитация</a:t>
            </a:r>
          </a:p>
        </p:txBody>
      </p:sp>
      <p:sp>
        <p:nvSpPr>
          <p:cNvPr id="28702" name="Text Box 47"/>
          <p:cNvSpPr txBox="1">
            <a:spLocks noChangeArrowheads="1"/>
          </p:cNvSpPr>
          <p:nvPr/>
        </p:nvSpPr>
        <p:spPr bwMode="auto">
          <a:xfrm>
            <a:off x="5435600" y="4691063"/>
            <a:ext cx="3708400" cy="304800"/>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Times New Roman" pitchFamily="18" charset="0"/>
                <a:cs typeface="Times New Roman" pitchFamily="18" charset="0"/>
              </a:rPr>
              <a:t>II</a:t>
            </a:r>
            <a:r>
              <a:rPr lang="ru-RU" sz="1400" b="1">
                <a:solidFill>
                  <a:schemeClr val="tx2"/>
                </a:solidFill>
                <a:latin typeface="Times New Roman" pitchFamily="18" charset="0"/>
                <a:cs typeface="Times New Roman" pitchFamily="18" charset="0"/>
              </a:rPr>
              <a:t> этап – диагностика, реабилитация</a:t>
            </a:r>
          </a:p>
        </p:txBody>
      </p:sp>
      <p:sp>
        <p:nvSpPr>
          <p:cNvPr id="28703" name="Text Box 48"/>
          <p:cNvSpPr txBox="1">
            <a:spLocks noChangeArrowheads="1"/>
          </p:cNvSpPr>
          <p:nvPr/>
        </p:nvSpPr>
        <p:spPr bwMode="auto">
          <a:xfrm>
            <a:off x="5435600" y="3756025"/>
            <a:ext cx="2808288" cy="304800"/>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Times New Roman" pitchFamily="18" charset="0"/>
                <a:cs typeface="Times New Roman" pitchFamily="18" charset="0"/>
              </a:rPr>
              <a:t>III</a:t>
            </a:r>
            <a:r>
              <a:rPr lang="ru-RU" sz="1400" b="1">
                <a:solidFill>
                  <a:schemeClr val="tx2"/>
                </a:solidFill>
                <a:latin typeface="Times New Roman" pitchFamily="18" charset="0"/>
                <a:cs typeface="Times New Roman" pitchFamily="18" charset="0"/>
              </a:rPr>
              <a:t> этап – диагностика, лечение</a:t>
            </a:r>
          </a:p>
        </p:txBody>
      </p:sp>
      <p:sp>
        <p:nvSpPr>
          <p:cNvPr id="28704" name="Text Box 49"/>
          <p:cNvSpPr txBox="1">
            <a:spLocks noChangeArrowheads="1"/>
          </p:cNvSpPr>
          <p:nvPr/>
        </p:nvSpPr>
        <p:spPr bwMode="auto">
          <a:xfrm>
            <a:off x="5435600" y="2574925"/>
            <a:ext cx="3708400" cy="517525"/>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Times New Roman" pitchFamily="18" charset="0"/>
                <a:cs typeface="Times New Roman" pitchFamily="18" charset="0"/>
              </a:rPr>
              <a:t>IV</a:t>
            </a:r>
            <a:r>
              <a:rPr lang="ru-RU" sz="1400" b="1">
                <a:solidFill>
                  <a:schemeClr val="tx2"/>
                </a:solidFill>
                <a:latin typeface="Times New Roman" pitchFamily="18" charset="0"/>
                <a:cs typeface="Times New Roman" pitchFamily="18" charset="0"/>
              </a:rPr>
              <a:t> этап – диагностика, лечение, ВМП, рекомендации по реабилитации</a:t>
            </a:r>
          </a:p>
        </p:txBody>
      </p:sp>
      <p:sp>
        <p:nvSpPr>
          <p:cNvPr id="28705" name="Line 50"/>
          <p:cNvSpPr>
            <a:spLocks noChangeShapeType="1"/>
          </p:cNvSpPr>
          <p:nvPr/>
        </p:nvSpPr>
        <p:spPr bwMode="auto">
          <a:xfrm flipV="1">
            <a:off x="3708400" y="4492625"/>
            <a:ext cx="719138" cy="1295400"/>
          </a:xfrm>
          <a:prstGeom prst="line">
            <a:avLst/>
          </a:prstGeom>
          <a:noFill/>
          <a:ln w="9525">
            <a:solidFill>
              <a:srgbClr val="0099CC"/>
            </a:solidFill>
            <a:round/>
            <a:headEnd type="stealth" w="med" len="lg"/>
            <a:tailEnd type="stealth" w="med" len="lg"/>
          </a:ln>
        </p:spPr>
        <p:txBody>
          <a:bodyPr/>
          <a:lstStyle/>
          <a:p>
            <a:endParaRPr lang="ru-RU"/>
          </a:p>
        </p:txBody>
      </p:sp>
      <p:sp>
        <p:nvSpPr>
          <p:cNvPr id="28706" name="Line 51"/>
          <p:cNvSpPr>
            <a:spLocks noChangeShapeType="1"/>
          </p:cNvSpPr>
          <p:nvPr/>
        </p:nvSpPr>
        <p:spPr bwMode="auto">
          <a:xfrm flipH="1" flipV="1">
            <a:off x="4643438" y="4564063"/>
            <a:ext cx="144462" cy="865187"/>
          </a:xfrm>
          <a:prstGeom prst="line">
            <a:avLst/>
          </a:prstGeom>
          <a:noFill/>
          <a:ln w="9525">
            <a:solidFill>
              <a:srgbClr val="0099CC"/>
            </a:solidFill>
            <a:round/>
            <a:headEnd type="stealth" w="med" len="lg"/>
            <a:tailEnd type="stealth" w="med" len="lg"/>
          </a:ln>
        </p:spPr>
        <p:txBody>
          <a:bodyPr/>
          <a:lstStyle/>
          <a:p>
            <a:endParaRPr lang="ru-RU"/>
          </a:p>
        </p:txBody>
      </p:sp>
      <p:sp>
        <p:nvSpPr>
          <p:cNvPr id="28707" name="Line 52"/>
          <p:cNvSpPr>
            <a:spLocks noChangeShapeType="1"/>
          </p:cNvSpPr>
          <p:nvPr/>
        </p:nvSpPr>
        <p:spPr bwMode="auto">
          <a:xfrm flipV="1">
            <a:off x="3132138" y="3411538"/>
            <a:ext cx="215900" cy="865187"/>
          </a:xfrm>
          <a:prstGeom prst="line">
            <a:avLst/>
          </a:prstGeom>
          <a:noFill/>
          <a:ln w="9525">
            <a:solidFill>
              <a:srgbClr val="0099CC"/>
            </a:solidFill>
            <a:round/>
            <a:headEnd type="stealth" w="med" len="lg"/>
            <a:tailEnd type="stealth" w="med" len="lg"/>
          </a:ln>
        </p:spPr>
        <p:txBody>
          <a:bodyPr/>
          <a:lstStyle/>
          <a:p>
            <a:endParaRPr lang="ru-RU"/>
          </a:p>
        </p:txBody>
      </p:sp>
      <p:sp>
        <p:nvSpPr>
          <p:cNvPr id="28708" name="Line 53"/>
          <p:cNvSpPr>
            <a:spLocks noChangeShapeType="1"/>
          </p:cNvSpPr>
          <p:nvPr/>
        </p:nvSpPr>
        <p:spPr bwMode="auto">
          <a:xfrm flipH="1" flipV="1">
            <a:off x="3708400" y="3484563"/>
            <a:ext cx="936625" cy="2016125"/>
          </a:xfrm>
          <a:prstGeom prst="line">
            <a:avLst/>
          </a:prstGeom>
          <a:noFill/>
          <a:ln w="9525">
            <a:solidFill>
              <a:srgbClr val="0099CC"/>
            </a:solidFill>
            <a:round/>
            <a:headEnd type="stealth" w="med" len="lg"/>
            <a:tailEnd type="stealth" w="med" len="lg"/>
          </a:ln>
        </p:spPr>
        <p:txBody>
          <a:bodyPr/>
          <a:lstStyle/>
          <a:p>
            <a:endParaRPr lang="ru-RU"/>
          </a:p>
        </p:txBody>
      </p:sp>
      <p:sp>
        <p:nvSpPr>
          <p:cNvPr id="28709" name="Freeform 56"/>
          <p:cNvSpPr>
            <a:spLocks/>
          </p:cNvSpPr>
          <p:nvPr/>
        </p:nvSpPr>
        <p:spPr bwMode="auto">
          <a:xfrm>
            <a:off x="2413000" y="4370388"/>
            <a:ext cx="790575" cy="1490662"/>
          </a:xfrm>
          <a:custGeom>
            <a:avLst/>
            <a:gdLst>
              <a:gd name="T0" fmla="*/ 2147483647 w 498"/>
              <a:gd name="T1" fmla="*/ 2147483647 h 1543"/>
              <a:gd name="T2" fmla="*/ 2147483647 w 498"/>
              <a:gd name="T3" fmla="*/ 2147483647 h 1543"/>
              <a:gd name="T4" fmla="*/ 2147483647 w 498"/>
              <a:gd name="T5" fmla="*/ 0 h 1543"/>
              <a:gd name="T6" fmla="*/ 0 60000 65536"/>
              <a:gd name="T7" fmla="*/ 0 60000 65536"/>
              <a:gd name="T8" fmla="*/ 0 60000 65536"/>
              <a:gd name="T9" fmla="*/ 0 w 498"/>
              <a:gd name="T10" fmla="*/ 0 h 1543"/>
              <a:gd name="T11" fmla="*/ 498 w 498"/>
              <a:gd name="T12" fmla="*/ 1543 h 1543"/>
            </a:gdLst>
            <a:ahLst/>
            <a:cxnLst>
              <a:cxn ang="T6">
                <a:pos x="T0" y="T1"/>
              </a:cxn>
              <a:cxn ang="T7">
                <a:pos x="T2" y="T3"/>
              </a:cxn>
              <a:cxn ang="T8">
                <a:pos x="T4" y="T5"/>
              </a:cxn>
            </a:cxnLst>
            <a:rect l="T9" t="T10" r="T11" b="T12"/>
            <a:pathLst>
              <a:path w="498" h="1543">
                <a:moveTo>
                  <a:pt x="226" y="1543"/>
                </a:moveTo>
                <a:cubicBezTo>
                  <a:pt x="113" y="1467"/>
                  <a:pt x="0" y="1391"/>
                  <a:pt x="45" y="1134"/>
                </a:cubicBezTo>
                <a:cubicBezTo>
                  <a:pt x="90" y="877"/>
                  <a:pt x="294" y="438"/>
                  <a:pt x="498" y="0"/>
                </a:cubicBezTo>
              </a:path>
            </a:pathLst>
          </a:custGeom>
          <a:noFill/>
          <a:ln w="9525">
            <a:solidFill>
              <a:srgbClr val="0099CC"/>
            </a:solidFill>
            <a:round/>
            <a:headEnd type="stealth" w="med" len="lg"/>
            <a:tailEnd type="stealth" w="med" len="lg"/>
          </a:ln>
        </p:spPr>
        <p:txBody>
          <a:bodyPr/>
          <a:lstStyle/>
          <a:p>
            <a:endParaRPr lang="ru-RU"/>
          </a:p>
        </p:txBody>
      </p:sp>
      <p:sp>
        <p:nvSpPr>
          <p:cNvPr id="28710" name="Rectangle 2"/>
          <p:cNvSpPr>
            <a:spLocks noChangeArrowheads="1"/>
          </p:cNvSpPr>
          <p:nvPr/>
        </p:nvSpPr>
        <p:spPr bwMode="auto">
          <a:xfrm>
            <a:off x="719138" y="476250"/>
            <a:ext cx="8424862" cy="706438"/>
          </a:xfrm>
          <a:prstGeom prst="rect">
            <a:avLst/>
          </a:prstGeom>
          <a:noFill/>
          <a:ln w="9525">
            <a:noFill/>
            <a:miter lim="800000"/>
            <a:headEnd/>
            <a:tailEnd/>
          </a:ln>
        </p:spPr>
        <p:txBody>
          <a:bodyPr anchor="ctr"/>
          <a:lstStyle/>
          <a:p>
            <a:pPr algn="ctr"/>
            <a:r>
              <a:rPr lang="ru-RU" sz="3200" b="1">
                <a:solidFill>
                  <a:schemeClr val="tx2"/>
                </a:solidFill>
                <a:latin typeface="Times New Roman" pitchFamily="18" charset="0"/>
                <a:cs typeface="Times New Roman" pitchFamily="18" charset="0"/>
              </a:rPr>
              <a:t>Программа модернизации здравоохранения</a:t>
            </a:r>
          </a:p>
        </p:txBody>
      </p:sp>
      <p:sp>
        <p:nvSpPr>
          <p:cNvPr id="47" name="Oval 17"/>
          <p:cNvSpPr>
            <a:spLocks noChangeArrowheads="1"/>
          </p:cNvSpPr>
          <p:nvPr/>
        </p:nvSpPr>
        <p:spPr bwMode="auto">
          <a:xfrm>
            <a:off x="3214688" y="3938588"/>
            <a:ext cx="876300" cy="827087"/>
          </a:xfrm>
          <a:prstGeom prst="ellipse">
            <a:avLst/>
          </a:prstGeom>
          <a:solidFill>
            <a:schemeClr val="accent1">
              <a:lumMod val="60000"/>
              <a:lumOff val="40000"/>
            </a:schemeClr>
          </a:solidFill>
          <a:ln>
            <a:noFill/>
          </a:ln>
          <a:effectLst>
            <a:prstShdw prst="shdw17" dist="17961" dir="2700000">
              <a:srgbClr val="5C7A99"/>
            </a:prstShdw>
          </a:effectLst>
          <a:extLst/>
        </p:spPr>
        <p:txBody>
          <a:bodyPr wrap="none" anchor="ctr"/>
          <a:lstStyle/>
          <a:p>
            <a:pPr algn="ctr">
              <a:defRPr/>
            </a:pPr>
            <a:r>
              <a:rPr lang="ru-RU" sz="1200" b="1">
                <a:solidFill>
                  <a:srgbClr val="022589"/>
                </a:solidFill>
                <a:latin typeface="Times New Roman" pitchFamily="18" charset="0"/>
                <a:cs typeface="Times New Roman" pitchFamily="18" charset="0"/>
              </a:rPr>
              <a:t>Межрайонные </a:t>
            </a:r>
          </a:p>
          <a:p>
            <a:pPr algn="ctr">
              <a:defRPr/>
            </a:pPr>
            <a:r>
              <a:rPr lang="ru-RU" sz="1200" b="1">
                <a:solidFill>
                  <a:srgbClr val="022589"/>
                </a:solidFill>
                <a:latin typeface="Times New Roman" pitchFamily="18" charset="0"/>
                <a:cs typeface="Times New Roman" pitchFamily="18" charset="0"/>
              </a:rPr>
              <a:t>центры</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3"/>
          </p:nvPr>
        </p:nvSpPr>
        <p:spPr>
          <a:noFill/>
        </p:spPr>
        <p:txBody>
          <a:bodyPr/>
          <a:lstStyle/>
          <a:p>
            <a:fld id="{417FC840-6AD9-42A4-9CC7-2D32BF9256CB}" type="slidenum">
              <a:rPr lang="en-US" smtClean="0"/>
              <a:pPr/>
              <a:t>15</a:t>
            </a:fld>
            <a:endParaRPr lang="en-US" smtClean="0"/>
          </a:p>
        </p:txBody>
      </p:sp>
      <p:sp>
        <p:nvSpPr>
          <p:cNvPr id="29698" name="Заголовок 1"/>
          <p:cNvSpPr>
            <a:spLocks noGrp="1"/>
          </p:cNvSpPr>
          <p:nvPr>
            <p:ph type="title"/>
          </p:nvPr>
        </p:nvSpPr>
        <p:spPr/>
        <p:txBody>
          <a:bodyPr/>
          <a:lstStyle/>
          <a:p>
            <a:pPr eaLnBrk="1" hangingPunct="1"/>
            <a:r>
              <a:rPr lang="ru-RU" sz="2800" b="1" smtClean="0"/>
              <a:t>Программа модернизации здравоохранения</a:t>
            </a:r>
          </a:p>
        </p:txBody>
      </p:sp>
      <p:sp>
        <p:nvSpPr>
          <p:cNvPr id="29699" name="Rectangle 5"/>
          <p:cNvSpPr>
            <a:spLocks noGrp="1" noChangeArrowheads="1"/>
          </p:cNvSpPr>
          <p:nvPr>
            <p:ph type="body" idx="4294967295"/>
          </p:nvPr>
        </p:nvSpPr>
        <p:spPr>
          <a:xfrm>
            <a:off x="179388" y="1371600"/>
            <a:ext cx="3600450" cy="5248275"/>
          </a:xfrm>
        </p:spPr>
        <p:txBody>
          <a:bodyPr/>
          <a:lstStyle/>
          <a:p>
            <a:pPr eaLnBrk="1" hangingPunct="1">
              <a:lnSpc>
                <a:spcPct val="90000"/>
              </a:lnSpc>
              <a:buFont typeface="Wingdings" pitchFamily="2" charset="2"/>
              <a:buNone/>
            </a:pPr>
            <a:r>
              <a:rPr lang="ru-RU" sz="2000" b="0" smtClean="0"/>
              <a:t>    Планируется строительство пристройки к областному родильному дому и создание на его основе перинатального центра на 220 коек.</a:t>
            </a:r>
          </a:p>
          <a:p>
            <a:pPr eaLnBrk="1" hangingPunct="1">
              <a:lnSpc>
                <a:spcPct val="90000"/>
              </a:lnSpc>
              <a:buFont typeface="Wingdings" pitchFamily="2" charset="2"/>
              <a:buNone/>
            </a:pPr>
            <a:endParaRPr lang="ru-RU" sz="2000" b="0" smtClean="0"/>
          </a:p>
          <a:p>
            <a:pPr eaLnBrk="1" hangingPunct="1">
              <a:lnSpc>
                <a:spcPct val="90000"/>
              </a:lnSpc>
              <a:buFont typeface="Wingdings" pitchFamily="2" charset="2"/>
              <a:buNone/>
            </a:pPr>
            <a:r>
              <a:rPr lang="ru-RU" sz="2000" b="0" smtClean="0"/>
              <a:t>    На мероприятия по охране здоровья женщин и детей будет направлено 25% всех средств модернизации.</a:t>
            </a:r>
          </a:p>
        </p:txBody>
      </p:sp>
      <p:pic>
        <p:nvPicPr>
          <p:cNvPr id="29700" name="Picture 4" descr="Перинатальный центр"/>
          <p:cNvPicPr>
            <a:picLocks noChangeAspect="1" noChangeArrowheads="1"/>
          </p:cNvPicPr>
          <p:nvPr>
            <p:ph idx="4294967295"/>
          </p:nvPr>
        </p:nvPicPr>
        <p:blipFill>
          <a:blip r:embed="rId2"/>
          <a:srcRect/>
          <a:stretch>
            <a:fillRect/>
          </a:stretch>
        </p:blipFill>
        <p:spPr>
          <a:xfrm>
            <a:off x="3983038" y="1371600"/>
            <a:ext cx="5160962" cy="53705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ru-RU" sz="2800" b="1" smtClean="0"/>
              <a:t>Кадровое обеспечение отрасли здравоохранения</a:t>
            </a:r>
            <a:endParaRPr lang="en-US" sz="2800" smtClean="0"/>
          </a:p>
        </p:txBody>
      </p:sp>
      <p:sp>
        <p:nvSpPr>
          <p:cNvPr id="70669" name="AutoShape 13"/>
          <p:cNvSpPr>
            <a:spLocks noChangeArrowheads="1"/>
          </p:cNvSpPr>
          <p:nvPr/>
        </p:nvSpPr>
        <p:spPr bwMode="gray">
          <a:xfrm>
            <a:off x="250825" y="4365625"/>
            <a:ext cx="2736850" cy="647700"/>
          </a:xfrm>
          <a:prstGeom prst="can">
            <a:avLst>
              <a:gd name="adj" fmla="val 17403"/>
            </a:avLst>
          </a:prstGeom>
          <a:gradFill rotWithShape="1">
            <a:gsLst>
              <a:gs pos="0">
                <a:srgbClr val="436431"/>
              </a:gs>
              <a:gs pos="50000">
                <a:schemeClr val="accent2"/>
              </a:gs>
              <a:gs pos="100000">
                <a:srgbClr val="436431"/>
              </a:gs>
            </a:gsLst>
            <a:lin ang="0" scaled="1"/>
          </a:gradFill>
          <a:ln w="9525">
            <a:noFill/>
            <a:round/>
            <a:headEnd/>
            <a:tailEnd/>
          </a:ln>
        </p:spPr>
        <p:txBody>
          <a:bodyPr wrap="none" anchor="ctr"/>
          <a:lstStyle/>
          <a:p>
            <a:pPr>
              <a:defRPr/>
            </a:pPr>
            <a:endParaRPr lang="ru-RU"/>
          </a:p>
        </p:txBody>
      </p:sp>
      <p:sp>
        <p:nvSpPr>
          <p:cNvPr id="70670" name="AutoShape 14"/>
          <p:cNvSpPr>
            <a:spLocks noChangeArrowheads="1"/>
          </p:cNvSpPr>
          <p:nvPr/>
        </p:nvSpPr>
        <p:spPr bwMode="gray">
          <a:xfrm>
            <a:off x="250825" y="3357563"/>
            <a:ext cx="2808288" cy="719137"/>
          </a:xfrm>
          <a:prstGeom prst="can">
            <a:avLst>
              <a:gd name="adj" fmla="val 21190"/>
            </a:avLst>
          </a:prstGeom>
          <a:gradFill rotWithShape="1">
            <a:gsLst>
              <a:gs pos="0">
                <a:srgbClr val="436431"/>
              </a:gs>
              <a:gs pos="50000">
                <a:schemeClr val="accent2"/>
              </a:gs>
              <a:gs pos="100000">
                <a:srgbClr val="436431"/>
              </a:gs>
            </a:gsLst>
            <a:lin ang="0" scaled="1"/>
          </a:gradFill>
          <a:ln w="9525">
            <a:noFill/>
            <a:round/>
            <a:headEnd/>
            <a:tailEnd/>
          </a:ln>
        </p:spPr>
        <p:txBody>
          <a:bodyPr wrap="none" anchor="ctr"/>
          <a:lstStyle/>
          <a:p>
            <a:pPr>
              <a:defRPr/>
            </a:pPr>
            <a:endParaRPr lang="ru-RU"/>
          </a:p>
        </p:txBody>
      </p:sp>
      <p:sp>
        <p:nvSpPr>
          <p:cNvPr id="70671" name="AutoShape 15"/>
          <p:cNvSpPr>
            <a:spLocks noChangeArrowheads="1"/>
          </p:cNvSpPr>
          <p:nvPr/>
        </p:nvSpPr>
        <p:spPr bwMode="gray">
          <a:xfrm>
            <a:off x="250825" y="2349500"/>
            <a:ext cx="2808288" cy="719138"/>
          </a:xfrm>
          <a:prstGeom prst="can">
            <a:avLst>
              <a:gd name="adj" fmla="val 24586"/>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70672" name="AutoShape 16"/>
          <p:cNvSpPr>
            <a:spLocks noChangeArrowheads="1"/>
          </p:cNvSpPr>
          <p:nvPr/>
        </p:nvSpPr>
        <p:spPr bwMode="gray">
          <a:xfrm>
            <a:off x="6156325" y="4365625"/>
            <a:ext cx="2808288" cy="720725"/>
          </a:xfrm>
          <a:prstGeom prst="can">
            <a:avLst>
              <a:gd name="adj" fmla="val 24449"/>
            </a:avLst>
          </a:prstGeom>
          <a:gradFill rotWithShape="1">
            <a:gsLst>
              <a:gs pos="0">
                <a:srgbClr val="234F70"/>
              </a:gs>
              <a:gs pos="50000">
                <a:schemeClr val="accent1"/>
              </a:gs>
              <a:gs pos="100000">
                <a:srgbClr val="234F70"/>
              </a:gs>
            </a:gsLst>
            <a:lin ang="0" scaled="1"/>
          </a:gradFill>
          <a:ln w="9525">
            <a:noFill/>
            <a:round/>
            <a:headEnd/>
            <a:tailEnd/>
          </a:ln>
        </p:spPr>
        <p:txBody>
          <a:bodyPr wrap="none" anchor="ctr"/>
          <a:lstStyle/>
          <a:p>
            <a:pPr>
              <a:defRPr/>
            </a:pPr>
            <a:endParaRPr lang="ru-RU"/>
          </a:p>
        </p:txBody>
      </p:sp>
      <p:sp>
        <p:nvSpPr>
          <p:cNvPr id="70673" name="AutoShape 17"/>
          <p:cNvSpPr>
            <a:spLocks noChangeArrowheads="1"/>
          </p:cNvSpPr>
          <p:nvPr/>
        </p:nvSpPr>
        <p:spPr bwMode="gray">
          <a:xfrm>
            <a:off x="6156325" y="3429000"/>
            <a:ext cx="2808288" cy="720725"/>
          </a:xfrm>
          <a:prstGeom prst="can">
            <a:avLst>
              <a:gd name="adj" fmla="val 27708"/>
            </a:avLst>
          </a:prstGeom>
          <a:gradFill rotWithShape="1">
            <a:gsLst>
              <a:gs pos="0">
                <a:srgbClr val="234F70"/>
              </a:gs>
              <a:gs pos="50000">
                <a:schemeClr val="accent1"/>
              </a:gs>
              <a:gs pos="100000">
                <a:srgbClr val="234F70"/>
              </a:gs>
            </a:gsLst>
            <a:lin ang="0" scaled="1"/>
          </a:gradFill>
          <a:ln w="9525">
            <a:noFill/>
            <a:round/>
            <a:headEnd/>
            <a:tailEnd/>
          </a:ln>
        </p:spPr>
        <p:txBody>
          <a:bodyPr wrap="none" anchor="ctr"/>
          <a:lstStyle/>
          <a:p>
            <a:pPr>
              <a:defRPr/>
            </a:pPr>
            <a:endParaRPr lang="ru-RU"/>
          </a:p>
        </p:txBody>
      </p:sp>
      <p:sp>
        <p:nvSpPr>
          <p:cNvPr id="70674" name="AutoShape 18"/>
          <p:cNvSpPr>
            <a:spLocks noChangeArrowheads="1"/>
          </p:cNvSpPr>
          <p:nvPr/>
        </p:nvSpPr>
        <p:spPr bwMode="gray">
          <a:xfrm>
            <a:off x="6084888" y="2420938"/>
            <a:ext cx="2951162" cy="779462"/>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ru-RU"/>
          </a:p>
        </p:txBody>
      </p:sp>
      <p:grpSp>
        <p:nvGrpSpPr>
          <p:cNvPr id="30728" name="Group 27"/>
          <p:cNvGrpSpPr>
            <a:grpSpLocks/>
          </p:cNvGrpSpPr>
          <p:nvPr/>
        </p:nvGrpSpPr>
        <p:grpSpPr bwMode="auto">
          <a:xfrm>
            <a:off x="2895600" y="2057400"/>
            <a:ext cx="3197225" cy="2841625"/>
            <a:chOff x="1824" y="1296"/>
            <a:chExt cx="2014" cy="1790"/>
          </a:xfrm>
        </p:grpSpPr>
        <p:sp>
          <p:nvSpPr>
            <p:cNvPr id="70660" name="AutoShape 4"/>
            <p:cNvSpPr>
              <a:spLocks noChangeArrowheads="1"/>
            </p:cNvSpPr>
            <p:nvPr/>
          </p:nvSpPr>
          <p:spPr bwMode="gray">
            <a:xfrm rot="16200000" flipH="1">
              <a:off x="1776" y="1999"/>
              <a:ext cx="309" cy="206"/>
            </a:xfrm>
            <a:prstGeom prst="upArrow">
              <a:avLst>
                <a:gd name="adj1" fmla="val 51676"/>
                <a:gd name="adj2" fmla="val 100000"/>
              </a:avLst>
            </a:prstGeom>
            <a:gradFill rotWithShape="1">
              <a:gsLst>
                <a:gs pos="0">
                  <a:schemeClr val="accent1"/>
                </a:gs>
                <a:gs pos="100000">
                  <a:schemeClr val="accent1">
                    <a:gamma/>
                    <a:tint val="39216"/>
                    <a:invGamma/>
                  </a:schemeClr>
                </a:gs>
              </a:gsLst>
              <a:lin ang="0" scaled="1"/>
            </a:gradFill>
            <a:ln w="9525" algn="ctr">
              <a:noFill/>
              <a:miter lim="800000"/>
              <a:headEnd/>
              <a:tailEnd/>
            </a:ln>
            <a:effectLst/>
          </p:spPr>
          <p:txBody>
            <a:bodyPr wrap="none" anchor="ctr"/>
            <a:lstStyle/>
            <a:p>
              <a:pPr>
                <a:defRPr/>
              </a:pPr>
              <a:endParaRPr lang="ru-RU"/>
            </a:p>
          </p:txBody>
        </p:sp>
        <p:sp>
          <p:nvSpPr>
            <p:cNvPr id="70661" name="AutoShape 5"/>
            <p:cNvSpPr>
              <a:spLocks noChangeArrowheads="1"/>
            </p:cNvSpPr>
            <p:nvPr/>
          </p:nvSpPr>
          <p:spPr bwMode="gray">
            <a:xfrm rot="5400000" flipH="1">
              <a:off x="3584" y="1965"/>
              <a:ext cx="309" cy="206"/>
            </a:xfrm>
            <a:prstGeom prst="upArrow">
              <a:avLst>
                <a:gd name="adj1" fmla="val 51676"/>
                <a:gd name="adj2" fmla="val 100000"/>
              </a:avLst>
            </a:prstGeom>
            <a:gradFill rotWithShape="1">
              <a:gsLst>
                <a:gs pos="0">
                  <a:schemeClr val="accent1"/>
                </a:gs>
                <a:gs pos="100000">
                  <a:schemeClr val="accent1">
                    <a:gamma/>
                    <a:tint val="39216"/>
                    <a:invGamma/>
                  </a:schemeClr>
                </a:gs>
              </a:gsLst>
              <a:lin ang="0" scaled="1"/>
            </a:gradFill>
            <a:ln w="9525" algn="ctr">
              <a:noFill/>
              <a:miter lim="800000"/>
              <a:headEnd/>
              <a:tailEnd/>
            </a:ln>
            <a:effectLst/>
          </p:spPr>
          <p:txBody>
            <a:bodyPr wrap="none" anchor="ctr"/>
            <a:lstStyle/>
            <a:p>
              <a:pPr>
                <a:defRPr/>
              </a:pPr>
              <a:endParaRPr lang="ru-RU"/>
            </a:p>
          </p:txBody>
        </p:sp>
        <p:sp>
          <p:nvSpPr>
            <p:cNvPr id="70662" name="AutoShape 6"/>
            <p:cNvSpPr>
              <a:spLocks noChangeArrowheads="1"/>
            </p:cNvSpPr>
            <p:nvPr/>
          </p:nvSpPr>
          <p:spPr bwMode="gray">
            <a:xfrm rot="10800000" flipH="1">
              <a:off x="2677" y="2880"/>
              <a:ext cx="308" cy="206"/>
            </a:xfrm>
            <a:prstGeom prst="upArrow">
              <a:avLst>
                <a:gd name="adj1" fmla="val 51676"/>
                <a:gd name="adj2" fmla="val 100000"/>
              </a:avLst>
            </a:prstGeom>
            <a:gradFill rotWithShape="1">
              <a:gsLst>
                <a:gs pos="0">
                  <a:schemeClr val="accent1"/>
                </a:gs>
                <a:gs pos="100000">
                  <a:schemeClr val="accent1">
                    <a:gamma/>
                    <a:tint val="39216"/>
                    <a:invGamma/>
                  </a:schemeClr>
                </a:gs>
              </a:gsLst>
              <a:lin ang="0" scaled="1"/>
            </a:gradFill>
            <a:ln w="9525" algn="ctr">
              <a:noFill/>
              <a:miter lim="800000"/>
              <a:headEnd/>
              <a:tailEnd/>
            </a:ln>
            <a:effectLst/>
          </p:spPr>
          <p:txBody>
            <a:bodyPr wrap="none" anchor="ctr"/>
            <a:lstStyle/>
            <a:p>
              <a:pPr>
                <a:defRPr/>
              </a:pPr>
              <a:endParaRPr lang="ru-RU"/>
            </a:p>
          </p:txBody>
        </p:sp>
        <p:sp>
          <p:nvSpPr>
            <p:cNvPr id="30741" name="Oval 7"/>
            <p:cNvSpPr>
              <a:spLocks noChangeArrowheads="1"/>
            </p:cNvSpPr>
            <p:nvPr/>
          </p:nvSpPr>
          <p:spPr bwMode="gray">
            <a:xfrm>
              <a:off x="2030" y="1296"/>
              <a:ext cx="1615" cy="1615"/>
            </a:xfrm>
            <a:prstGeom prst="ellipse">
              <a:avLst/>
            </a:prstGeom>
            <a:gradFill rotWithShape="1">
              <a:gsLst>
                <a:gs pos="0">
                  <a:srgbClr val="767676"/>
                </a:gs>
                <a:gs pos="50000">
                  <a:srgbClr val="FFFFFF"/>
                </a:gs>
                <a:gs pos="100000">
                  <a:srgbClr val="767676"/>
                </a:gs>
              </a:gsLst>
              <a:lin ang="5400000" scaled="1"/>
            </a:gradFill>
            <a:ln w="28575" algn="ctr">
              <a:solidFill>
                <a:schemeClr val="tx2"/>
              </a:solidFill>
              <a:round/>
              <a:headEnd/>
              <a:tailEnd/>
            </a:ln>
          </p:spPr>
          <p:txBody>
            <a:bodyPr wrap="none" anchor="ctr"/>
            <a:lstStyle/>
            <a:p>
              <a:endParaRPr lang="ru-RU"/>
            </a:p>
          </p:txBody>
        </p:sp>
        <p:sp>
          <p:nvSpPr>
            <p:cNvPr id="30742" name="Oval 8"/>
            <p:cNvSpPr>
              <a:spLocks noChangeArrowheads="1"/>
            </p:cNvSpPr>
            <p:nvPr/>
          </p:nvSpPr>
          <p:spPr bwMode="gray">
            <a:xfrm>
              <a:off x="2122" y="1387"/>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ru-RU"/>
            </a:p>
          </p:txBody>
        </p:sp>
        <p:sp>
          <p:nvSpPr>
            <p:cNvPr id="70665" name="Oval 9"/>
            <p:cNvSpPr>
              <a:spLocks noChangeArrowheads="1"/>
            </p:cNvSpPr>
            <p:nvPr/>
          </p:nvSpPr>
          <p:spPr bwMode="gray">
            <a:xfrm>
              <a:off x="2206" y="1472"/>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30744" name="Oval 10"/>
            <p:cNvSpPr>
              <a:spLocks noChangeArrowheads="1"/>
            </p:cNvSpPr>
            <p:nvPr/>
          </p:nvSpPr>
          <p:spPr bwMode="gray">
            <a:xfrm>
              <a:off x="2206" y="1472"/>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ru-RU"/>
            </a:p>
          </p:txBody>
        </p:sp>
        <p:sp>
          <p:nvSpPr>
            <p:cNvPr id="70667" name="Oval 11"/>
            <p:cNvSpPr>
              <a:spLocks noChangeArrowheads="1"/>
            </p:cNvSpPr>
            <p:nvPr/>
          </p:nvSpPr>
          <p:spPr bwMode="gray">
            <a:xfrm>
              <a:off x="2289" y="1555"/>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30746" name="Oval 12"/>
            <p:cNvSpPr>
              <a:spLocks noChangeArrowheads="1"/>
            </p:cNvSpPr>
            <p:nvPr/>
          </p:nvSpPr>
          <p:spPr bwMode="gray">
            <a:xfrm>
              <a:off x="2289" y="1555"/>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ru-RU"/>
            </a:p>
          </p:txBody>
        </p:sp>
        <p:sp>
          <p:nvSpPr>
            <p:cNvPr id="70675" name="Text Box 19"/>
            <p:cNvSpPr txBox="1">
              <a:spLocks noChangeArrowheads="1"/>
            </p:cNvSpPr>
            <p:nvPr/>
          </p:nvSpPr>
          <p:spPr bwMode="gray">
            <a:xfrm>
              <a:off x="2303" y="1706"/>
              <a:ext cx="1079" cy="756"/>
            </a:xfrm>
            <a:prstGeom prst="rect">
              <a:avLst/>
            </a:prstGeom>
            <a:noFill/>
            <a:ln w="9525">
              <a:noFill/>
              <a:miter lim="800000"/>
              <a:headEnd/>
              <a:tailEnd/>
            </a:ln>
            <a:effectLst/>
          </p:spPr>
          <p:txBody>
            <a:bodyPr>
              <a:spAutoFit/>
            </a:bodyPr>
            <a:lstStyle/>
            <a:p>
              <a:pPr algn="ctr" eaLnBrk="0" hangingPunct="0">
                <a:defRPr/>
              </a:pPr>
              <a:r>
                <a:rPr lang="ru-RU" b="1" dirty="0">
                  <a:solidFill>
                    <a:schemeClr val="bg1">
                      <a:lumMod val="75000"/>
                    </a:schemeClr>
                  </a:solidFill>
                </a:rPr>
                <a:t>Возрастной состав  </a:t>
              </a:r>
            </a:p>
            <a:p>
              <a:pPr algn="ctr" eaLnBrk="0" hangingPunct="0">
                <a:defRPr/>
              </a:pPr>
              <a:r>
                <a:rPr lang="ru-RU" b="1" dirty="0">
                  <a:solidFill>
                    <a:schemeClr val="bg1">
                      <a:lumMod val="75000"/>
                    </a:schemeClr>
                  </a:solidFill>
                </a:rPr>
                <a:t>медицинских</a:t>
              </a:r>
            </a:p>
            <a:p>
              <a:pPr algn="ctr" eaLnBrk="0" hangingPunct="0">
                <a:defRPr/>
              </a:pPr>
              <a:r>
                <a:rPr lang="ru-RU" b="1" dirty="0">
                  <a:solidFill>
                    <a:schemeClr val="bg1">
                      <a:lumMod val="75000"/>
                    </a:schemeClr>
                  </a:solidFill>
                </a:rPr>
                <a:t> работников</a:t>
              </a:r>
              <a:endParaRPr lang="en-US" b="1" dirty="0">
                <a:solidFill>
                  <a:schemeClr val="bg1">
                    <a:lumMod val="75000"/>
                  </a:schemeClr>
                </a:solidFill>
              </a:endParaRPr>
            </a:p>
          </p:txBody>
        </p:sp>
      </p:grpSp>
      <p:sp>
        <p:nvSpPr>
          <p:cNvPr id="70676" name="AutoShape 20"/>
          <p:cNvSpPr>
            <a:spLocks noChangeArrowheads="1"/>
          </p:cNvSpPr>
          <p:nvPr/>
        </p:nvSpPr>
        <p:spPr bwMode="blackWhite">
          <a:xfrm>
            <a:off x="1979613" y="5157788"/>
            <a:ext cx="4968875" cy="122396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solidFill>
              <a:schemeClr val="tx2"/>
            </a:solidFill>
            <a:round/>
            <a:headEnd/>
            <a:tailEnd/>
          </a:ln>
          <a:effectLst/>
        </p:spPr>
        <p:txBody>
          <a:bodyPr wrap="none" anchor="ctr"/>
          <a:lstStyle/>
          <a:p>
            <a:pPr algn="ctr" eaLnBrk="0" hangingPunct="0">
              <a:defRPr/>
            </a:pPr>
            <a:r>
              <a:rPr lang="ru-RU" b="1" dirty="0">
                <a:solidFill>
                  <a:srgbClr val="FFFF00"/>
                </a:solidFill>
                <a:latin typeface="Verdana" pitchFamily="34" charset="0"/>
              </a:rPr>
              <a:t>51% врачей имеют </a:t>
            </a:r>
          </a:p>
          <a:p>
            <a:pPr algn="ctr" eaLnBrk="0" hangingPunct="0">
              <a:defRPr/>
            </a:pPr>
            <a:r>
              <a:rPr lang="ru-RU" b="1" dirty="0" err="1">
                <a:solidFill>
                  <a:srgbClr val="FFFF00"/>
                </a:solidFill>
                <a:latin typeface="Verdana" pitchFamily="34" charset="0"/>
              </a:rPr>
              <a:t>предпенсионный</a:t>
            </a:r>
            <a:r>
              <a:rPr lang="ru-RU" b="1" dirty="0">
                <a:solidFill>
                  <a:srgbClr val="FFFF00"/>
                </a:solidFill>
                <a:latin typeface="Verdana" pitchFamily="34" charset="0"/>
              </a:rPr>
              <a:t> возраст или</a:t>
            </a:r>
          </a:p>
          <a:p>
            <a:pPr algn="ctr" eaLnBrk="0" hangingPunct="0">
              <a:defRPr/>
            </a:pPr>
            <a:r>
              <a:rPr lang="ru-RU" b="1" dirty="0">
                <a:solidFill>
                  <a:srgbClr val="FFFF00"/>
                </a:solidFill>
                <a:latin typeface="Verdana" pitchFamily="34" charset="0"/>
              </a:rPr>
              <a:t> старше пенсионного</a:t>
            </a:r>
            <a:endParaRPr lang="en-US" b="1" dirty="0">
              <a:solidFill>
                <a:srgbClr val="FFFF00"/>
              </a:solidFill>
              <a:latin typeface="Verdana" pitchFamily="34" charset="0"/>
            </a:endParaRPr>
          </a:p>
        </p:txBody>
      </p:sp>
      <p:sp>
        <p:nvSpPr>
          <p:cNvPr id="70677" name="Text Box 21"/>
          <p:cNvSpPr txBox="1">
            <a:spLocks noChangeArrowheads="1"/>
          </p:cNvSpPr>
          <p:nvPr/>
        </p:nvSpPr>
        <p:spPr bwMode="gray">
          <a:xfrm>
            <a:off x="755650" y="2636838"/>
            <a:ext cx="1885950" cy="338137"/>
          </a:xfrm>
          <a:prstGeom prst="rect">
            <a:avLst/>
          </a:prstGeom>
          <a:noFill/>
          <a:ln w="9525">
            <a:noFill/>
            <a:miter lim="800000"/>
            <a:headEnd/>
            <a:tailEnd/>
          </a:ln>
          <a:effectLst/>
        </p:spPr>
        <p:txBody>
          <a:bodyPr>
            <a:spAutoFit/>
          </a:bodyPr>
          <a:lstStyle/>
          <a:p>
            <a:pPr algn="ctr" eaLnBrk="0" hangingPunct="0">
              <a:defRPr/>
            </a:pPr>
            <a:r>
              <a:rPr lang="ru-RU" sz="1600" b="1" dirty="0">
                <a:solidFill>
                  <a:schemeClr val="bg1">
                    <a:lumMod val="75000"/>
                  </a:schemeClr>
                </a:solidFill>
              </a:rPr>
              <a:t>До 50 лет - 49%</a:t>
            </a:r>
            <a:endParaRPr lang="en-US" sz="1600" b="1" dirty="0">
              <a:solidFill>
                <a:schemeClr val="bg1">
                  <a:lumMod val="75000"/>
                </a:schemeClr>
              </a:solidFill>
            </a:endParaRPr>
          </a:p>
        </p:txBody>
      </p:sp>
      <p:sp>
        <p:nvSpPr>
          <p:cNvPr id="30731" name="Text Box 22"/>
          <p:cNvSpPr txBox="1">
            <a:spLocks noChangeArrowheads="1"/>
          </p:cNvSpPr>
          <p:nvPr/>
        </p:nvSpPr>
        <p:spPr bwMode="gray">
          <a:xfrm>
            <a:off x="827088" y="3644900"/>
            <a:ext cx="1709737" cy="336550"/>
          </a:xfrm>
          <a:prstGeom prst="rect">
            <a:avLst/>
          </a:prstGeom>
          <a:noFill/>
          <a:ln w="9525">
            <a:noFill/>
            <a:miter lim="800000"/>
            <a:headEnd/>
            <a:tailEnd/>
          </a:ln>
        </p:spPr>
        <p:txBody>
          <a:bodyPr>
            <a:spAutoFit/>
          </a:bodyPr>
          <a:lstStyle/>
          <a:p>
            <a:pPr algn="ctr" eaLnBrk="0" hangingPunct="0"/>
            <a:r>
              <a:rPr lang="ru-RU" sz="1600" b="1">
                <a:solidFill>
                  <a:srgbClr val="002673"/>
                </a:solidFill>
              </a:rPr>
              <a:t>51-55 лет - 30%</a:t>
            </a:r>
            <a:endParaRPr lang="en-US" sz="1600" b="1">
              <a:solidFill>
                <a:srgbClr val="002673"/>
              </a:solidFill>
            </a:endParaRPr>
          </a:p>
        </p:txBody>
      </p:sp>
      <p:sp>
        <p:nvSpPr>
          <p:cNvPr id="70679" name="Text Box 23"/>
          <p:cNvSpPr txBox="1">
            <a:spLocks noChangeArrowheads="1"/>
          </p:cNvSpPr>
          <p:nvPr/>
        </p:nvSpPr>
        <p:spPr bwMode="gray">
          <a:xfrm>
            <a:off x="250825" y="4292600"/>
            <a:ext cx="3024188" cy="611188"/>
          </a:xfrm>
          <a:prstGeom prst="rect">
            <a:avLst/>
          </a:prstGeom>
          <a:noFill/>
          <a:ln w="9525">
            <a:noFill/>
            <a:miter lim="800000"/>
            <a:headEnd/>
            <a:tailEnd/>
          </a:ln>
          <a:effectLst/>
        </p:spPr>
        <p:txBody>
          <a:bodyPr>
            <a:spAutoFit/>
          </a:bodyPr>
          <a:lstStyle/>
          <a:p>
            <a:pPr algn="ctr" eaLnBrk="0" hangingPunct="0">
              <a:defRPr/>
            </a:pPr>
            <a:endParaRPr lang="ru-RU" dirty="0">
              <a:solidFill>
                <a:schemeClr val="tx2"/>
              </a:solidFill>
            </a:endParaRPr>
          </a:p>
          <a:p>
            <a:pPr algn="ctr" eaLnBrk="0" hangingPunct="0">
              <a:defRPr/>
            </a:pPr>
            <a:r>
              <a:rPr lang="ru-RU" sz="1600" b="1" dirty="0">
                <a:solidFill>
                  <a:schemeClr val="bg1">
                    <a:lumMod val="75000"/>
                  </a:schemeClr>
                </a:solidFill>
              </a:rPr>
              <a:t>Старше 55 лет – 21%</a:t>
            </a:r>
            <a:endParaRPr lang="en-US" sz="1600" b="1" dirty="0">
              <a:solidFill>
                <a:schemeClr val="bg1">
                  <a:lumMod val="75000"/>
                </a:schemeClr>
              </a:solidFill>
            </a:endParaRPr>
          </a:p>
        </p:txBody>
      </p:sp>
      <p:sp>
        <p:nvSpPr>
          <p:cNvPr id="30733" name="Text Box 24"/>
          <p:cNvSpPr txBox="1">
            <a:spLocks noChangeArrowheads="1"/>
          </p:cNvSpPr>
          <p:nvPr/>
        </p:nvSpPr>
        <p:spPr bwMode="gray">
          <a:xfrm>
            <a:off x="6438900" y="2747963"/>
            <a:ext cx="2165350" cy="336550"/>
          </a:xfrm>
          <a:prstGeom prst="rect">
            <a:avLst/>
          </a:prstGeom>
          <a:noFill/>
          <a:ln w="9525">
            <a:noFill/>
            <a:miter lim="800000"/>
            <a:headEnd/>
            <a:tailEnd/>
          </a:ln>
        </p:spPr>
        <p:txBody>
          <a:bodyPr>
            <a:spAutoFit/>
          </a:bodyPr>
          <a:lstStyle/>
          <a:p>
            <a:pPr algn="ctr" eaLnBrk="0" hangingPunct="0"/>
            <a:r>
              <a:rPr lang="ru-RU" sz="1600" b="1">
                <a:solidFill>
                  <a:srgbClr val="002673"/>
                </a:solidFill>
              </a:rPr>
              <a:t>До 50 лет - 67%</a:t>
            </a:r>
            <a:endParaRPr lang="en-US">
              <a:solidFill>
                <a:schemeClr val="tx2"/>
              </a:solidFill>
            </a:endParaRPr>
          </a:p>
        </p:txBody>
      </p:sp>
      <p:sp>
        <p:nvSpPr>
          <p:cNvPr id="30734" name="Text Box 25"/>
          <p:cNvSpPr txBox="1">
            <a:spLocks noChangeArrowheads="1"/>
          </p:cNvSpPr>
          <p:nvPr/>
        </p:nvSpPr>
        <p:spPr bwMode="gray">
          <a:xfrm>
            <a:off x="6372225" y="3789363"/>
            <a:ext cx="2457450" cy="336550"/>
          </a:xfrm>
          <a:prstGeom prst="rect">
            <a:avLst/>
          </a:prstGeom>
          <a:noFill/>
          <a:ln w="9525">
            <a:noFill/>
            <a:miter lim="800000"/>
            <a:headEnd/>
            <a:tailEnd/>
          </a:ln>
        </p:spPr>
        <p:txBody>
          <a:bodyPr>
            <a:spAutoFit/>
          </a:bodyPr>
          <a:lstStyle/>
          <a:p>
            <a:pPr algn="ctr" eaLnBrk="0" hangingPunct="0"/>
            <a:r>
              <a:rPr lang="ru-RU" sz="1600" b="1">
                <a:solidFill>
                  <a:srgbClr val="002673"/>
                </a:solidFill>
              </a:rPr>
              <a:t>51-55 лет - 13%</a:t>
            </a:r>
            <a:endParaRPr lang="en-US">
              <a:solidFill>
                <a:schemeClr val="tx2"/>
              </a:solidFill>
            </a:endParaRPr>
          </a:p>
        </p:txBody>
      </p:sp>
      <p:sp>
        <p:nvSpPr>
          <p:cNvPr id="30735" name="Text Box 26"/>
          <p:cNvSpPr txBox="1">
            <a:spLocks noChangeArrowheads="1"/>
          </p:cNvSpPr>
          <p:nvPr/>
        </p:nvSpPr>
        <p:spPr bwMode="gray">
          <a:xfrm>
            <a:off x="6084888" y="4652963"/>
            <a:ext cx="2679700" cy="336550"/>
          </a:xfrm>
          <a:prstGeom prst="rect">
            <a:avLst/>
          </a:prstGeom>
          <a:noFill/>
          <a:ln w="9525">
            <a:noFill/>
            <a:miter lim="800000"/>
            <a:headEnd/>
            <a:tailEnd/>
          </a:ln>
        </p:spPr>
        <p:txBody>
          <a:bodyPr>
            <a:spAutoFit/>
          </a:bodyPr>
          <a:lstStyle/>
          <a:p>
            <a:pPr algn="ctr" eaLnBrk="0" hangingPunct="0"/>
            <a:r>
              <a:rPr lang="ru-RU" sz="1600" b="1">
                <a:solidFill>
                  <a:srgbClr val="FFFF00"/>
                </a:solidFill>
              </a:rPr>
              <a:t>       </a:t>
            </a:r>
            <a:r>
              <a:rPr lang="ru-RU" sz="1600" b="1">
                <a:solidFill>
                  <a:srgbClr val="002673"/>
                </a:solidFill>
              </a:rPr>
              <a:t>Старше 55 лет – 20%</a:t>
            </a:r>
            <a:endParaRPr lang="en-US">
              <a:solidFill>
                <a:schemeClr val="tx2"/>
              </a:solidFill>
            </a:endParaRPr>
          </a:p>
        </p:txBody>
      </p:sp>
      <p:sp>
        <p:nvSpPr>
          <p:cNvPr id="30736" name="Прямоугольник 26"/>
          <p:cNvSpPr>
            <a:spLocks noChangeArrowheads="1"/>
          </p:cNvSpPr>
          <p:nvPr/>
        </p:nvSpPr>
        <p:spPr bwMode="auto">
          <a:xfrm>
            <a:off x="684213" y="1628775"/>
            <a:ext cx="1871662" cy="461963"/>
          </a:xfrm>
          <a:prstGeom prst="rect">
            <a:avLst/>
          </a:prstGeom>
          <a:noFill/>
          <a:ln w="9525">
            <a:noFill/>
            <a:miter lim="800000"/>
            <a:headEnd/>
            <a:tailEnd/>
          </a:ln>
        </p:spPr>
        <p:txBody>
          <a:bodyPr>
            <a:spAutoFit/>
          </a:bodyPr>
          <a:lstStyle/>
          <a:p>
            <a:pPr algn="ctr"/>
            <a:r>
              <a:rPr lang="ru-RU" sz="2400" b="1"/>
              <a:t>Врачи</a:t>
            </a:r>
          </a:p>
        </p:txBody>
      </p:sp>
      <p:sp>
        <p:nvSpPr>
          <p:cNvPr id="30737" name="Прямоугольник 27"/>
          <p:cNvSpPr>
            <a:spLocks noChangeArrowheads="1"/>
          </p:cNvSpPr>
          <p:nvPr/>
        </p:nvSpPr>
        <p:spPr bwMode="auto">
          <a:xfrm>
            <a:off x="6443663" y="1341438"/>
            <a:ext cx="2232025" cy="830262"/>
          </a:xfrm>
          <a:prstGeom prst="rect">
            <a:avLst/>
          </a:prstGeom>
          <a:noFill/>
          <a:ln w="9525">
            <a:noFill/>
            <a:miter lim="800000"/>
            <a:headEnd/>
            <a:tailEnd/>
          </a:ln>
        </p:spPr>
        <p:txBody>
          <a:bodyPr>
            <a:spAutoFit/>
          </a:bodyPr>
          <a:lstStyle/>
          <a:p>
            <a:r>
              <a:rPr lang="ru-RU" sz="2400" b="1"/>
              <a:t>Средний медперсонал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684213" y="620713"/>
            <a:ext cx="8459787" cy="431800"/>
          </a:xfrm>
        </p:spPr>
        <p:txBody>
          <a:bodyPr/>
          <a:lstStyle/>
          <a:p>
            <a:pPr eaLnBrk="1" hangingPunct="1"/>
            <a:r>
              <a:rPr lang="ru-RU" sz="2800" b="1" smtClean="0"/>
              <a:t>Кадровое обеспечение отрасли здравоохранения</a:t>
            </a:r>
            <a:endParaRPr lang="ru-RU" sz="2800" smtClean="0"/>
          </a:p>
        </p:txBody>
      </p:sp>
      <p:pic>
        <p:nvPicPr>
          <p:cNvPr id="31746" name="Picture 4"/>
          <p:cNvPicPr>
            <a:picLocks noChangeAspect="1" noChangeArrowheads="1"/>
          </p:cNvPicPr>
          <p:nvPr>
            <p:ph idx="4294967295"/>
          </p:nvPr>
        </p:nvPicPr>
        <p:blipFill>
          <a:blip r:embed="rId2"/>
          <a:srcRect/>
          <a:stretch>
            <a:fillRect/>
          </a:stretch>
        </p:blipFill>
        <p:spPr>
          <a:xfrm>
            <a:off x="107950" y="1268413"/>
            <a:ext cx="3773488" cy="5248275"/>
          </a:xfrm>
        </p:spPr>
      </p:pic>
      <p:pic>
        <p:nvPicPr>
          <p:cNvPr id="31747" name="Picture 5" descr="IMG_2374"/>
          <p:cNvPicPr>
            <a:picLocks noChangeAspect="1" noChangeArrowheads="1"/>
          </p:cNvPicPr>
          <p:nvPr/>
        </p:nvPicPr>
        <p:blipFill>
          <a:blip r:embed="rId3"/>
          <a:srcRect/>
          <a:stretch>
            <a:fillRect/>
          </a:stretch>
        </p:blipFill>
        <p:spPr bwMode="auto">
          <a:xfrm>
            <a:off x="3995738" y="1844675"/>
            <a:ext cx="5003800" cy="410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1066800" y="692150"/>
            <a:ext cx="7391400" cy="288925"/>
          </a:xfrm>
        </p:spPr>
        <p:txBody>
          <a:bodyPr/>
          <a:lstStyle/>
          <a:p>
            <a:r>
              <a:rPr lang="ru-RU" sz="2800" b="1" smtClean="0"/>
              <a:t>Кадровое обеспечение отрасли здравоохранения</a:t>
            </a:r>
          </a:p>
        </p:txBody>
      </p:sp>
      <p:sp>
        <p:nvSpPr>
          <p:cNvPr id="32770" name="Rectangle 3"/>
          <p:cNvSpPr>
            <a:spLocks noGrp="1" noChangeArrowheads="1"/>
          </p:cNvSpPr>
          <p:nvPr>
            <p:ph type="body" idx="4294967295"/>
          </p:nvPr>
        </p:nvSpPr>
        <p:spPr>
          <a:xfrm>
            <a:off x="323850" y="1371600"/>
            <a:ext cx="8439150" cy="5248275"/>
          </a:xfrm>
        </p:spPr>
        <p:txBody>
          <a:bodyPr/>
          <a:lstStyle/>
          <a:p>
            <a:pPr marL="357188" indent="-357188" algn="just">
              <a:lnSpc>
                <a:spcPct val="80000"/>
              </a:lnSpc>
              <a:buClr>
                <a:srgbClr val="020A53"/>
              </a:buClr>
            </a:pPr>
            <a:r>
              <a:rPr lang="ru-RU" sz="2400" smtClean="0"/>
              <a:t>Базы подготовки врачей – </a:t>
            </a:r>
            <a:r>
              <a:rPr lang="ru-RU" sz="2400" b="0" smtClean="0"/>
              <a:t>11 ВУЗов в близлежащих регионах, с 2008 года медицинский факультет Обнинского ИАТЭ</a:t>
            </a:r>
          </a:p>
          <a:p>
            <a:pPr marL="357188" indent="-357188" algn="just">
              <a:lnSpc>
                <a:spcPct val="80000"/>
              </a:lnSpc>
              <a:buClr>
                <a:srgbClr val="020A53"/>
              </a:buClr>
            </a:pPr>
            <a:r>
              <a:rPr lang="ru-RU" sz="2400" smtClean="0"/>
              <a:t>Базы подготовки средних медицинских работников</a:t>
            </a:r>
            <a:r>
              <a:rPr lang="ru-RU" sz="2400" b="0" smtClean="0"/>
              <a:t> - Калужский и Обнинский колледжи</a:t>
            </a:r>
          </a:p>
          <a:p>
            <a:pPr marL="357188" indent="-357188" algn="just">
              <a:lnSpc>
                <a:spcPct val="80000"/>
              </a:lnSpc>
              <a:buClr>
                <a:srgbClr val="020A53"/>
              </a:buClr>
            </a:pPr>
            <a:r>
              <a:rPr lang="ru-RU" sz="2400" smtClean="0"/>
              <a:t>Повышение квалификации врачей и средних медицинских работников – </a:t>
            </a:r>
            <a:r>
              <a:rPr lang="ru-RU" sz="2400" b="0" smtClean="0"/>
              <a:t>659 врачей, 2049 медсестер</a:t>
            </a:r>
          </a:p>
          <a:p>
            <a:pPr marL="357188" indent="-357188" algn="just">
              <a:lnSpc>
                <a:spcPct val="80000"/>
              </a:lnSpc>
              <a:buClr>
                <a:srgbClr val="020A53"/>
              </a:buClr>
            </a:pPr>
            <a:r>
              <a:rPr lang="ru-RU" sz="2400" smtClean="0"/>
              <a:t>Организация еженедельно научно-практических конференций и семинаров  с участием ведущих специалистов России </a:t>
            </a:r>
            <a:r>
              <a:rPr lang="ru-RU" sz="2400" b="0" smtClean="0"/>
              <a:t>- 67 (24 конференции и 13 семинаров)</a:t>
            </a:r>
          </a:p>
          <a:p>
            <a:pPr marL="357188" indent="-357188" algn="just">
              <a:lnSpc>
                <a:spcPct val="80000"/>
              </a:lnSpc>
              <a:buClr>
                <a:srgbClr val="020A53"/>
              </a:buClr>
            </a:pPr>
            <a:r>
              <a:rPr lang="ru-RU" sz="2400" smtClean="0"/>
              <a:t>Выезды в другие регионы на семинары, симпозиумы, конференции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ru-RU" sz="3000" smtClean="0"/>
              <a:t>Кадровая политика – </a:t>
            </a:r>
            <a:br>
              <a:rPr lang="ru-RU" sz="3000" smtClean="0"/>
            </a:br>
            <a:r>
              <a:rPr lang="ru-RU" sz="3000" smtClean="0"/>
              <a:t>меры социальной поддержки</a:t>
            </a:r>
            <a:endParaRPr lang="en-US" sz="3000" smtClean="0"/>
          </a:p>
        </p:txBody>
      </p:sp>
      <p:sp>
        <p:nvSpPr>
          <p:cNvPr id="33794" name="AutoShape 3"/>
          <p:cNvSpPr>
            <a:spLocks noChangeArrowheads="1"/>
          </p:cNvSpPr>
          <p:nvPr/>
        </p:nvSpPr>
        <p:spPr bwMode="gray">
          <a:xfrm>
            <a:off x="6948488" y="4508500"/>
            <a:ext cx="2016125" cy="1225550"/>
          </a:xfrm>
          <a:prstGeom prst="roundRect">
            <a:avLst>
              <a:gd name="adj" fmla="val 13745"/>
            </a:avLst>
          </a:prstGeom>
          <a:noFill/>
          <a:ln w="38100">
            <a:solidFill>
              <a:schemeClr val="tx1"/>
            </a:solidFill>
            <a:round/>
            <a:headEnd/>
            <a:tailEnd/>
          </a:ln>
        </p:spPr>
        <p:txBody>
          <a:bodyPr wrap="none" anchor="ctr"/>
          <a:lstStyle/>
          <a:p>
            <a:endParaRPr lang="ru-RU"/>
          </a:p>
        </p:txBody>
      </p:sp>
      <p:sp>
        <p:nvSpPr>
          <p:cNvPr id="33795" name="AutoShape 4"/>
          <p:cNvSpPr>
            <a:spLocks noChangeArrowheads="1"/>
          </p:cNvSpPr>
          <p:nvPr/>
        </p:nvSpPr>
        <p:spPr bwMode="gray">
          <a:xfrm>
            <a:off x="4787900" y="3357563"/>
            <a:ext cx="2087563" cy="1008062"/>
          </a:xfrm>
          <a:prstGeom prst="roundRect">
            <a:avLst>
              <a:gd name="adj" fmla="val 13745"/>
            </a:avLst>
          </a:prstGeom>
          <a:noFill/>
          <a:ln w="38100">
            <a:solidFill>
              <a:schemeClr val="tx1"/>
            </a:solidFill>
            <a:round/>
            <a:headEnd/>
            <a:tailEnd/>
          </a:ln>
        </p:spPr>
        <p:txBody>
          <a:bodyPr wrap="none" anchor="ctr"/>
          <a:lstStyle/>
          <a:p>
            <a:endParaRPr lang="ru-RU"/>
          </a:p>
        </p:txBody>
      </p:sp>
      <p:sp>
        <p:nvSpPr>
          <p:cNvPr id="33796" name="AutoShape 5"/>
          <p:cNvSpPr>
            <a:spLocks noChangeArrowheads="1"/>
          </p:cNvSpPr>
          <p:nvPr/>
        </p:nvSpPr>
        <p:spPr bwMode="gray">
          <a:xfrm>
            <a:off x="2700338" y="4581525"/>
            <a:ext cx="2303462" cy="1439863"/>
          </a:xfrm>
          <a:prstGeom prst="roundRect">
            <a:avLst>
              <a:gd name="adj" fmla="val 13745"/>
            </a:avLst>
          </a:prstGeom>
          <a:noFill/>
          <a:ln w="38100">
            <a:solidFill>
              <a:schemeClr val="tx1"/>
            </a:solidFill>
            <a:round/>
            <a:headEnd/>
            <a:tailEnd/>
          </a:ln>
        </p:spPr>
        <p:txBody>
          <a:bodyPr wrap="none" anchor="ctr"/>
          <a:lstStyle/>
          <a:p>
            <a:endParaRPr lang="ru-RU"/>
          </a:p>
        </p:txBody>
      </p:sp>
      <p:sp>
        <p:nvSpPr>
          <p:cNvPr id="33797" name="AutoShape 6"/>
          <p:cNvSpPr>
            <a:spLocks noChangeArrowheads="1"/>
          </p:cNvSpPr>
          <p:nvPr/>
        </p:nvSpPr>
        <p:spPr bwMode="gray">
          <a:xfrm>
            <a:off x="250825" y="3573463"/>
            <a:ext cx="2160588" cy="1368425"/>
          </a:xfrm>
          <a:prstGeom prst="roundRect">
            <a:avLst>
              <a:gd name="adj" fmla="val 13745"/>
            </a:avLst>
          </a:prstGeom>
          <a:noFill/>
          <a:ln w="38100">
            <a:solidFill>
              <a:schemeClr val="tx1"/>
            </a:solidFill>
            <a:round/>
            <a:headEnd/>
            <a:tailEnd/>
          </a:ln>
        </p:spPr>
        <p:txBody>
          <a:bodyPr wrap="none" anchor="ctr"/>
          <a:lstStyle/>
          <a:p>
            <a:endParaRPr lang="ru-RU"/>
          </a:p>
        </p:txBody>
      </p:sp>
      <p:grpSp>
        <p:nvGrpSpPr>
          <p:cNvPr id="33798" name="Group 7"/>
          <p:cNvGrpSpPr>
            <a:grpSpLocks/>
          </p:cNvGrpSpPr>
          <p:nvPr/>
        </p:nvGrpSpPr>
        <p:grpSpPr bwMode="auto">
          <a:xfrm>
            <a:off x="684213" y="2057400"/>
            <a:ext cx="7488237" cy="990600"/>
            <a:chOff x="624" y="1152"/>
            <a:chExt cx="4080" cy="720"/>
          </a:xfrm>
        </p:grpSpPr>
        <p:sp>
          <p:nvSpPr>
            <p:cNvPr id="33807" name="Rectangle 8"/>
            <p:cNvSpPr>
              <a:spLocks noChangeArrowheads="1"/>
            </p:cNvSpPr>
            <p:nvPr/>
          </p:nvSpPr>
          <p:spPr bwMode="gray">
            <a:xfrm rot="3419336">
              <a:off x="624" y="1200"/>
              <a:ext cx="672" cy="672"/>
            </a:xfrm>
            <a:prstGeom prst="rect">
              <a:avLst/>
            </a:prstGeom>
            <a:gradFill rotWithShape="1">
              <a:gsLst>
                <a:gs pos="0">
                  <a:schemeClr val="bg2"/>
                </a:gs>
                <a:gs pos="100000">
                  <a:srgbClr val="002F5E"/>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bg2"/>
              </a:extrusionClr>
            </a:sp3d>
          </p:spPr>
          <p:txBody>
            <a:bodyPr rot="10800000" vert="eaVert" wrap="none" anchor="ctr">
              <a:flatTx/>
            </a:bodyPr>
            <a:lstStyle/>
            <a:p>
              <a:endParaRPr lang="ru-RU"/>
            </a:p>
          </p:txBody>
        </p:sp>
        <p:grpSp>
          <p:nvGrpSpPr>
            <p:cNvPr id="33808" name="Group 9"/>
            <p:cNvGrpSpPr>
              <a:grpSpLocks/>
            </p:cNvGrpSpPr>
            <p:nvPr/>
          </p:nvGrpSpPr>
          <p:grpSpPr bwMode="auto">
            <a:xfrm>
              <a:off x="1296" y="1296"/>
              <a:ext cx="624" cy="96"/>
              <a:chOff x="2003" y="3439"/>
              <a:chExt cx="468" cy="244"/>
            </a:xfrm>
          </p:grpSpPr>
          <p:sp>
            <p:nvSpPr>
              <p:cNvPr id="33822"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p>
            </p:txBody>
          </p:sp>
          <p:sp>
            <p:nvSpPr>
              <p:cNvPr id="33823"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p>
            </p:txBody>
          </p:sp>
          <p:sp>
            <p:nvSpPr>
              <p:cNvPr id="3"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4" name="Oval 13"/>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33809" name="Rectangle 14"/>
            <p:cNvSpPr>
              <a:spLocks noChangeArrowheads="1"/>
            </p:cNvSpPr>
            <p:nvPr/>
          </p:nvSpPr>
          <p:spPr bwMode="gray">
            <a:xfrm rot="3419336">
              <a:off x="1776" y="1152"/>
              <a:ext cx="672" cy="672"/>
            </a:xfrm>
            <a:prstGeom prst="rect">
              <a:avLst/>
            </a:prstGeom>
            <a:gradFill rotWithShape="1">
              <a:gsLst>
                <a:gs pos="0">
                  <a:schemeClr val="accent2"/>
                </a:gs>
                <a:gs pos="100000">
                  <a:srgbClr val="436431"/>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rot="10800000" vert="eaVert" wrap="none" anchor="ctr">
              <a:flatTx/>
            </a:bodyPr>
            <a:lstStyle/>
            <a:p>
              <a:endParaRPr lang="ru-RU"/>
            </a:p>
          </p:txBody>
        </p:sp>
        <p:grpSp>
          <p:nvGrpSpPr>
            <p:cNvPr id="33810" name="Group 15"/>
            <p:cNvGrpSpPr>
              <a:grpSpLocks/>
            </p:cNvGrpSpPr>
            <p:nvPr/>
          </p:nvGrpSpPr>
          <p:grpSpPr bwMode="auto">
            <a:xfrm>
              <a:off x="2448" y="1296"/>
              <a:ext cx="624" cy="96"/>
              <a:chOff x="2003" y="3439"/>
              <a:chExt cx="468" cy="244"/>
            </a:xfrm>
          </p:grpSpPr>
          <p:sp>
            <p:nvSpPr>
              <p:cNvPr id="33818"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p>
            </p:txBody>
          </p:sp>
          <p:sp>
            <p:nvSpPr>
              <p:cNvPr id="33819"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p>
            </p:txBody>
          </p:sp>
          <p:sp>
            <p:nvSpPr>
              <p:cNvPr id="7"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79891"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33811" name="Rectangle 20"/>
            <p:cNvSpPr>
              <a:spLocks noChangeArrowheads="1"/>
            </p:cNvSpPr>
            <p:nvPr/>
          </p:nvSpPr>
          <p:spPr bwMode="gray">
            <a:xfrm rot="3419336">
              <a:off x="2880" y="1152"/>
              <a:ext cx="672" cy="672"/>
            </a:xfrm>
            <a:prstGeom prst="rect">
              <a:avLst/>
            </a:prstGeom>
            <a:gradFill rotWithShape="1">
              <a:gsLst>
                <a:gs pos="0">
                  <a:schemeClr val="bg2"/>
                </a:gs>
                <a:gs pos="100000">
                  <a:srgbClr val="002F5E"/>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bg2"/>
              </a:extrusionClr>
            </a:sp3d>
          </p:spPr>
          <p:txBody>
            <a:bodyPr rot="10800000" vert="eaVert" wrap="none" anchor="ctr">
              <a:flatTx/>
            </a:bodyPr>
            <a:lstStyle/>
            <a:p>
              <a:endParaRPr lang="ru-RU"/>
            </a:p>
          </p:txBody>
        </p:sp>
        <p:grpSp>
          <p:nvGrpSpPr>
            <p:cNvPr id="33812" name="Group 21"/>
            <p:cNvGrpSpPr>
              <a:grpSpLocks/>
            </p:cNvGrpSpPr>
            <p:nvPr/>
          </p:nvGrpSpPr>
          <p:grpSpPr bwMode="auto">
            <a:xfrm>
              <a:off x="3600" y="1296"/>
              <a:ext cx="816" cy="96"/>
              <a:chOff x="2003" y="3439"/>
              <a:chExt cx="468" cy="244"/>
            </a:xfrm>
          </p:grpSpPr>
          <p:sp>
            <p:nvSpPr>
              <p:cNvPr id="33814"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p>
            </p:txBody>
          </p:sp>
          <p:sp>
            <p:nvSpPr>
              <p:cNvPr id="33815"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p>
            </p:txBody>
          </p:sp>
          <p:sp>
            <p:nvSpPr>
              <p:cNvPr id="79896"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79897"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33813" name="Rectangle 26"/>
            <p:cNvSpPr>
              <a:spLocks noChangeArrowheads="1"/>
            </p:cNvSpPr>
            <p:nvPr/>
          </p:nvSpPr>
          <p:spPr bwMode="gray">
            <a:xfrm rot="3419336">
              <a:off x="4032" y="1152"/>
              <a:ext cx="672" cy="672"/>
            </a:xfrm>
            <a:prstGeom prst="rect">
              <a:avLst/>
            </a:prstGeom>
            <a:gradFill rotWithShape="1">
              <a:gsLst>
                <a:gs pos="0">
                  <a:schemeClr val="accent2"/>
                </a:gs>
                <a:gs pos="100000">
                  <a:srgbClr val="436431"/>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rot="10800000" vert="eaVert" wrap="none" anchor="ctr">
              <a:flatTx/>
            </a:bodyPr>
            <a:lstStyle/>
            <a:p>
              <a:endParaRPr lang="ru-RU"/>
            </a:p>
          </p:txBody>
        </p:sp>
      </p:grpSp>
      <p:sp>
        <p:nvSpPr>
          <p:cNvPr id="33799" name="Rectangle 27"/>
          <p:cNvSpPr>
            <a:spLocks noChangeArrowheads="1"/>
          </p:cNvSpPr>
          <p:nvPr/>
        </p:nvSpPr>
        <p:spPr bwMode="gray">
          <a:xfrm>
            <a:off x="827088" y="2349500"/>
            <a:ext cx="1346200" cy="366713"/>
          </a:xfrm>
          <a:prstGeom prst="rect">
            <a:avLst/>
          </a:prstGeom>
          <a:noFill/>
          <a:ln w="9525">
            <a:noFill/>
            <a:miter lim="800000"/>
            <a:headEnd/>
            <a:tailEnd/>
          </a:ln>
        </p:spPr>
        <p:txBody>
          <a:bodyPr wrap="none">
            <a:spAutoFit/>
          </a:bodyPr>
          <a:lstStyle/>
          <a:p>
            <a:r>
              <a:rPr lang="ru-RU">
                <a:solidFill>
                  <a:schemeClr val="tx2"/>
                </a:solidFill>
              </a:rPr>
              <a:t>Стипендии</a:t>
            </a:r>
            <a:endParaRPr lang="en-US">
              <a:solidFill>
                <a:schemeClr val="tx2"/>
              </a:solidFill>
            </a:endParaRPr>
          </a:p>
        </p:txBody>
      </p:sp>
      <p:sp>
        <p:nvSpPr>
          <p:cNvPr id="33800" name="Rectangle 28"/>
          <p:cNvSpPr>
            <a:spLocks noChangeArrowheads="1"/>
          </p:cNvSpPr>
          <p:nvPr/>
        </p:nvSpPr>
        <p:spPr bwMode="gray">
          <a:xfrm>
            <a:off x="2843213" y="2349500"/>
            <a:ext cx="1479550" cy="366713"/>
          </a:xfrm>
          <a:prstGeom prst="rect">
            <a:avLst/>
          </a:prstGeom>
          <a:noFill/>
          <a:ln w="9525">
            <a:noFill/>
            <a:miter lim="800000"/>
            <a:headEnd/>
            <a:tailEnd/>
          </a:ln>
        </p:spPr>
        <p:txBody>
          <a:bodyPr wrap="none">
            <a:spAutoFit/>
          </a:bodyPr>
          <a:lstStyle/>
          <a:p>
            <a:r>
              <a:rPr lang="ru-RU">
                <a:solidFill>
                  <a:schemeClr val="tx2"/>
                </a:solidFill>
              </a:rPr>
              <a:t>Найм жилья</a:t>
            </a:r>
            <a:endParaRPr lang="en-US">
              <a:solidFill>
                <a:schemeClr val="tx2"/>
              </a:solidFill>
            </a:endParaRPr>
          </a:p>
        </p:txBody>
      </p:sp>
      <p:sp>
        <p:nvSpPr>
          <p:cNvPr id="33801" name="Rectangle 29"/>
          <p:cNvSpPr>
            <a:spLocks noChangeArrowheads="1"/>
          </p:cNvSpPr>
          <p:nvPr/>
        </p:nvSpPr>
        <p:spPr bwMode="gray">
          <a:xfrm>
            <a:off x="5076825" y="2349500"/>
            <a:ext cx="1058863" cy="366713"/>
          </a:xfrm>
          <a:prstGeom prst="rect">
            <a:avLst/>
          </a:prstGeom>
          <a:noFill/>
          <a:ln w="9525">
            <a:noFill/>
            <a:miter lim="800000"/>
            <a:headEnd/>
            <a:tailEnd/>
          </a:ln>
        </p:spPr>
        <p:txBody>
          <a:bodyPr wrap="none">
            <a:spAutoFit/>
          </a:bodyPr>
          <a:lstStyle/>
          <a:p>
            <a:r>
              <a:rPr lang="ru-RU">
                <a:solidFill>
                  <a:schemeClr val="tx2"/>
                </a:solidFill>
              </a:rPr>
              <a:t>Ипотека</a:t>
            </a:r>
            <a:endParaRPr lang="en-US">
              <a:solidFill>
                <a:schemeClr val="tx2"/>
              </a:solidFill>
            </a:endParaRPr>
          </a:p>
        </p:txBody>
      </p:sp>
      <p:sp>
        <p:nvSpPr>
          <p:cNvPr id="33802" name="Rectangle 30"/>
          <p:cNvSpPr>
            <a:spLocks noChangeArrowheads="1"/>
          </p:cNvSpPr>
          <p:nvPr/>
        </p:nvSpPr>
        <p:spPr bwMode="gray">
          <a:xfrm>
            <a:off x="6804025" y="2276475"/>
            <a:ext cx="1973263" cy="641350"/>
          </a:xfrm>
          <a:prstGeom prst="rect">
            <a:avLst/>
          </a:prstGeom>
          <a:noFill/>
          <a:ln w="9525">
            <a:noFill/>
            <a:miter lim="800000"/>
            <a:headEnd/>
            <a:tailEnd/>
          </a:ln>
        </p:spPr>
        <p:txBody>
          <a:bodyPr wrap="none">
            <a:spAutoFit/>
          </a:bodyPr>
          <a:lstStyle/>
          <a:p>
            <a:pPr algn="ctr"/>
            <a:r>
              <a:rPr lang="ru-RU">
                <a:solidFill>
                  <a:schemeClr val="tx2"/>
                </a:solidFill>
              </a:rPr>
              <a:t>Предоставление</a:t>
            </a:r>
          </a:p>
          <a:p>
            <a:pPr algn="ctr"/>
            <a:r>
              <a:rPr lang="ru-RU">
                <a:solidFill>
                  <a:schemeClr val="tx2"/>
                </a:solidFill>
              </a:rPr>
              <a:t> жилья</a:t>
            </a:r>
            <a:endParaRPr lang="en-US">
              <a:solidFill>
                <a:schemeClr val="tx2"/>
              </a:solidFill>
            </a:endParaRPr>
          </a:p>
        </p:txBody>
      </p:sp>
      <p:sp>
        <p:nvSpPr>
          <p:cNvPr id="33803" name="Rectangle 31"/>
          <p:cNvSpPr>
            <a:spLocks noChangeArrowheads="1"/>
          </p:cNvSpPr>
          <p:nvPr/>
        </p:nvSpPr>
        <p:spPr bwMode="gray">
          <a:xfrm>
            <a:off x="323850" y="3573463"/>
            <a:ext cx="2143125" cy="1190625"/>
          </a:xfrm>
          <a:prstGeom prst="rect">
            <a:avLst/>
          </a:prstGeom>
          <a:noFill/>
          <a:ln w="9525">
            <a:noFill/>
            <a:miter lim="800000"/>
            <a:headEnd/>
            <a:tailEnd/>
          </a:ln>
        </p:spPr>
        <p:txBody>
          <a:bodyPr wrap="none">
            <a:spAutoFit/>
          </a:bodyPr>
          <a:lstStyle/>
          <a:p>
            <a:r>
              <a:rPr lang="ru-RU">
                <a:solidFill>
                  <a:schemeClr val="tx2"/>
                </a:solidFill>
              </a:rPr>
              <a:t>93 студента ВУЗ</a:t>
            </a:r>
          </a:p>
          <a:p>
            <a:r>
              <a:rPr lang="ru-RU">
                <a:solidFill>
                  <a:schemeClr val="tx2"/>
                </a:solidFill>
              </a:rPr>
              <a:t>19 – медколледжа</a:t>
            </a:r>
          </a:p>
          <a:p>
            <a:r>
              <a:rPr lang="ru-RU">
                <a:solidFill>
                  <a:schemeClr val="tx2"/>
                </a:solidFill>
              </a:rPr>
              <a:t>32 – клинических </a:t>
            </a:r>
          </a:p>
          <a:p>
            <a:r>
              <a:rPr lang="ru-RU">
                <a:solidFill>
                  <a:schemeClr val="tx2"/>
                </a:solidFill>
              </a:rPr>
              <a:t>ординатора</a:t>
            </a:r>
            <a:endParaRPr lang="en-US">
              <a:solidFill>
                <a:schemeClr val="tx2"/>
              </a:solidFill>
            </a:endParaRPr>
          </a:p>
        </p:txBody>
      </p:sp>
      <p:sp>
        <p:nvSpPr>
          <p:cNvPr id="33804" name="Rectangle 32"/>
          <p:cNvSpPr>
            <a:spLocks noChangeArrowheads="1"/>
          </p:cNvSpPr>
          <p:nvPr/>
        </p:nvSpPr>
        <p:spPr bwMode="gray">
          <a:xfrm>
            <a:off x="2700338" y="4652963"/>
            <a:ext cx="2244725" cy="1190625"/>
          </a:xfrm>
          <a:prstGeom prst="rect">
            <a:avLst/>
          </a:prstGeom>
          <a:noFill/>
          <a:ln w="9525">
            <a:noFill/>
            <a:miter lim="800000"/>
            <a:headEnd/>
            <a:tailEnd/>
          </a:ln>
        </p:spPr>
        <p:txBody>
          <a:bodyPr wrap="none">
            <a:spAutoFit/>
          </a:bodyPr>
          <a:lstStyle/>
          <a:p>
            <a:pPr marL="342900" indent="-342900">
              <a:buFontTx/>
              <a:buAutoNum type="arabicPlain" startAt="33"/>
            </a:pPr>
            <a:r>
              <a:rPr lang="ru-RU">
                <a:solidFill>
                  <a:schemeClr val="tx2"/>
                </a:solidFill>
              </a:rPr>
              <a:t>- медработники </a:t>
            </a:r>
          </a:p>
          <a:p>
            <a:pPr marL="342900" indent="-342900"/>
            <a:r>
              <a:rPr lang="ru-RU">
                <a:solidFill>
                  <a:schemeClr val="tx2"/>
                </a:solidFill>
              </a:rPr>
              <a:t>МУЗ</a:t>
            </a:r>
          </a:p>
          <a:p>
            <a:pPr marL="342900" indent="-342900"/>
            <a:r>
              <a:rPr lang="ru-RU">
                <a:solidFill>
                  <a:schemeClr val="tx2"/>
                </a:solidFill>
              </a:rPr>
              <a:t>48 – ЛПУ г.Калуги</a:t>
            </a:r>
          </a:p>
          <a:p>
            <a:pPr marL="342900" indent="-342900"/>
            <a:r>
              <a:rPr lang="ru-RU">
                <a:solidFill>
                  <a:schemeClr val="tx2"/>
                </a:solidFill>
              </a:rPr>
              <a:t>12 - ГУЗ</a:t>
            </a:r>
            <a:endParaRPr lang="en-US">
              <a:solidFill>
                <a:schemeClr val="tx2"/>
              </a:solidFill>
            </a:endParaRPr>
          </a:p>
        </p:txBody>
      </p:sp>
      <p:sp>
        <p:nvSpPr>
          <p:cNvPr id="33805" name="Rectangle 33"/>
          <p:cNvSpPr>
            <a:spLocks noChangeArrowheads="1"/>
          </p:cNvSpPr>
          <p:nvPr/>
        </p:nvSpPr>
        <p:spPr bwMode="gray">
          <a:xfrm>
            <a:off x="4932363" y="3644900"/>
            <a:ext cx="1593850" cy="366713"/>
          </a:xfrm>
          <a:prstGeom prst="rect">
            <a:avLst/>
          </a:prstGeom>
          <a:noFill/>
          <a:ln w="9525">
            <a:noFill/>
            <a:miter lim="800000"/>
            <a:headEnd/>
            <a:tailEnd/>
          </a:ln>
        </p:spPr>
        <p:txBody>
          <a:bodyPr wrap="none">
            <a:spAutoFit/>
          </a:bodyPr>
          <a:lstStyle/>
          <a:p>
            <a:r>
              <a:rPr lang="ru-RU">
                <a:solidFill>
                  <a:schemeClr val="tx2"/>
                </a:solidFill>
              </a:rPr>
              <a:t>8 врачей ГУЗ</a:t>
            </a:r>
            <a:endParaRPr lang="en-US">
              <a:solidFill>
                <a:schemeClr val="tx2"/>
              </a:solidFill>
            </a:endParaRPr>
          </a:p>
        </p:txBody>
      </p:sp>
      <p:sp>
        <p:nvSpPr>
          <p:cNvPr id="33806" name="Rectangle 34"/>
          <p:cNvSpPr>
            <a:spLocks noChangeArrowheads="1"/>
          </p:cNvSpPr>
          <p:nvPr/>
        </p:nvSpPr>
        <p:spPr bwMode="gray">
          <a:xfrm>
            <a:off x="7019925" y="4652963"/>
            <a:ext cx="1919288" cy="915987"/>
          </a:xfrm>
          <a:prstGeom prst="rect">
            <a:avLst/>
          </a:prstGeom>
          <a:noFill/>
          <a:ln w="9525">
            <a:noFill/>
            <a:miter lim="800000"/>
            <a:headEnd/>
            <a:tailEnd/>
          </a:ln>
        </p:spPr>
        <p:txBody>
          <a:bodyPr>
            <a:spAutoFit/>
          </a:bodyPr>
          <a:lstStyle/>
          <a:p>
            <a:r>
              <a:rPr lang="ru-RU">
                <a:solidFill>
                  <a:schemeClr val="tx2"/>
                </a:solidFill>
              </a:rPr>
              <a:t>27 квартир </a:t>
            </a:r>
          </a:p>
          <a:p>
            <a:r>
              <a:rPr lang="ru-RU">
                <a:solidFill>
                  <a:schemeClr val="tx2"/>
                </a:solidFill>
              </a:rPr>
              <a:t>медработникам </a:t>
            </a:r>
          </a:p>
          <a:p>
            <a:r>
              <a:rPr lang="ru-RU">
                <a:solidFill>
                  <a:schemeClr val="tx2"/>
                </a:solidFill>
              </a:rPr>
              <a:t>МУЗ</a:t>
            </a:r>
            <a:endParaRPr lang="en-US">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subTitle" idx="1"/>
          </p:nvPr>
        </p:nvSpPr>
        <p:spPr>
          <a:xfrm>
            <a:off x="533400" y="6021388"/>
            <a:ext cx="8153400" cy="431800"/>
          </a:xfrm>
        </p:spPr>
        <p:txBody>
          <a:bodyPr/>
          <a:lstStyle/>
          <a:p>
            <a:pPr eaLnBrk="1" hangingPunct="1"/>
            <a:r>
              <a:rPr lang="ru-RU" sz="1800" smtClean="0"/>
              <a:t>22 февраля 2011 г.</a:t>
            </a:r>
          </a:p>
          <a:p>
            <a:pPr eaLnBrk="1" hangingPunct="1"/>
            <a:endParaRPr lang="en-US" sz="1800" smtClean="0"/>
          </a:p>
        </p:txBody>
      </p:sp>
      <p:sp>
        <p:nvSpPr>
          <p:cNvPr id="2050" name="Rectangle 2"/>
          <p:cNvSpPr>
            <a:spLocks noGrp="1" noChangeArrowheads="1"/>
          </p:cNvSpPr>
          <p:nvPr>
            <p:ph type="ctrTitle" sz="quarter"/>
          </p:nvPr>
        </p:nvSpPr>
        <p:spPr>
          <a:xfrm>
            <a:off x="179388" y="333375"/>
            <a:ext cx="8713787" cy="2016125"/>
          </a:xfrm>
        </p:spPr>
        <p:txBody>
          <a:bodyPr/>
          <a:lstStyle/>
          <a:p>
            <a:pPr eaLnBrk="1" hangingPunct="1">
              <a:defRPr/>
            </a:pPr>
            <a:r>
              <a:rPr lang="ru-RU" sz="3200" dirty="0" smtClean="0"/>
              <a:t>Об итогах работы министерства здравоохранения Калужской области в 2010 году и </a:t>
            </a:r>
            <a:br>
              <a:rPr lang="ru-RU" sz="3200" dirty="0" smtClean="0"/>
            </a:br>
            <a:r>
              <a:rPr lang="ru-RU" sz="3200" dirty="0" smtClean="0"/>
              <a:t>задачах на 2011 год</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ru-RU" sz="2800" b="1" smtClean="0"/>
              <a:t>Кадровая политика</a:t>
            </a:r>
          </a:p>
        </p:txBody>
      </p:sp>
      <p:sp>
        <p:nvSpPr>
          <p:cNvPr id="34818" name="Содержимое 2"/>
          <p:cNvSpPr>
            <a:spLocks noGrp="1"/>
          </p:cNvSpPr>
          <p:nvPr>
            <p:ph idx="1"/>
          </p:nvPr>
        </p:nvSpPr>
        <p:spPr>
          <a:xfrm>
            <a:off x="395288" y="1341438"/>
            <a:ext cx="8208962" cy="5103812"/>
          </a:xfrm>
        </p:spPr>
        <p:txBody>
          <a:bodyPr/>
          <a:lstStyle/>
          <a:p>
            <a:pPr algn="just" eaLnBrk="1" hangingPunct="1">
              <a:buClr>
                <a:srgbClr val="020A53"/>
              </a:buClr>
              <a:buFont typeface="Wingdings" pitchFamily="2" charset="2"/>
              <a:buNone/>
            </a:pPr>
            <a:r>
              <a:rPr lang="ru-RU" smtClean="0"/>
              <a:t>Пути улучшения кадровой ситуации:</a:t>
            </a:r>
          </a:p>
          <a:p>
            <a:pPr algn="just" eaLnBrk="1" hangingPunct="1">
              <a:buClr>
                <a:srgbClr val="020A53"/>
              </a:buClr>
            </a:pPr>
            <a:r>
              <a:rPr lang="ru-RU" sz="2200" smtClean="0"/>
              <a:t>Установление и выплаты стипендий из средств муниципальных образований. Персональная работа со студентами медицинских ВУЗов</a:t>
            </a:r>
          </a:p>
          <a:p>
            <a:pPr algn="just" eaLnBrk="1" hangingPunct="1">
              <a:buClr>
                <a:srgbClr val="020A53"/>
              </a:buClr>
            </a:pPr>
            <a:r>
              <a:rPr lang="ru-RU" sz="2200" smtClean="0"/>
              <a:t>Выплата «подъемных» на обустройство вновь прибывающих специалистов из средств муниципального бюджета</a:t>
            </a:r>
          </a:p>
          <a:p>
            <a:pPr algn="just" eaLnBrk="1" hangingPunct="1">
              <a:buClr>
                <a:srgbClr val="020A53"/>
              </a:buClr>
            </a:pPr>
            <a:r>
              <a:rPr lang="ru-RU" sz="2200" smtClean="0"/>
              <a:t>Внеочередное предоставление мест в детском саду детям медицинских работников</a:t>
            </a:r>
          </a:p>
          <a:p>
            <a:pPr algn="just" eaLnBrk="1" hangingPunct="1">
              <a:buClr>
                <a:srgbClr val="020A53"/>
              </a:buClr>
            </a:pPr>
            <a:r>
              <a:rPr lang="ru-RU" sz="2200" smtClean="0"/>
              <a:t>Стипендии клиническим интернам</a:t>
            </a:r>
          </a:p>
          <a:p>
            <a:pPr algn="just" eaLnBrk="1" hangingPunct="1">
              <a:buClr>
                <a:srgbClr val="020A53"/>
              </a:buClr>
            </a:pPr>
            <a:r>
              <a:rPr lang="ru-RU" sz="2200" smtClean="0"/>
              <a:t>Персональные доплаты наиболее востребованным специалистам</a:t>
            </a:r>
          </a:p>
          <a:p>
            <a:pPr algn="just" eaLnBrk="1" hangingPunct="1">
              <a:buClr>
                <a:srgbClr val="020A53"/>
              </a:buClr>
              <a:buFont typeface="Wingdings" pitchFamily="2" charset="2"/>
              <a:buNone/>
            </a:pPr>
            <a:endParaRPr lang="ru-RU" sz="2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ru-RU" sz="3200" smtClean="0"/>
              <a:t>Кадровая политика</a:t>
            </a:r>
          </a:p>
        </p:txBody>
      </p:sp>
      <p:sp>
        <p:nvSpPr>
          <p:cNvPr id="35842" name="Rectangle 3"/>
          <p:cNvSpPr>
            <a:spLocks noGrp="1" noChangeArrowheads="1"/>
          </p:cNvSpPr>
          <p:nvPr>
            <p:ph type="body" idx="1"/>
          </p:nvPr>
        </p:nvSpPr>
        <p:spPr>
          <a:xfrm>
            <a:off x="533400" y="1371600"/>
            <a:ext cx="8229600" cy="1912938"/>
          </a:xfrm>
        </p:spPr>
        <p:txBody>
          <a:bodyPr/>
          <a:lstStyle/>
          <a:p>
            <a:pPr eaLnBrk="1" hangingPunct="1">
              <a:buFont typeface="Wingdings" pitchFamily="2" charset="2"/>
              <a:buNone/>
            </a:pPr>
            <a:r>
              <a:rPr lang="ru-RU" smtClean="0"/>
              <a:t>Главное в кадровой политике: </a:t>
            </a:r>
          </a:p>
          <a:p>
            <a:pPr eaLnBrk="1" hangingPunct="1">
              <a:buFontTx/>
              <a:buChar char="-"/>
            </a:pPr>
            <a:r>
              <a:rPr lang="ru-RU" b="0" smtClean="0"/>
              <a:t>предоставление служебного жилья;</a:t>
            </a:r>
          </a:p>
          <a:p>
            <a:pPr eaLnBrk="1" hangingPunct="1">
              <a:buFontTx/>
              <a:buChar char="-"/>
            </a:pPr>
            <a:r>
              <a:rPr lang="ru-RU" b="0" smtClean="0"/>
              <a:t>введение новой системы оплаты труда</a:t>
            </a:r>
          </a:p>
        </p:txBody>
      </p:sp>
      <p:pic>
        <p:nvPicPr>
          <p:cNvPr id="35843" name="Picture 5" descr="Общий вид2"/>
          <p:cNvPicPr>
            <a:picLocks noChangeAspect="1" noChangeArrowheads="1"/>
          </p:cNvPicPr>
          <p:nvPr/>
        </p:nvPicPr>
        <p:blipFill>
          <a:blip r:embed="rId2"/>
          <a:srcRect/>
          <a:stretch>
            <a:fillRect/>
          </a:stretch>
        </p:blipFill>
        <p:spPr bwMode="auto">
          <a:xfrm>
            <a:off x="179388" y="3213100"/>
            <a:ext cx="5554662" cy="3910013"/>
          </a:xfrm>
          <a:prstGeom prst="rect">
            <a:avLst/>
          </a:prstGeom>
          <a:noFill/>
          <a:ln w="9525">
            <a:noFill/>
            <a:miter lim="800000"/>
            <a:headEnd/>
            <a:tailEnd/>
          </a:ln>
        </p:spPr>
      </p:pic>
      <p:sp>
        <p:nvSpPr>
          <p:cNvPr id="35844" name="Rectangle 3"/>
          <p:cNvSpPr>
            <a:spLocks noChangeArrowheads="1"/>
          </p:cNvSpPr>
          <p:nvPr/>
        </p:nvSpPr>
        <p:spPr bwMode="auto">
          <a:xfrm>
            <a:off x="5867400" y="4437063"/>
            <a:ext cx="3025775" cy="1152525"/>
          </a:xfrm>
          <a:prstGeom prst="rect">
            <a:avLst/>
          </a:prstGeom>
          <a:noFill/>
          <a:ln w="9525">
            <a:noFill/>
            <a:miter lim="800000"/>
            <a:headEnd/>
            <a:tailEnd/>
          </a:ln>
        </p:spPr>
        <p:txBody>
          <a:bodyPr/>
          <a:lstStyle/>
          <a:p>
            <a:pPr marL="342900" indent="-342900">
              <a:spcBef>
                <a:spcPct val="20000"/>
              </a:spcBef>
              <a:buClr>
                <a:schemeClr val="hlink"/>
              </a:buClr>
              <a:buFont typeface="Wingdings" pitchFamily="2" charset="2"/>
              <a:buNone/>
            </a:pPr>
            <a:r>
              <a:rPr lang="ru-RU" sz="1600" b="1">
                <a:latin typeface="Verdana" pitchFamily="34" charset="0"/>
              </a:rPr>
              <a:t>     Макет общежития для медицинских работников на 42 квартиры в г.Калуге</a:t>
            </a:r>
            <a:endParaRPr lang="ru-RU" sz="1600">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a:lnSpc>
                <a:spcPct val="80000"/>
              </a:lnSpc>
            </a:pPr>
            <a:r>
              <a:rPr lang="ru-RU" sz="3000" b="1" smtClean="0"/>
              <a:t>Действующая система оплаты  труда медицинских работников</a:t>
            </a:r>
            <a:endParaRPr lang="en-US" sz="3000" b="1" smtClean="0"/>
          </a:p>
        </p:txBody>
      </p:sp>
      <p:graphicFrame>
        <p:nvGraphicFramePr>
          <p:cNvPr id="51431" name="Group 231"/>
          <p:cNvGraphicFramePr>
            <a:graphicFrameLocks noGrp="1"/>
          </p:cNvGraphicFramePr>
          <p:nvPr>
            <p:ph idx="4294967295"/>
          </p:nvPr>
        </p:nvGraphicFramePr>
        <p:xfrm>
          <a:off x="323850" y="1211263"/>
          <a:ext cx="8569325" cy="5567362"/>
        </p:xfrm>
        <a:graphic>
          <a:graphicData uri="http://schemas.openxmlformats.org/drawingml/2006/table">
            <a:tbl>
              <a:tblPr/>
              <a:tblGrid>
                <a:gridCol w="1933575"/>
                <a:gridCol w="1349375"/>
                <a:gridCol w="1320800"/>
                <a:gridCol w="1320800"/>
                <a:gridCol w="1322388"/>
                <a:gridCol w="1322387"/>
              </a:tblGrid>
              <a:tr h="86518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1" i="0" u="none" strike="noStrike" cap="none" normalizeH="0" baseline="0" smtClean="0">
                          <a:ln>
                            <a:noFill/>
                          </a:ln>
                          <a:solidFill>
                            <a:srgbClr val="FFFFFF"/>
                          </a:solidFill>
                          <a:effectLst/>
                          <a:latin typeface="Arial" charset="0"/>
                        </a:rPr>
                        <a:t>Наименование должности</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rgbClr val="FFFFFF"/>
                          </a:solidFill>
                          <a:effectLst/>
                          <a:latin typeface="Arial" charset="0"/>
                        </a:rPr>
                        <a:t>Квалификационные характеристики и условия труда</a:t>
                      </a:r>
                      <a:endParaRPr kumimoji="0" lang="en-US" sz="1000" b="0"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6666FF"/>
                        </a:gs>
                        <a:gs pos="100000">
                          <a:srgbClr val="2F2F76"/>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rgbClr val="FFFFFF"/>
                          </a:solidFill>
                          <a:effectLst/>
                          <a:latin typeface="Arial" charset="0"/>
                        </a:rPr>
                        <a:t>Оклад в соответствии с единой тарифной сеткой</a:t>
                      </a:r>
                      <a:endParaRPr kumimoji="0" lang="en-US" sz="1000" b="0"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9999FF"/>
                        </a:gs>
                        <a:gs pos="100000">
                          <a:srgbClr val="474776"/>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rgbClr val="FFFFFF"/>
                          </a:solidFill>
                          <a:effectLst/>
                          <a:latin typeface="Arial" charset="0"/>
                        </a:rPr>
                        <a:t>Повышение окладов в связи с опасными для здоровья и особо тяжелыми условиями труда</a:t>
                      </a:r>
                      <a:endParaRPr kumimoji="0" lang="en-US" sz="1000" b="0"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6666FF"/>
                        </a:gs>
                        <a:gs pos="100000">
                          <a:srgbClr val="2F2F76"/>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rgbClr val="FFFFFF"/>
                          </a:solidFill>
                          <a:effectLst/>
                          <a:latin typeface="Arial" charset="0"/>
                        </a:rPr>
                        <a:t>Надбавки за продолжительность непрерывной работы в учреждениях здравоохранения</a:t>
                      </a:r>
                      <a:endParaRPr kumimoji="0" lang="en-US" sz="1000" b="0"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9999FF"/>
                        </a:gs>
                        <a:gs pos="100000">
                          <a:srgbClr val="474776"/>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rgbClr val="FFFFFF"/>
                          </a:solidFill>
                          <a:effectLst/>
                          <a:latin typeface="Arial" charset="0"/>
                        </a:rPr>
                        <a:t>Всего заработная плата на 1,0 ставку</a:t>
                      </a:r>
                      <a:endParaRPr kumimoji="0" lang="en-US" sz="1000" b="0"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6666FF"/>
                        </a:gs>
                        <a:gs pos="100000">
                          <a:srgbClr val="2F2F76"/>
                        </a:gs>
                      </a:gsLst>
                      <a:lin ang="5400000" scaled="1"/>
                    </a:gradFill>
                  </a:tcPr>
                </a:tc>
              </a:tr>
              <a:tr h="50323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Врач</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2F5E"/>
                        </a:gs>
                        <a:gs pos="50000">
                          <a:srgbClr val="0066CC"/>
                        </a:gs>
                        <a:gs pos="100000">
                          <a:srgbClr val="002F5E"/>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Без категории</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11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3587,2</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1300" b="1" i="0" u="none" strike="noStrike" cap="none" normalizeH="0" baseline="0" smtClean="0">
                        <a:ln>
                          <a:noFill/>
                        </a:ln>
                        <a:solidFill>
                          <a:srgbClr val="FFFFFF"/>
                        </a:solidFill>
                        <a:effectLst/>
                        <a:latin typeface="Verdana" pitchFamily="34"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1076,16</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4663,36</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r>
              <a:tr h="48895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Врач-хирург, оперирующий в стационаре</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84776"/>
                        </a:gs>
                        <a:gs pos="50000">
                          <a:srgbClr val="3399FF"/>
                        </a:gs>
                        <a:gs pos="100000">
                          <a:srgbClr val="184776"/>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 кат.</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14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4500,8</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15%</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675,12</a:t>
                      </a:r>
                      <a:endParaRPr kumimoji="0" lang="en-US" sz="1300" b="1" i="0" u="none" strike="noStrike" cap="none" normalizeH="0" baseline="0" smtClean="0">
                        <a:ln>
                          <a:noFill/>
                        </a:ln>
                        <a:solidFill>
                          <a:srgbClr val="FFFFFF"/>
                        </a:solidFill>
                        <a:effectLst/>
                        <a:latin typeface="Verdana" pitchFamily="34"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1350,24</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6526,16</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r>
              <a:tr h="5588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Врач выездной бригады скорой медицинской помощи, врач общей практики</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2F5E"/>
                        </a:gs>
                        <a:gs pos="50000">
                          <a:srgbClr val="0066CC"/>
                        </a:gs>
                        <a:gs pos="100000">
                          <a:srgbClr val="002F5E"/>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 кат.</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14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4500,8</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1300" b="1" i="0" u="none" strike="noStrike" cap="none" normalizeH="0" baseline="0" smtClean="0">
                        <a:ln>
                          <a:noFill/>
                        </a:ln>
                        <a:solidFill>
                          <a:srgbClr val="FFFFFF"/>
                        </a:solidFill>
                        <a:effectLst/>
                        <a:latin typeface="Verdana" pitchFamily="34"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60%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2700,48</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7201,28</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89D">
                        <a:alpha val="47842"/>
                      </a:srgbClr>
                    </a:solidFill>
                  </a:tcPr>
                </a:tc>
              </a:tr>
              <a:tr h="4222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Медицинская сестра</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84776"/>
                        </a:gs>
                        <a:gs pos="50000">
                          <a:srgbClr val="3399FF"/>
                        </a:gs>
                        <a:gs pos="100000">
                          <a:srgbClr val="184776"/>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2 кат.</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8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2718,4</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1300" b="1" i="0" u="none" strike="noStrike" cap="none" normalizeH="0" baseline="0" smtClean="0">
                        <a:ln>
                          <a:noFill/>
                        </a:ln>
                        <a:solidFill>
                          <a:srgbClr val="FFFFFF"/>
                        </a:solidFill>
                        <a:effectLst/>
                        <a:latin typeface="Verdana" pitchFamily="34"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815,52</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3533,92</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80E3"/>
                    </a:solidFill>
                  </a:tcPr>
                </a:tc>
              </a:tr>
              <a:tr h="42862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Медсестра отделения хирургии</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2F5E"/>
                        </a:gs>
                        <a:gs pos="50000">
                          <a:srgbClr val="0066CC"/>
                        </a:gs>
                        <a:gs pos="100000">
                          <a:srgbClr val="002F5E"/>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 кат.</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10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3275,2</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15%</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491,28</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982,56</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4749,04</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Санитарка</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2F5E"/>
                        </a:gs>
                        <a:gs pos="50000">
                          <a:srgbClr val="0066CC"/>
                        </a:gs>
                        <a:gs pos="100000">
                          <a:srgbClr val="002F5E"/>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2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1664</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499,2</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2163,2</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r>
              <a:tr h="608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Санитарка хирургического отделения</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1">
                      <a:gsLst>
                        <a:gs pos="0">
                          <a:srgbClr val="002F5E"/>
                        </a:gs>
                        <a:gs pos="50000">
                          <a:srgbClr val="0066CC"/>
                        </a:gs>
                        <a:gs pos="100000">
                          <a:srgbClr val="002F5E"/>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 р.</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1744</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135699">
                        <a:alpha val="8196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15%</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261,6</a:t>
                      </a:r>
                      <a:endParaRPr kumimoji="0" lang="en-US" sz="13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30%</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300" b="1" i="0" u="none" strike="noStrike" cap="none" normalizeH="0" baseline="0" smtClean="0">
                          <a:ln>
                            <a:noFill/>
                          </a:ln>
                          <a:solidFill>
                            <a:srgbClr val="FFFFFF"/>
                          </a:solidFill>
                          <a:effectLst/>
                          <a:latin typeface="Arial" charset="0"/>
                        </a:rPr>
                        <a:t>523,2</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135699">
                        <a:alpha val="79999"/>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ru-RU" sz="1400" b="1" i="0" u="none" strike="noStrike" cap="none" normalizeH="0" baseline="0" smtClean="0">
                          <a:ln>
                            <a:noFill/>
                          </a:ln>
                          <a:solidFill>
                            <a:srgbClr val="FFFFFF"/>
                          </a:solidFill>
                          <a:effectLst/>
                          <a:latin typeface="Arial" charset="0"/>
                        </a:rPr>
                        <a:t>2528,8</a:t>
                      </a:r>
                      <a:endParaRPr kumimoji="0" lang="en-US" sz="1400" b="1" i="0" u="none" strike="noStrike" cap="none" normalizeH="0" baseline="0" smtClean="0">
                        <a:ln>
                          <a:noFill/>
                        </a:ln>
                        <a:solidFill>
                          <a:srgbClr val="FFFFFF"/>
                        </a:solidFill>
                        <a:effectLst/>
                        <a:latin typeface="Arial" charset="0"/>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135699">
                        <a:alpha val="50195"/>
                      </a:srgb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idx="4294967295"/>
          </p:nvPr>
        </p:nvSpPr>
        <p:spPr/>
        <p:txBody>
          <a:bodyPr/>
          <a:lstStyle/>
          <a:p>
            <a:pPr>
              <a:lnSpc>
                <a:spcPct val="90000"/>
              </a:lnSpc>
            </a:pPr>
            <a:r>
              <a:rPr lang="ru-RU" sz="3000" b="1" smtClean="0"/>
              <a:t>Недостатки действующей системы оплаты труда</a:t>
            </a:r>
          </a:p>
        </p:txBody>
      </p:sp>
      <p:sp>
        <p:nvSpPr>
          <p:cNvPr id="52229" name="Rectangle 5"/>
          <p:cNvSpPr>
            <a:spLocks noGrp="1" noChangeArrowheads="1"/>
          </p:cNvSpPr>
          <p:nvPr>
            <p:ph type="body" idx="4294967295"/>
          </p:nvPr>
        </p:nvSpPr>
        <p:spPr/>
        <p:txBody>
          <a:bodyPr/>
          <a:lstStyle/>
          <a:p>
            <a:pPr algn="just">
              <a:lnSpc>
                <a:spcPct val="90000"/>
              </a:lnSpc>
            </a:pPr>
            <a:r>
              <a:rPr lang="ru-RU" sz="2200" smtClean="0">
                <a:latin typeface="Arial" charset="0"/>
              </a:rPr>
              <a:t>Низкий уровень окладной составляющей заработной платы – что снижает мотивацию к увеличению объема выполняемых работ  и качеству предоставления государственных услуг.</a:t>
            </a:r>
          </a:p>
          <a:p>
            <a:pPr algn="just">
              <a:lnSpc>
                <a:spcPct val="90000"/>
              </a:lnSpc>
              <a:buFont typeface="Wingdings" pitchFamily="2" charset="2"/>
              <a:buNone/>
            </a:pPr>
            <a:endParaRPr lang="ru-RU" sz="2200" smtClean="0">
              <a:latin typeface="Arial" charset="0"/>
            </a:endParaRPr>
          </a:p>
          <a:p>
            <a:pPr algn="just">
              <a:lnSpc>
                <a:spcPct val="90000"/>
              </a:lnSpc>
            </a:pPr>
            <a:r>
              <a:rPr lang="ru-RU" sz="2200" smtClean="0">
                <a:latin typeface="Arial" charset="0"/>
              </a:rPr>
              <a:t>Установленная Постановлением Правительства Калужской области от 30.03.2005 № 82 «О некоторых вопросах оплаты труда работников бюджетной сферы» </a:t>
            </a:r>
            <a:r>
              <a:rPr lang="ru-RU" sz="2200" i="1" smtClean="0">
                <a:solidFill>
                  <a:schemeClr val="accent1"/>
                </a:solidFill>
                <a:latin typeface="Arial" charset="0"/>
              </a:rPr>
              <a:t>доплата до прожиточного минимума</a:t>
            </a:r>
            <a:r>
              <a:rPr lang="ru-RU" sz="2200" smtClean="0">
                <a:latin typeface="Arial" charset="0"/>
              </a:rPr>
              <a:t> выполняет определенную социальную функцию, но не является прогрессивной. Независимо от того, будут начислены работнику выплаты стимулирующего характера или нет, все равно будет произведена доплата до прожиточного минимума. Данная выплата осуществляется более 30% медицинских работников, источником выплаты является тариф ОМС.</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r>
              <a:rPr lang="ru-RU" smtClean="0"/>
              <a:t>Задачи и приоритеты</a:t>
            </a:r>
          </a:p>
        </p:txBody>
      </p:sp>
      <p:sp>
        <p:nvSpPr>
          <p:cNvPr id="36866" name="Rectangle 4"/>
          <p:cNvSpPr>
            <a:spLocks noGrp="1" noChangeArrowheads="1"/>
          </p:cNvSpPr>
          <p:nvPr>
            <p:ph type="body" idx="4294967295"/>
          </p:nvPr>
        </p:nvSpPr>
        <p:spPr>
          <a:xfrm>
            <a:off x="250825" y="1371600"/>
            <a:ext cx="8642350" cy="5226050"/>
          </a:xfrm>
        </p:spPr>
        <p:txBody>
          <a:bodyPr/>
          <a:lstStyle/>
          <a:p>
            <a:pPr algn="just" eaLnBrk="1" hangingPunct="1">
              <a:lnSpc>
                <a:spcPct val="80000"/>
              </a:lnSpc>
              <a:buClr>
                <a:srgbClr val="051F7C"/>
              </a:buClr>
            </a:pPr>
            <a:r>
              <a:rPr lang="ru-RU" sz="2400" b="0" smtClean="0"/>
              <a:t>Продолжение работы по направлениям приоритетного национального проекта «Здоровье», включая новые направления: диспансеризацию детей-подростков 14 лет, совершенствование наркологической помощи населению;</a:t>
            </a:r>
          </a:p>
          <a:p>
            <a:pPr algn="just" eaLnBrk="1" hangingPunct="1">
              <a:lnSpc>
                <a:spcPct val="80000"/>
              </a:lnSpc>
              <a:buClr>
                <a:srgbClr val="051F7C"/>
              </a:buClr>
            </a:pPr>
            <a:r>
              <a:rPr lang="ru-RU" sz="2400" b="0" smtClean="0"/>
              <a:t>Систематизация и расширение профилактической и информационной работы с вовлечением широких масс населения в профилактические и оздоровительные мероприятия;</a:t>
            </a:r>
          </a:p>
          <a:p>
            <a:pPr algn="just" eaLnBrk="1" hangingPunct="1">
              <a:lnSpc>
                <a:spcPct val="80000"/>
              </a:lnSpc>
              <a:buClr>
                <a:srgbClr val="051F7C"/>
              </a:buClr>
            </a:pPr>
            <a:r>
              <a:rPr lang="ru-RU" sz="2400" b="0" smtClean="0"/>
              <a:t>Утверждение и реализация Программы модернизации здравоохранения Калужской области 2011-2012 гг,;</a:t>
            </a:r>
          </a:p>
          <a:p>
            <a:pPr algn="just" eaLnBrk="1" hangingPunct="1">
              <a:lnSpc>
                <a:spcPct val="80000"/>
              </a:lnSpc>
              <a:buClr>
                <a:srgbClr val="051F7C"/>
              </a:buClr>
            </a:pPr>
            <a:r>
              <a:rPr lang="ru-RU" sz="2400" b="0" smtClean="0"/>
              <a:t>Систематическая работа по привлечению и закреплению медицинских кадров</a:t>
            </a:r>
          </a:p>
          <a:p>
            <a:pPr algn="just" eaLnBrk="1" hangingPunct="1">
              <a:lnSpc>
                <a:spcPct val="80000"/>
              </a:lnSpc>
              <a:buClr>
                <a:srgbClr val="051F7C"/>
              </a:buClr>
            </a:pPr>
            <a:endParaRPr lang="ru-RU" sz="2400" b="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subTitle" idx="1"/>
          </p:nvPr>
        </p:nvSpPr>
        <p:spPr>
          <a:xfrm>
            <a:off x="533400" y="4221163"/>
            <a:ext cx="8153400" cy="2232025"/>
          </a:xfrm>
        </p:spPr>
        <p:txBody>
          <a:bodyPr/>
          <a:lstStyle/>
          <a:p>
            <a:pPr eaLnBrk="1" hangingPunct="1"/>
            <a:r>
              <a:rPr lang="ru-RU" sz="1800" smtClean="0"/>
              <a:t>   </a:t>
            </a:r>
            <a:endParaRPr lang="en-US" sz="1800" smtClean="0"/>
          </a:p>
        </p:txBody>
      </p:sp>
      <p:sp>
        <p:nvSpPr>
          <p:cNvPr id="2050" name="Rectangle 2"/>
          <p:cNvSpPr>
            <a:spLocks noGrp="1" noChangeArrowheads="1"/>
          </p:cNvSpPr>
          <p:nvPr>
            <p:ph type="ctrTitle" sz="quarter"/>
          </p:nvPr>
        </p:nvSpPr>
        <p:spPr>
          <a:xfrm>
            <a:off x="179388" y="188913"/>
            <a:ext cx="8713787" cy="5400675"/>
          </a:xfrm>
        </p:spPr>
        <p:txBody>
          <a:bodyPr/>
          <a:lstStyle/>
          <a:p>
            <a:pPr eaLnBrk="1" hangingPunct="1">
              <a:defRPr/>
            </a:pP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Благодарю за внимание!</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Ю.А. Кондратьев  - </a:t>
            </a:r>
            <a:r>
              <a:rPr lang="ru-RU" sz="2800" dirty="0" smtClean="0"/>
              <a:t>Министр здравоохранения Калужской области</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3"/>
          <p:cNvSpPr>
            <a:spLocks noGrp="1"/>
          </p:cNvSpPr>
          <p:nvPr>
            <p:ph type="title"/>
          </p:nvPr>
        </p:nvSpPr>
        <p:spPr>
          <a:xfrm>
            <a:off x="457200" y="273050"/>
            <a:ext cx="8362950" cy="779463"/>
          </a:xfrm>
        </p:spPr>
        <p:txBody>
          <a:bodyPr/>
          <a:lstStyle/>
          <a:p>
            <a:pPr algn="ctr" eaLnBrk="1" hangingPunct="1"/>
            <a:r>
              <a:rPr lang="ru-RU" sz="2800" smtClean="0"/>
              <a:t>Программа государственных гарантий</a:t>
            </a:r>
          </a:p>
        </p:txBody>
      </p:sp>
      <p:sp>
        <p:nvSpPr>
          <p:cNvPr id="17410" name="Текст 5"/>
          <p:cNvSpPr>
            <a:spLocks noGrp="1"/>
          </p:cNvSpPr>
          <p:nvPr>
            <p:ph type="body" sz="half" idx="2"/>
          </p:nvPr>
        </p:nvSpPr>
        <p:spPr>
          <a:xfrm>
            <a:off x="250825" y="1773238"/>
            <a:ext cx="4319588" cy="3743325"/>
          </a:xfrm>
        </p:spPr>
        <p:txBody>
          <a:bodyPr/>
          <a:lstStyle/>
          <a:p>
            <a:pPr eaLnBrk="1" hangingPunct="1">
              <a:lnSpc>
                <a:spcPct val="90000"/>
              </a:lnSpc>
              <a:buFont typeface="Wingdings" pitchFamily="2" charset="2"/>
              <a:buChar char="q"/>
            </a:pPr>
            <a:endParaRPr lang="ru-RU" sz="1800" smtClean="0"/>
          </a:p>
          <a:p>
            <a:pPr eaLnBrk="1" hangingPunct="1">
              <a:lnSpc>
                <a:spcPct val="90000"/>
              </a:lnSpc>
              <a:buFont typeface="Wingdings" pitchFamily="2" charset="2"/>
              <a:buChar char="q"/>
            </a:pPr>
            <a:r>
              <a:rPr lang="ru-RU" sz="1800" smtClean="0"/>
              <a:t>Объем финансирования программы в целом составил 111% к утвержденному плану</a:t>
            </a:r>
          </a:p>
          <a:p>
            <a:pPr eaLnBrk="1" hangingPunct="1">
              <a:lnSpc>
                <a:spcPct val="90000"/>
              </a:lnSpc>
              <a:buFont typeface="Wingdings" pitchFamily="2" charset="2"/>
              <a:buChar char="q"/>
            </a:pPr>
            <a:endParaRPr lang="ru-RU" sz="1800" smtClean="0"/>
          </a:p>
          <a:p>
            <a:pPr eaLnBrk="1" hangingPunct="1">
              <a:lnSpc>
                <a:spcPct val="90000"/>
              </a:lnSpc>
              <a:buFont typeface="Wingdings" pitchFamily="2" charset="2"/>
              <a:buChar char="q"/>
            </a:pPr>
            <a:r>
              <a:rPr lang="ru-RU" sz="1800" smtClean="0"/>
              <a:t>На обеспечение Программы государственных гарантий оказания бесплатной медицинской помощи  было израсходовано </a:t>
            </a:r>
          </a:p>
          <a:p>
            <a:pPr eaLnBrk="1" hangingPunct="1">
              <a:lnSpc>
                <a:spcPct val="90000"/>
              </a:lnSpc>
            </a:pPr>
            <a:r>
              <a:rPr lang="ru-RU" sz="1800" smtClean="0"/>
              <a:t>5,7 млрд. рублей, что на 17% больше предыдущего года. </a:t>
            </a:r>
          </a:p>
          <a:p>
            <a:pPr eaLnBrk="1" hangingPunct="1">
              <a:lnSpc>
                <a:spcPct val="90000"/>
              </a:lnSpc>
              <a:buFont typeface="Wingdings" pitchFamily="2" charset="2"/>
              <a:buChar char="q"/>
            </a:pPr>
            <a:r>
              <a:rPr lang="ru-RU" smtClean="0"/>
              <a:t>	</a:t>
            </a:r>
          </a:p>
          <a:p>
            <a:pPr eaLnBrk="1" hangingPunct="1">
              <a:lnSpc>
                <a:spcPct val="90000"/>
              </a:lnSpc>
            </a:pPr>
            <a:endParaRPr lang="ru-RU" smtClean="0"/>
          </a:p>
        </p:txBody>
      </p:sp>
      <p:graphicFrame>
        <p:nvGraphicFramePr>
          <p:cNvPr id="9" name="Содержимое 8"/>
          <p:cNvGraphicFramePr>
            <a:graphicFrameLocks noGrp="1"/>
          </p:cNvGraphicFramePr>
          <p:nvPr>
            <p:ph idx="1"/>
          </p:nvPr>
        </p:nvGraphicFramePr>
        <p:xfrm>
          <a:off x="4427984" y="1986223"/>
          <a:ext cx="4608066" cy="4027140"/>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8"/>
          <p:cNvSpPr txBox="1">
            <a:spLocks noChangeArrowheads="1"/>
          </p:cNvSpPr>
          <p:nvPr/>
        </p:nvSpPr>
        <p:spPr bwMode="auto">
          <a:xfrm>
            <a:off x="107950" y="6237288"/>
            <a:ext cx="9036050" cy="366712"/>
          </a:xfrm>
          <a:prstGeom prst="rect">
            <a:avLst/>
          </a:prstGeom>
          <a:noFill/>
          <a:ln w="9525">
            <a:noFill/>
            <a:miter lim="800000"/>
            <a:headEnd/>
            <a:tailEnd/>
          </a:ln>
          <a:effectLst>
            <a:prstShdw prst="shdw11">
              <a:schemeClr val="bg2">
                <a:alpha val="50000"/>
              </a:schemeClr>
            </a:prstShdw>
          </a:effectLst>
        </p:spPr>
        <p:txBody>
          <a:bodyPr>
            <a:spAutoFit/>
          </a:bodyPr>
          <a:lstStyle/>
          <a:p>
            <a:r>
              <a:rPr lang="ru-RU" b="1"/>
              <a:t>Впервые дефицит Программы государственных гарантий сокращен на 26%.</a:t>
            </a:r>
          </a:p>
        </p:txBody>
      </p:sp>
      <p:sp>
        <p:nvSpPr>
          <p:cNvPr id="17413" name="Rectangle 9"/>
          <p:cNvSpPr>
            <a:spLocks noChangeArrowheads="1"/>
          </p:cNvSpPr>
          <p:nvPr/>
        </p:nvSpPr>
        <p:spPr bwMode="auto">
          <a:xfrm>
            <a:off x="323850" y="5084763"/>
            <a:ext cx="4033838" cy="1247775"/>
          </a:xfrm>
          <a:prstGeom prst="rect">
            <a:avLst/>
          </a:prstGeom>
          <a:noFill/>
          <a:ln w="9525">
            <a:noFill/>
            <a:miter lim="800000"/>
            <a:headEnd/>
            <a:tailEnd/>
          </a:ln>
          <a:effectLst>
            <a:prstShdw prst="shdw11">
              <a:schemeClr val="bg2">
                <a:alpha val="50000"/>
              </a:schemeClr>
            </a:prstShdw>
          </a:effectLst>
        </p:spPr>
        <p:txBody>
          <a:bodyPr>
            <a:spAutoFit/>
          </a:bodyPr>
          <a:lstStyle/>
          <a:p>
            <a:r>
              <a:rPr lang="ru-RU" sz="1900" b="1">
                <a:latin typeface="Verdana" pitchFamily="34" charset="0"/>
              </a:rPr>
              <a:t>Из федерального бюджета в отрасль в 2010 году привлечено 851 млн. рублей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60350"/>
            <a:ext cx="9144000" cy="1008063"/>
          </a:xfrm>
        </p:spPr>
        <p:txBody>
          <a:bodyPr/>
          <a:lstStyle/>
          <a:p>
            <a:pPr eaLnBrk="1" hangingPunct="1">
              <a:defRPr/>
            </a:pP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400" b="1" dirty="0" smtClean="0"/>
              <a:t>Мероприятия, осуществляемые </a:t>
            </a:r>
            <a:br>
              <a:rPr lang="ru-RU" sz="2400" b="1" dirty="0" smtClean="0"/>
            </a:br>
            <a:r>
              <a:rPr lang="ru-RU" sz="2400" b="1" dirty="0" smtClean="0"/>
              <a:t> в рамках 83-ФЗ</a:t>
            </a:r>
            <a:r>
              <a:rPr lang="ru-RU" sz="2000" b="1" dirty="0" smtClean="0"/>
              <a:t/>
            </a:r>
            <a:br>
              <a:rPr lang="ru-RU" sz="2000" b="1" dirty="0" smtClean="0"/>
            </a:br>
            <a:r>
              <a:rPr lang="ru-RU" sz="2000" b="1" dirty="0" smtClean="0"/>
              <a:t/>
            </a:r>
            <a:br>
              <a:rPr lang="ru-RU" sz="2000" b="1" dirty="0" smtClean="0"/>
            </a:br>
            <a:r>
              <a:rPr lang="ru-RU" sz="2000" b="1" dirty="0" smtClean="0"/>
              <a:t> </a:t>
            </a:r>
            <a:r>
              <a:rPr lang="ru-RU" sz="1600" b="1" i="1" dirty="0" smtClean="0"/>
              <a:t>(</a:t>
            </a:r>
            <a:r>
              <a:rPr lang="ru-RU" sz="1600" b="1" i="1" dirty="0" smtClean="0">
                <a:solidFill>
                  <a:schemeClr val="accent4">
                    <a:lumMod val="40000"/>
                    <a:lumOff val="60000"/>
                  </a:schemeClr>
                </a:solidFill>
              </a:rPr>
              <a:t>совершенствование правового положения государственных (муниципальных) учреждений)</a:t>
            </a:r>
            <a:r>
              <a:rPr lang="ru-RU" sz="2000" dirty="0" smtClean="0">
                <a:solidFill>
                  <a:schemeClr val="accent4">
                    <a:lumMod val="40000"/>
                    <a:lumOff val="60000"/>
                  </a:schemeClr>
                </a:solidFill>
              </a:rPr>
              <a:t/>
            </a:r>
            <a:br>
              <a:rPr lang="ru-RU" sz="2000" dirty="0" smtClean="0">
                <a:solidFill>
                  <a:schemeClr val="accent4">
                    <a:lumMod val="40000"/>
                    <a:lumOff val="60000"/>
                  </a:schemeClr>
                </a:solidFill>
              </a:rPr>
            </a:br>
            <a:endParaRPr lang="en-US" sz="2000" b="1" dirty="0">
              <a:solidFill>
                <a:schemeClr val="accent4">
                  <a:lumMod val="40000"/>
                  <a:lumOff val="60000"/>
                </a:schemeClr>
              </a:solidFill>
            </a:endParaRPr>
          </a:p>
        </p:txBody>
      </p:sp>
      <p:grpSp>
        <p:nvGrpSpPr>
          <p:cNvPr id="18434" name="Group 3"/>
          <p:cNvGrpSpPr>
            <a:grpSpLocks/>
          </p:cNvGrpSpPr>
          <p:nvPr/>
        </p:nvGrpSpPr>
        <p:grpSpPr bwMode="auto">
          <a:xfrm>
            <a:off x="1619250" y="1989138"/>
            <a:ext cx="762000" cy="665162"/>
            <a:chOff x="1110" y="2656"/>
            <a:chExt cx="1549" cy="1351"/>
          </a:xfrm>
        </p:grpSpPr>
        <p:sp>
          <p:nvSpPr>
            <p:cNvPr id="1845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1846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65542"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p:spPr>
          <p:txBody>
            <a:bodyPr wrap="none" anchor="ctr"/>
            <a:lstStyle/>
            <a:p>
              <a:pPr>
                <a:defRPr/>
              </a:pPr>
              <a:endParaRPr lang="ru-RU"/>
            </a:p>
          </p:txBody>
        </p:sp>
      </p:grpSp>
      <p:grpSp>
        <p:nvGrpSpPr>
          <p:cNvPr id="18435" name="Group 7"/>
          <p:cNvGrpSpPr>
            <a:grpSpLocks/>
          </p:cNvGrpSpPr>
          <p:nvPr/>
        </p:nvGrpSpPr>
        <p:grpSpPr bwMode="auto">
          <a:xfrm>
            <a:off x="1619250" y="2924175"/>
            <a:ext cx="762000" cy="665163"/>
            <a:chOff x="3174" y="2656"/>
            <a:chExt cx="1549" cy="1351"/>
          </a:xfrm>
        </p:grpSpPr>
        <p:sp>
          <p:nvSpPr>
            <p:cNvPr id="1845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1845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65546"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a:p>
          </p:txBody>
        </p:sp>
      </p:grpSp>
      <p:sp>
        <p:nvSpPr>
          <p:cNvPr id="18436" name="Line 11"/>
          <p:cNvSpPr>
            <a:spLocks noChangeShapeType="1"/>
          </p:cNvSpPr>
          <p:nvPr/>
        </p:nvSpPr>
        <p:spPr bwMode="auto">
          <a:xfrm>
            <a:off x="2339975" y="2636838"/>
            <a:ext cx="6048375"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18437" name="Text Box 12"/>
          <p:cNvSpPr txBox="1">
            <a:spLocks noChangeArrowheads="1"/>
          </p:cNvSpPr>
          <p:nvPr/>
        </p:nvSpPr>
        <p:spPr bwMode="auto">
          <a:xfrm>
            <a:off x="2124075" y="2060575"/>
            <a:ext cx="5903913" cy="396875"/>
          </a:xfrm>
          <a:prstGeom prst="rect">
            <a:avLst/>
          </a:prstGeom>
          <a:noFill/>
          <a:ln w="9525" algn="ctr">
            <a:noFill/>
            <a:miter lim="800000"/>
            <a:headEnd/>
            <a:tailEnd/>
          </a:ln>
        </p:spPr>
        <p:txBody>
          <a:bodyPr>
            <a:spAutoFit/>
          </a:bodyPr>
          <a:lstStyle/>
          <a:p>
            <a:pPr algn="ctr" eaLnBrk="0" hangingPunct="0"/>
            <a:r>
              <a:rPr lang="ru-RU" sz="2000" b="1">
                <a:solidFill>
                  <a:srgbClr val="FFFF00"/>
                </a:solidFill>
              </a:rPr>
              <a:t>Изучение нормативно-правовой базы</a:t>
            </a:r>
            <a:endParaRPr lang="en-US" sz="2000" b="1">
              <a:solidFill>
                <a:srgbClr val="FFFF00"/>
              </a:solidFill>
            </a:endParaRPr>
          </a:p>
        </p:txBody>
      </p:sp>
      <p:sp>
        <p:nvSpPr>
          <p:cNvPr id="18438" name="Text Box 13"/>
          <p:cNvSpPr txBox="1">
            <a:spLocks noChangeArrowheads="1"/>
          </p:cNvSpPr>
          <p:nvPr/>
        </p:nvSpPr>
        <p:spPr bwMode="gray">
          <a:xfrm>
            <a:off x="1763713" y="2060575"/>
            <a:ext cx="354012" cy="457200"/>
          </a:xfrm>
          <a:prstGeom prst="rect">
            <a:avLst/>
          </a:prstGeom>
          <a:noFill/>
          <a:ln w="9525" algn="ctr">
            <a:noFill/>
            <a:miter lim="800000"/>
            <a:headEnd/>
            <a:tailEnd/>
          </a:ln>
        </p:spPr>
        <p:txBody>
          <a:bodyPr wrap="none">
            <a:spAutoFit/>
          </a:bodyPr>
          <a:lstStyle/>
          <a:p>
            <a:pPr algn="ctr" eaLnBrk="0" hangingPunct="0"/>
            <a:r>
              <a:rPr lang="en-US" sz="2400" b="1">
                <a:solidFill>
                  <a:schemeClr val="tx2"/>
                </a:solidFill>
              </a:rPr>
              <a:t>1</a:t>
            </a:r>
          </a:p>
        </p:txBody>
      </p:sp>
      <p:sp>
        <p:nvSpPr>
          <p:cNvPr id="18439" name="Line 14"/>
          <p:cNvSpPr>
            <a:spLocks noChangeShapeType="1"/>
          </p:cNvSpPr>
          <p:nvPr/>
        </p:nvSpPr>
        <p:spPr bwMode="auto">
          <a:xfrm flipV="1">
            <a:off x="2438400" y="3500438"/>
            <a:ext cx="6021388" cy="4762"/>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18440" name="Text Box 15"/>
          <p:cNvSpPr txBox="1">
            <a:spLocks noChangeArrowheads="1"/>
          </p:cNvSpPr>
          <p:nvPr/>
        </p:nvSpPr>
        <p:spPr bwMode="auto">
          <a:xfrm>
            <a:off x="2555875" y="2852738"/>
            <a:ext cx="5903913" cy="701675"/>
          </a:xfrm>
          <a:prstGeom prst="rect">
            <a:avLst/>
          </a:prstGeom>
          <a:noFill/>
          <a:ln w="9525" algn="ctr">
            <a:noFill/>
            <a:miter lim="800000"/>
            <a:headEnd/>
            <a:tailEnd/>
          </a:ln>
        </p:spPr>
        <p:txBody>
          <a:bodyPr>
            <a:spAutoFit/>
          </a:bodyPr>
          <a:lstStyle/>
          <a:p>
            <a:pPr eaLnBrk="0" hangingPunct="0"/>
            <a:r>
              <a:rPr lang="ru-RU" sz="2000" b="1">
                <a:solidFill>
                  <a:srgbClr val="FFFF00"/>
                </a:solidFill>
              </a:rPr>
              <a:t>Обучение руководителей ЛПУ и специалистов экономических служб</a:t>
            </a:r>
            <a:endParaRPr lang="en-US" sz="2000" b="1">
              <a:solidFill>
                <a:srgbClr val="FFFF00"/>
              </a:solidFill>
            </a:endParaRPr>
          </a:p>
        </p:txBody>
      </p:sp>
      <p:sp>
        <p:nvSpPr>
          <p:cNvPr id="18441" name="Text Box 16"/>
          <p:cNvSpPr txBox="1">
            <a:spLocks noChangeArrowheads="1"/>
          </p:cNvSpPr>
          <p:nvPr/>
        </p:nvSpPr>
        <p:spPr bwMode="gray">
          <a:xfrm>
            <a:off x="1835150" y="2997200"/>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tx2"/>
                </a:solidFill>
              </a:rPr>
              <a:t>2</a:t>
            </a:r>
          </a:p>
        </p:txBody>
      </p:sp>
      <p:grpSp>
        <p:nvGrpSpPr>
          <p:cNvPr id="18442" name="Group 17"/>
          <p:cNvGrpSpPr>
            <a:grpSpLocks/>
          </p:cNvGrpSpPr>
          <p:nvPr/>
        </p:nvGrpSpPr>
        <p:grpSpPr bwMode="auto">
          <a:xfrm>
            <a:off x="1692275" y="4149725"/>
            <a:ext cx="762000" cy="665163"/>
            <a:chOff x="1110" y="2656"/>
            <a:chExt cx="1549" cy="1351"/>
          </a:xfrm>
        </p:grpSpPr>
        <p:sp>
          <p:nvSpPr>
            <p:cNvPr id="1845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1845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65556"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p:spPr>
          <p:txBody>
            <a:bodyPr wrap="none" anchor="ctr"/>
            <a:lstStyle/>
            <a:p>
              <a:pPr>
                <a:defRPr/>
              </a:pPr>
              <a:endParaRPr lang="ru-RU"/>
            </a:p>
          </p:txBody>
        </p:sp>
      </p:grpSp>
      <p:grpSp>
        <p:nvGrpSpPr>
          <p:cNvPr id="18443" name="Group 21"/>
          <p:cNvGrpSpPr>
            <a:grpSpLocks/>
          </p:cNvGrpSpPr>
          <p:nvPr/>
        </p:nvGrpSpPr>
        <p:grpSpPr bwMode="auto">
          <a:xfrm>
            <a:off x="1692275" y="5445125"/>
            <a:ext cx="762000" cy="665163"/>
            <a:chOff x="3174" y="2656"/>
            <a:chExt cx="1549" cy="1351"/>
          </a:xfrm>
        </p:grpSpPr>
        <p:sp>
          <p:nvSpPr>
            <p:cNvPr id="1845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1845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65560"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a:p>
          </p:txBody>
        </p:sp>
      </p:grpSp>
      <p:sp>
        <p:nvSpPr>
          <p:cNvPr id="18444" name="Line 25"/>
          <p:cNvSpPr>
            <a:spLocks noChangeShapeType="1"/>
          </p:cNvSpPr>
          <p:nvPr/>
        </p:nvSpPr>
        <p:spPr bwMode="auto">
          <a:xfrm flipV="1">
            <a:off x="2411413" y="4724400"/>
            <a:ext cx="6048375"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18445" name="Text Box 26"/>
          <p:cNvSpPr txBox="1">
            <a:spLocks noChangeArrowheads="1"/>
          </p:cNvSpPr>
          <p:nvPr/>
        </p:nvSpPr>
        <p:spPr bwMode="auto">
          <a:xfrm>
            <a:off x="2555875" y="4005263"/>
            <a:ext cx="6264275" cy="701675"/>
          </a:xfrm>
          <a:prstGeom prst="rect">
            <a:avLst/>
          </a:prstGeom>
          <a:noFill/>
          <a:ln w="9525" algn="ctr">
            <a:noFill/>
            <a:miter lim="800000"/>
            <a:headEnd/>
            <a:tailEnd/>
          </a:ln>
        </p:spPr>
        <p:txBody>
          <a:bodyPr>
            <a:spAutoFit/>
          </a:bodyPr>
          <a:lstStyle/>
          <a:p>
            <a:pPr eaLnBrk="0" hangingPunct="0"/>
            <a:r>
              <a:rPr lang="ru-RU" sz="2000" b="1">
                <a:solidFill>
                  <a:srgbClr val="FFFF00"/>
                </a:solidFill>
              </a:rPr>
              <a:t>Ревизия действующей сети здравоохранения, кадрового обеспечения, объёмов нагрузок</a:t>
            </a:r>
            <a:endParaRPr lang="en-US" sz="2000" b="1">
              <a:solidFill>
                <a:srgbClr val="FFFF00"/>
              </a:solidFill>
            </a:endParaRPr>
          </a:p>
        </p:txBody>
      </p:sp>
      <p:sp>
        <p:nvSpPr>
          <p:cNvPr id="18446" name="Text Box 27"/>
          <p:cNvSpPr txBox="1">
            <a:spLocks noChangeArrowheads="1"/>
          </p:cNvSpPr>
          <p:nvPr/>
        </p:nvSpPr>
        <p:spPr bwMode="gray">
          <a:xfrm>
            <a:off x="1908175" y="42211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tx2"/>
                </a:solidFill>
              </a:rPr>
              <a:t>3</a:t>
            </a:r>
          </a:p>
        </p:txBody>
      </p:sp>
      <p:sp>
        <p:nvSpPr>
          <p:cNvPr id="18447" name="Line 28"/>
          <p:cNvSpPr>
            <a:spLocks noChangeShapeType="1"/>
          </p:cNvSpPr>
          <p:nvPr/>
        </p:nvSpPr>
        <p:spPr bwMode="auto">
          <a:xfrm>
            <a:off x="2484438" y="5949950"/>
            <a:ext cx="597535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18448" name="Text Box 29"/>
          <p:cNvSpPr txBox="1">
            <a:spLocks noChangeArrowheads="1"/>
          </p:cNvSpPr>
          <p:nvPr/>
        </p:nvSpPr>
        <p:spPr bwMode="auto">
          <a:xfrm>
            <a:off x="2627313" y="4941888"/>
            <a:ext cx="6192837" cy="1006475"/>
          </a:xfrm>
          <a:prstGeom prst="rect">
            <a:avLst/>
          </a:prstGeom>
          <a:noFill/>
          <a:ln w="9525" algn="ctr">
            <a:noFill/>
            <a:miter lim="800000"/>
            <a:headEnd/>
            <a:tailEnd/>
          </a:ln>
        </p:spPr>
        <p:txBody>
          <a:bodyPr>
            <a:spAutoFit/>
          </a:bodyPr>
          <a:lstStyle/>
          <a:p>
            <a:pPr eaLnBrk="0" hangingPunct="0"/>
            <a:r>
              <a:rPr lang="ru-RU" sz="2000" b="1">
                <a:solidFill>
                  <a:srgbClr val="FFFF00"/>
                </a:solidFill>
              </a:rPr>
              <a:t>Соотношение экономических затрат с результативностью, доступностью и качеством оказания медицинской помощи </a:t>
            </a:r>
            <a:endParaRPr lang="en-US" sz="2000" b="1">
              <a:solidFill>
                <a:srgbClr val="FFFF00"/>
              </a:solidFill>
            </a:endParaRPr>
          </a:p>
        </p:txBody>
      </p:sp>
      <p:sp>
        <p:nvSpPr>
          <p:cNvPr id="18449" name="Text Box 30"/>
          <p:cNvSpPr txBox="1">
            <a:spLocks noChangeArrowheads="1"/>
          </p:cNvSpPr>
          <p:nvPr/>
        </p:nvSpPr>
        <p:spPr bwMode="gray">
          <a:xfrm>
            <a:off x="1835150" y="55165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tx2"/>
                </a:solidFill>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6"/>
          <p:cNvSpPr>
            <a:spLocks noGrp="1"/>
          </p:cNvSpPr>
          <p:nvPr>
            <p:ph type="title"/>
          </p:nvPr>
        </p:nvSpPr>
        <p:spPr/>
        <p:txBody>
          <a:bodyPr/>
          <a:lstStyle/>
          <a:p>
            <a:pPr eaLnBrk="1" hangingPunct="1"/>
            <a:r>
              <a:rPr lang="ru-RU" sz="2800" b="1" smtClean="0"/>
              <a:t>Демографические показатели </a:t>
            </a:r>
          </a:p>
        </p:txBody>
      </p:sp>
      <p:sp>
        <p:nvSpPr>
          <p:cNvPr id="19458" name="Rectangle 8"/>
          <p:cNvSpPr>
            <a:spLocks noGrp="1" noChangeArrowheads="1"/>
          </p:cNvSpPr>
          <p:nvPr>
            <p:ph type="body" idx="4294967295"/>
          </p:nvPr>
        </p:nvSpPr>
        <p:spPr>
          <a:xfrm>
            <a:off x="4572000" y="1268413"/>
            <a:ext cx="4321175" cy="5400675"/>
          </a:xfrm>
        </p:spPr>
        <p:txBody>
          <a:bodyPr/>
          <a:lstStyle/>
          <a:p>
            <a:pPr eaLnBrk="1" hangingPunct="1">
              <a:lnSpc>
                <a:spcPct val="80000"/>
              </a:lnSpc>
            </a:pPr>
            <a:endParaRPr lang="ru-RU" sz="2200" smtClean="0"/>
          </a:p>
          <a:p>
            <a:pPr eaLnBrk="1" hangingPunct="1">
              <a:lnSpc>
                <a:spcPct val="80000"/>
              </a:lnSpc>
            </a:pPr>
            <a:r>
              <a:rPr lang="ru-RU" sz="2200" smtClean="0"/>
              <a:t>Уровень рождаемости увеличился на 7,6%;</a:t>
            </a:r>
          </a:p>
          <a:p>
            <a:pPr eaLnBrk="1" hangingPunct="1">
              <a:lnSpc>
                <a:spcPct val="80000"/>
              </a:lnSpc>
              <a:buFont typeface="Wingdings" pitchFamily="2" charset="2"/>
              <a:buNone/>
            </a:pPr>
            <a:endParaRPr lang="ru-RU" sz="2200" smtClean="0"/>
          </a:p>
          <a:p>
            <a:pPr eaLnBrk="1" hangingPunct="1">
              <a:lnSpc>
                <a:spcPct val="80000"/>
              </a:lnSpc>
            </a:pPr>
            <a:r>
              <a:rPr lang="ru-RU" sz="2200" smtClean="0"/>
              <a:t>Уровень абортов на 11% ниже 2009 года;</a:t>
            </a:r>
          </a:p>
          <a:p>
            <a:pPr eaLnBrk="1" hangingPunct="1">
              <a:lnSpc>
                <a:spcPct val="80000"/>
              </a:lnSpc>
              <a:buFont typeface="Wingdings" pitchFamily="2" charset="2"/>
              <a:buNone/>
            </a:pPr>
            <a:endParaRPr lang="ru-RU" sz="2200" smtClean="0"/>
          </a:p>
          <a:p>
            <a:pPr eaLnBrk="1" hangingPunct="1">
              <a:lnSpc>
                <a:spcPct val="80000"/>
              </a:lnSpc>
            </a:pPr>
            <a:r>
              <a:rPr lang="ru-RU" sz="2200" smtClean="0"/>
              <a:t>Коэффициент младенческой смертности снизился почти на 10%;</a:t>
            </a:r>
          </a:p>
          <a:p>
            <a:pPr eaLnBrk="1" hangingPunct="1">
              <a:lnSpc>
                <a:spcPct val="80000"/>
              </a:lnSpc>
              <a:buFont typeface="Wingdings" pitchFamily="2" charset="2"/>
              <a:buNone/>
            </a:pPr>
            <a:endParaRPr lang="ru-RU" sz="2200" smtClean="0"/>
          </a:p>
          <a:p>
            <a:pPr eaLnBrk="1" hangingPunct="1">
              <a:lnSpc>
                <a:spcPct val="80000"/>
              </a:lnSpc>
            </a:pPr>
            <a:r>
              <a:rPr lang="ru-RU" sz="2200" smtClean="0"/>
              <a:t>Доля рождения в семье вторых и последующих детей составила 47% (2009г. – 44,1)</a:t>
            </a:r>
          </a:p>
        </p:txBody>
      </p:sp>
      <p:sp>
        <p:nvSpPr>
          <p:cNvPr id="19459" name="Rectangle 5"/>
          <p:cNvSpPr>
            <a:spLocks noChangeArrowheads="1"/>
          </p:cNvSpPr>
          <p:nvPr/>
        </p:nvSpPr>
        <p:spPr bwMode="auto">
          <a:xfrm>
            <a:off x="1619250" y="2205038"/>
            <a:ext cx="184150" cy="366712"/>
          </a:xfrm>
          <a:prstGeom prst="rect">
            <a:avLst/>
          </a:prstGeom>
          <a:noFill/>
          <a:ln w="9525">
            <a:noFill/>
            <a:miter lim="800000"/>
            <a:headEnd/>
            <a:tailEnd/>
          </a:ln>
          <a:effectLst>
            <a:prstShdw prst="shdw11">
              <a:schemeClr val="bg2">
                <a:alpha val="50000"/>
              </a:schemeClr>
            </a:prstShdw>
          </a:effectLst>
        </p:spPr>
        <p:txBody>
          <a:bodyPr wrap="none" anchor="ctr">
            <a:spAutoFit/>
          </a:bodyPr>
          <a:lstStyle/>
          <a:p>
            <a:endParaRPr lang="ru-RU"/>
          </a:p>
        </p:txBody>
      </p:sp>
      <p:pic>
        <p:nvPicPr>
          <p:cNvPr id="19460" name="Picture 9"/>
          <p:cNvPicPr>
            <a:picLocks noChangeAspect="1" noChangeArrowheads="1"/>
          </p:cNvPicPr>
          <p:nvPr/>
        </p:nvPicPr>
        <p:blipFill>
          <a:blip r:embed="rId2"/>
          <a:srcRect/>
          <a:stretch>
            <a:fillRect/>
          </a:stretch>
        </p:blipFill>
        <p:spPr bwMode="auto">
          <a:xfrm>
            <a:off x="323850" y="1268413"/>
            <a:ext cx="4002088"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ru-RU" sz="2800" b="1" smtClean="0"/>
              <a:t>Демографические показатели</a:t>
            </a:r>
          </a:p>
        </p:txBody>
      </p:sp>
      <p:sp>
        <p:nvSpPr>
          <p:cNvPr id="20482" name="Rectangle 3"/>
          <p:cNvSpPr>
            <a:spLocks noGrp="1" noChangeArrowheads="1"/>
          </p:cNvSpPr>
          <p:nvPr>
            <p:ph type="body" idx="1"/>
          </p:nvPr>
        </p:nvSpPr>
        <p:spPr>
          <a:xfrm>
            <a:off x="250825" y="4365625"/>
            <a:ext cx="6697663" cy="2349500"/>
          </a:xfrm>
        </p:spPr>
        <p:txBody>
          <a:bodyPr/>
          <a:lstStyle/>
          <a:p>
            <a:pPr algn="just" eaLnBrk="1" hangingPunct="1">
              <a:lnSpc>
                <a:spcPct val="80000"/>
              </a:lnSpc>
            </a:pPr>
            <a:r>
              <a:rPr lang="ru-RU" sz="1800" smtClean="0"/>
              <a:t>Снизилась общая заболеваемость, как взрослого, так и детского населения;</a:t>
            </a:r>
          </a:p>
          <a:p>
            <a:pPr algn="just" eaLnBrk="1" hangingPunct="1">
              <a:lnSpc>
                <a:spcPct val="80000"/>
              </a:lnSpc>
            </a:pPr>
            <a:r>
              <a:rPr lang="ru-RU" sz="1800" smtClean="0"/>
              <a:t>Уровень заболеваемости сифилисом уменьшился на 12,5%, ВИЧ-инфекцией на 26,1%;</a:t>
            </a:r>
          </a:p>
          <a:p>
            <a:pPr algn="just" eaLnBrk="1" hangingPunct="1">
              <a:lnSpc>
                <a:spcPct val="80000"/>
              </a:lnSpc>
            </a:pPr>
            <a:r>
              <a:rPr lang="ru-RU" sz="1800" smtClean="0"/>
              <a:t>Снизилась заболеваемость и смертность от туберкулеза;</a:t>
            </a:r>
          </a:p>
          <a:p>
            <a:pPr algn="just" eaLnBrk="1" hangingPunct="1">
              <a:lnSpc>
                <a:spcPct val="80000"/>
              </a:lnSpc>
            </a:pPr>
            <a:r>
              <a:rPr lang="ru-RU" sz="1800" smtClean="0"/>
              <a:t>Общая смертность населения на уровне 2009 года.</a:t>
            </a:r>
          </a:p>
          <a:p>
            <a:pPr eaLnBrk="1" hangingPunct="1">
              <a:lnSpc>
                <a:spcPct val="80000"/>
              </a:lnSpc>
            </a:pPr>
            <a:endParaRPr lang="ru-RU" sz="1800" smtClean="0"/>
          </a:p>
        </p:txBody>
      </p:sp>
      <p:pic>
        <p:nvPicPr>
          <p:cNvPr id="20483" name="Picture 4"/>
          <p:cNvPicPr>
            <a:picLocks noChangeAspect="1" noChangeArrowheads="1"/>
          </p:cNvPicPr>
          <p:nvPr/>
        </p:nvPicPr>
        <p:blipFill>
          <a:blip r:embed="rId2"/>
          <a:srcRect/>
          <a:stretch>
            <a:fillRect/>
          </a:stretch>
        </p:blipFill>
        <p:spPr bwMode="auto">
          <a:xfrm>
            <a:off x="2843213" y="1341438"/>
            <a:ext cx="6194425"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4"/>
          <p:cNvSpPr>
            <a:spLocks noGrp="1"/>
          </p:cNvSpPr>
          <p:nvPr>
            <p:ph type="title"/>
          </p:nvPr>
        </p:nvSpPr>
        <p:spPr/>
        <p:txBody>
          <a:bodyPr/>
          <a:lstStyle/>
          <a:p>
            <a:pPr eaLnBrk="1" hangingPunct="1"/>
            <a:r>
              <a:rPr lang="ru-RU" sz="2800" b="1" smtClean="0"/>
              <a:t>Результативность мероприятий в сфере здравоохранения</a:t>
            </a:r>
          </a:p>
        </p:txBody>
      </p:sp>
      <p:sp>
        <p:nvSpPr>
          <p:cNvPr id="21506" name="Rectangle 4"/>
          <p:cNvSpPr>
            <a:spLocks noGrp="1" noChangeArrowheads="1"/>
          </p:cNvSpPr>
          <p:nvPr>
            <p:ph type="body" idx="4294967295"/>
          </p:nvPr>
        </p:nvSpPr>
        <p:spPr>
          <a:xfrm>
            <a:off x="395288" y="1341438"/>
            <a:ext cx="8353425" cy="5256212"/>
          </a:xfrm>
        </p:spPr>
        <p:txBody>
          <a:bodyPr/>
          <a:lstStyle/>
          <a:p>
            <a:pPr eaLnBrk="1" hangingPunct="1">
              <a:lnSpc>
                <a:spcPct val="90000"/>
              </a:lnSpc>
              <a:buClr>
                <a:srgbClr val="051F7C"/>
              </a:buClr>
            </a:pPr>
            <a:r>
              <a:rPr lang="ru-RU" sz="2200" smtClean="0"/>
              <a:t>Число посещений к врачам выросло на 1,22%. Уровень госпитализаций соответствует 2009 году;</a:t>
            </a:r>
          </a:p>
          <a:p>
            <a:pPr eaLnBrk="1" hangingPunct="1">
              <a:lnSpc>
                <a:spcPct val="90000"/>
              </a:lnSpc>
              <a:buClr>
                <a:srgbClr val="051F7C"/>
              </a:buClr>
            </a:pPr>
            <a:r>
              <a:rPr lang="ru-RU" sz="2200" smtClean="0"/>
              <a:t>Активнее работала система контроля качества и лицензирования медицинской помощи;</a:t>
            </a:r>
          </a:p>
          <a:p>
            <a:pPr eaLnBrk="1" hangingPunct="1">
              <a:lnSpc>
                <a:spcPct val="90000"/>
              </a:lnSpc>
              <a:buClr>
                <a:srgbClr val="051F7C"/>
              </a:buClr>
            </a:pPr>
            <a:r>
              <a:rPr lang="ru-RU" sz="2200" smtClean="0"/>
              <a:t>Координационным Советом по сестринскому делу проведено 5 заседаний, видеоконференция, 2 областных совещания главных медицинских сестер, проверено 28 ЛПУ;</a:t>
            </a:r>
          </a:p>
          <a:p>
            <a:pPr eaLnBrk="1" hangingPunct="1">
              <a:lnSpc>
                <a:spcPct val="90000"/>
              </a:lnSpc>
              <a:buClr>
                <a:srgbClr val="051F7C"/>
              </a:buClr>
            </a:pPr>
            <a:r>
              <a:rPr lang="ru-RU" sz="2200" smtClean="0"/>
              <a:t>Возросла интеграция министерств социального блока и взаимодействие с представителями различных заинтересованных ведомств</a:t>
            </a:r>
          </a:p>
          <a:p>
            <a:pPr eaLnBrk="1" hangingPunct="1">
              <a:lnSpc>
                <a:spcPct val="90000"/>
              </a:lnSpc>
              <a:buClr>
                <a:srgbClr val="051F7C"/>
              </a:buClr>
            </a:pPr>
            <a:r>
              <a:rPr lang="ru-RU" sz="2200" smtClean="0"/>
              <a:t>Увеличилась доля жителей с активной жизненной позицией (донорство, волонтерское движение)</a:t>
            </a:r>
          </a:p>
          <a:p>
            <a:pPr eaLnBrk="1" hangingPunct="1">
              <a:lnSpc>
                <a:spcPct val="90000"/>
              </a:lnSpc>
              <a:buClr>
                <a:srgbClr val="051F7C"/>
              </a:buClr>
              <a:buFont typeface="Wingdings" pitchFamily="2" charset="2"/>
              <a:buNone/>
            </a:pPr>
            <a:endParaRPr lang="ru-RU" sz="2200" smtClean="0"/>
          </a:p>
          <a:p>
            <a:pPr eaLnBrk="1" hangingPunct="1">
              <a:lnSpc>
                <a:spcPct val="90000"/>
              </a:lnSpc>
              <a:buClr>
                <a:srgbClr val="051F7C"/>
              </a:buClr>
            </a:pPr>
            <a:endParaRPr lang="ru-RU" sz="2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3"/>
          </p:nvPr>
        </p:nvSpPr>
        <p:spPr>
          <a:noFill/>
        </p:spPr>
        <p:txBody>
          <a:bodyPr/>
          <a:lstStyle/>
          <a:p>
            <a:fld id="{3257365D-6D15-4DBF-A7A9-ED6B9FFA32EC}" type="slidenum">
              <a:rPr lang="en-US" smtClean="0"/>
              <a:pPr/>
              <a:t>8</a:t>
            </a:fld>
            <a:endParaRPr lang="en-US" smtClean="0"/>
          </a:p>
        </p:txBody>
      </p:sp>
      <p:sp>
        <p:nvSpPr>
          <p:cNvPr id="22530" name="Заголовок 4"/>
          <p:cNvSpPr>
            <a:spLocks noGrp="1"/>
          </p:cNvSpPr>
          <p:nvPr>
            <p:ph type="title"/>
          </p:nvPr>
        </p:nvSpPr>
        <p:spPr/>
        <p:txBody>
          <a:bodyPr/>
          <a:lstStyle/>
          <a:p>
            <a:pPr eaLnBrk="1" hangingPunct="1"/>
            <a:r>
              <a:rPr lang="ru-RU" sz="2800" b="1" smtClean="0"/>
              <a:t>Результативность мероприятий в сфере здравоохранения</a:t>
            </a:r>
          </a:p>
        </p:txBody>
      </p:sp>
      <p:sp>
        <p:nvSpPr>
          <p:cNvPr id="22531" name="Rectangle 4"/>
          <p:cNvSpPr>
            <a:spLocks noGrp="1" noChangeArrowheads="1"/>
          </p:cNvSpPr>
          <p:nvPr>
            <p:ph type="body" idx="4294967295"/>
          </p:nvPr>
        </p:nvSpPr>
        <p:spPr>
          <a:xfrm>
            <a:off x="4140200" y="1412875"/>
            <a:ext cx="4695825" cy="3095625"/>
          </a:xfrm>
        </p:spPr>
        <p:txBody>
          <a:bodyPr/>
          <a:lstStyle/>
          <a:p>
            <a:pPr eaLnBrk="1" hangingPunct="1">
              <a:lnSpc>
                <a:spcPct val="90000"/>
              </a:lnSpc>
            </a:pPr>
            <a:r>
              <a:rPr lang="ru-RU" sz="2200" smtClean="0"/>
              <a:t>Увеличена информационная доступность по вопросам оказания медицинской помощи;</a:t>
            </a:r>
          </a:p>
          <a:p>
            <a:pPr eaLnBrk="1" hangingPunct="1">
              <a:lnSpc>
                <a:spcPct val="90000"/>
              </a:lnSpc>
              <a:buFont typeface="Wingdings" pitchFamily="2" charset="2"/>
              <a:buNone/>
            </a:pPr>
            <a:endParaRPr lang="ru-RU" sz="2200" smtClean="0"/>
          </a:p>
          <a:p>
            <a:pPr eaLnBrk="1" hangingPunct="1">
              <a:lnSpc>
                <a:spcPct val="90000"/>
              </a:lnSpc>
            </a:pPr>
            <a:r>
              <a:rPr lang="ru-RU" sz="2200" smtClean="0"/>
              <a:t>Профилактическая работа стала одним из ведущих приоритетов.</a:t>
            </a:r>
            <a:r>
              <a:rPr lang="ru-RU" sz="2400" smtClean="0"/>
              <a:t> </a:t>
            </a:r>
          </a:p>
        </p:txBody>
      </p:sp>
      <p:pic>
        <p:nvPicPr>
          <p:cNvPr id="22532" name="Picture 5"/>
          <p:cNvPicPr>
            <a:picLocks noChangeAspect="1" noChangeArrowheads="1"/>
          </p:cNvPicPr>
          <p:nvPr/>
        </p:nvPicPr>
        <p:blipFill>
          <a:blip r:embed="rId2"/>
          <a:srcRect/>
          <a:stretch>
            <a:fillRect/>
          </a:stretch>
        </p:blipFill>
        <p:spPr bwMode="auto">
          <a:xfrm>
            <a:off x="179388" y="1268413"/>
            <a:ext cx="3954462" cy="5589587"/>
          </a:xfrm>
          <a:prstGeom prst="rect">
            <a:avLst/>
          </a:prstGeom>
          <a:noFill/>
          <a:ln w="9525">
            <a:noFill/>
            <a:miter lim="800000"/>
            <a:headEnd/>
            <a:tailEnd/>
          </a:ln>
        </p:spPr>
      </p:pic>
      <p:pic>
        <p:nvPicPr>
          <p:cNvPr id="22533" name="Picture 6"/>
          <p:cNvPicPr>
            <a:picLocks noChangeAspect="1" noChangeArrowheads="1"/>
          </p:cNvPicPr>
          <p:nvPr/>
        </p:nvPicPr>
        <p:blipFill>
          <a:blip r:embed="rId3"/>
          <a:srcRect/>
          <a:stretch>
            <a:fillRect/>
          </a:stretch>
        </p:blipFill>
        <p:spPr bwMode="auto">
          <a:xfrm>
            <a:off x="4500563" y="4581525"/>
            <a:ext cx="4319587"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3"/>
          </p:nvPr>
        </p:nvSpPr>
        <p:spPr>
          <a:noFill/>
        </p:spPr>
        <p:txBody>
          <a:bodyPr/>
          <a:lstStyle/>
          <a:p>
            <a:fld id="{9C97B601-72AF-41D3-B4BB-0AB6E83757DA}" type="slidenum">
              <a:rPr lang="en-US" smtClean="0"/>
              <a:pPr/>
              <a:t>9</a:t>
            </a:fld>
            <a:endParaRPr lang="en-US" smtClean="0"/>
          </a:p>
        </p:txBody>
      </p:sp>
      <p:sp>
        <p:nvSpPr>
          <p:cNvPr id="23554" name="Заголовок 4"/>
          <p:cNvSpPr>
            <a:spLocks noGrp="1"/>
          </p:cNvSpPr>
          <p:nvPr>
            <p:ph type="title"/>
          </p:nvPr>
        </p:nvSpPr>
        <p:spPr/>
        <p:txBody>
          <a:bodyPr/>
          <a:lstStyle/>
          <a:p>
            <a:pPr eaLnBrk="1" hangingPunct="1"/>
            <a:r>
              <a:rPr lang="ru-RU" sz="2800" b="1" smtClean="0"/>
              <a:t>Результативность мероприятий в сфере здравоохранения</a:t>
            </a:r>
          </a:p>
        </p:txBody>
      </p:sp>
      <p:sp>
        <p:nvSpPr>
          <p:cNvPr id="23555" name="Содержимое 5"/>
          <p:cNvSpPr>
            <a:spLocks noGrp="1"/>
          </p:cNvSpPr>
          <p:nvPr>
            <p:ph idx="1"/>
          </p:nvPr>
        </p:nvSpPr>
        <p:spPr>
          <a:xfrm>
            <a:off x="107950" y="1412875"/>
            <a:ext cx="4176713" cy="5248275"/>
          </a:xfrm>
        </p:spPr>
        <p:txBody>
          <a:bodyPr/>
          <a:lstStyle/>
          <a:p>
            <a:pPr eaLnBrk="1" hangingPunct="1"/>
            <a:r>
              <a:rPr lang="ru-RU" sz="2200" smtClean="0"/>
              <a:t>Ведется целенаправленная совместная работа с государственной аптечной сетью ГП «Калугафармация» по лекарственному обеспечению;</a:t>
            </a:r>
          </a:p>
          <a:p>
            <a:pPr eaLnBrk="1" hangingPunct="1">
              <a:buFont typeface="Wingdings" pitchFamily="2" charset="2"/>
              <a:buNone/>
            </a:pPr>
            <a:endParaRPr lang="ru-RU" sz="2200" smtClean="0"/>
          </a:p>
          <a:p>
            <a:pPr eaLnBrk="1" hangingPunct="1"/>
            <a:r>
              <a:rPr lang="ru-RU" sz="2200" smtClean="0"/>
              <a:t>Обеспечена ценовая политика и доступность лекарственной помощи населению области;</a:t>
            </a:r>
          </a:p>
          <a:p>
            <a:pPr eaLnBrk="1" hangingPunct="1"/>
            <a:endParaRPr lang="ru-RU" sz="2200" smtClean="0"/>
          </a:p>
          <a:p>
            <a:pPr eaLnBrk="1" hangingPunct="1"/>
            <a:endParaRPr lang="ru-RU" sz="2200" smtClean="0"/>
          </a:p>
        </p:txBody>
      </p:sp>
      <p:pic>
        <p:nvPicPr>
          <p:cNvPr id="23556" name="Picture 4"/>
          <p:cNvPicPr>
            <a:picLocks noChangeAspect="1" noChangeArrowheads="1"/>
          </p:cNvPicPr>
          <p:nvPr/>
        </p:nvPicPr>
        <p:blipFill>
          <a:blip r:embed="rId2"/>
          <a:srcRect/>
          <a:stretch>
            <a:fillRect/>
          </a:stretch>
        </p:blipFill>
        <p:spPr bwMode="auto">
          <a:xfrm>
            <a:off x="4787900" y="1349375"/>
            <a:ext cx="3978275" cy="550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37d">
  <a:themeElements>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fontScheme name="sample">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9966FF"/>
        </a:dk1>
        <a:lt1>
          <a:srgbClr val="B6D1F6"/>
        </a:lt1>
        <a:dk2>
          <a:srgbClr val="660066"/>
        </a:dk2>
        <a:lt2>
          <a:srgbClr val="FFFFFF"/>
        </a:lt2>
        <a:accent1>
          <a:srgbClr val="6699FF"/>
        </a:accent1>
        <a:accent2>
          <a:srgbClr val="35C7B6"/>
        </a:accent2>
        <a:accent3>
          <a:srgbClr val="B8AAB8"/>
        </a:accent3>
        <a:accent4>
          <a:srgbClr val="9BB2D2"/>
        </a:accent4>
        <a:accent5>
          <a:srgbClr val="B8CAFF"/>
        </a:accent5>
        <a:accent6>
          <a:srgbClr val="2FB4A5"/>
        </a:accent6>
        <a:hlink>
          <a:srgbClr val="FFCC99"/>
        </a:hlink>
        <a:folHlink>
          <a:srgbClr val="CCCC00"/>
        </a:folHlink>
      </a:clrScheme>
      <a:clrMap bg1="dk2" tx1="lt1" bg2="dk1" tx2="lt2" accent1="accent1" accent2="accent2" accent3="accent3" accent4="accent4" accent5="accent5" accent6="accent6" hlink="hlink" folHlink="folHlink"/>
    </a:extraClrScheme>
    <a:extraClrScheme>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4BAAF1"/>
        </a:accent1>
        <a:accent2>
          <a:srgbClr val="91D969"/>
        </a:accent2>
        <a:accent3>
          <a:srgbClr val="AAADCA"/>
        </a:accent3>
        <a:accent4>
          <a:srgbClr val="97C1D6"/>
        </a:accent4>
        <a:accent5>
          <a:srgbClr val="B1D2F7"/>
        </a:accent5>
        <a:accent6>
          <a:srgbClr val="83C45E"/>
        </a:accent6>
        <a:hlink>
          <a:srgbClr val="85AEFF"/>
        </a:hlink>
        <a:folHlink>
          <a:srgbClr val="B9B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mple 2">
    <a:dk1>
      <a:srgbClr val="33CCCC"/>
    </a:dk1>
    <a:lt1>
      <a:srgbClr val="B6D1F6"/>
    </a:lt1>
    <a:dk2>
      <a:srgbClr val="006666"/>
    </a:dk2>
    <a:lt2>
      <a:srgbClr val="FFFFFF"/>
    </a:lt2>
    <a:accent1>
      <a:srgbClr val="33CCFF"/>
    </a:accent1>
    <a:accent2>
      <a:srgbClr val="6ABA42"/>
    </a:accent2>
    <a:accent3>
      <a:srgbClr val="AAB8B8"/>
    </a:accent3>
    <a:accent4>
      <a:srgbClr val="9BB2D2"/>
    </a:accent4>
    <a:accent5>
      <a:srgbClr val="ADE2FF"/>
    </a:accent5>
    <a:accent6>
      <a:srgbClr val="5FA83B"/>
    </a:accent6>
    <a:hlink>
      <a:srgbClr val="FF9900"/>
    </a:hlink>
    <a:folHlink>
      <a:srgbClr val="6289D8"/>
    </a:folHlink>
  </a:clrScheme>
</a:themeOverride>
</file>

<file path=docProps/app.xml><?xml version="1.0" encoding="utf-8"?>
<Properties xmlns="http://schemas.openxmlformats.org/officeDocument/2006/extended-properties" xmlns:vt="http://schemas.openxmlformats.org/officeDocument/2006/docPropsVTypes">
  <Template>cdb2004137d</Template>
  <TotalTime>1107</TotalTime>
  <Words>1073</Words>
  <Application>Microsoft Office PowerPoint</Application>
  <PresentationFormat>Экран (4:3)</PresentationFormat>
  <Paragraphs>224</Paragraphs>
  <Slides>25</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12</vt:i4>
      </vt:variant>
      <vt:variant>
        <vt:lpstr>Заголовки слайдов</vt:lpstr>
      </vt:variant>
      <vt:variant>
        <vt:i4>25</vt:i4>
      </vt:variant>
    </vt:vector>
  </HeadingPairs>
  <TitlesOfParts>
    <vt:vector size="45" baseType="lpstr">
      <vt:lpstr>Arial</vt:lpstr>
      <vt:lpstr>Verdana</vt:lpstr>
      <vt:lpstr>Wingdings</vt:lpstr>
      <vt:lpstr>Calibri</vt:lpstr>
      <vt:lpstr>Batang</vt:lpstr>
      <vt:lpstr>Times New Roman</vt:lpstr>
      <vt:lpstr>Webdings</vt:lpstr>
      <vt:lpstr>Arial Narrow</vt:lpstr>
      <vt:lpstr>cdb2004137d</vt:lpstr>
      <vt:lpstr>cdb2004137d</vt:lpstr>
      <vt:lpstr>cdb2004137d</vt:lpstr>
      <vt:lpstr>cdb2004137d</vt:lpstr>
      <vt:lpstr>cdb2004137d</vt:lpstr>
      <vt:lpstr>cdb2004137d</vt:lpstr>
      <vt:lpstr>cdb2004137d</vt:lpstr>
      <vt:lpstr>cdb2004137d</vt:lpstr>
      <vt:lpstr>cdb2004137d</vt:lpstr>
      <vt:lpstr>cdb2004137d</vt:lpstr>
      <vt:lpstr>cdb2004137d</vt:lpstr>
      <vt:lpstr>cdb2004137d</vt:lpstr>
      <vt:lpstr>Слайд 1</vt:lpstr>
      <vt:lpstr>Об итогах работы министерства здравоохранения Калужской области в 2010 году и  задачах на 2011 год</vt:lpstr>
      <vt:lpstr>Программа государственных гарантий</vt:lpstr>
      <vt:lpstr>    Мероприятия, осуществляемые   в рамках 83-ФЗ   (совершенствование правового положения государственных (муниципальных) учреждений) </vt:lpstr>
      <vt:lpstr>Демографические показатели </vt:lpstr>
      <vt:lpstr>Демографические показатели</vt:lpstr>
      <vt:lpstr>Результативность мероприятий в сфере здравоохранения</vt:lpstr>
      <vt:lpstr>Результативность мероприятий в сфере здравоохранения</vt:lpstr>
      <vt:lpstr>Результативность мероприятий в сфере здравоохранения</vt:lpstr>
      <vt:lpstr>Слайд 10</vt:lpstr>
      <vt:lpstr>Совершенствование медицинской помощи при сосудистых заболеваниях</vt:lpstr>
      <vt:lpstr>О мероприятиях, посвященных 65-ой годовщине победы в Великой Отечественной войне 1941-1945 гг.</vt:lpstr>
      <vt:lpstr>Программа модернизации здравоохранения</vt:lpstr>
      <vt:lpstr>Слайд 14</vt:lpstr>
      <vt:lpstr>Программа модернизации здравоохранения</vt:lpstr>
      <vt:lpstr>Кадровое обеспечение отрасли здравоохранения</vt:lpstr>
      <vt:lpstr>Кадровое обеспечение отрасли здравоохранения</vt:lpstr>
      <vt:lpstr>Кадровое обеспечение отрасли здравоохранения</vt:lpstr>
      <vt:lpstr>Кадровая политика –  меры социальной поддержки</vt:lpstr>
      <vt:lpstr>Кадровая политика</vt:lpstr>
      <vt:lpstr>Кадровая политика</vt:lpstr>
      <vt:lpstr>Действующая система оплаты  труда медицинских работников</vt:lpstr>
      <vt:lpstr>Недостатки действующей системы оплаты труда</vt:lpstr>
      <vt:lpstr>Задачи и приоритеты</vt:lpstr>
      <vt:lpstr>   Благодарю за внимание!      Ю.А. Кондратьев  - Министр здравоохранения Калужской области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СВЕТАЛАНА Альминене</cp:lastModifiedBy>
  <cp:revision>67</cp:revision>
  <dcterms:created xsi:type="dcterms:W3CDTF">2011-02-18T08:52:11Z</dcterms:created>
  <dcterms:modified xsi:type="dcterms:W3CDTF">2011-02-24T07:16:16Z</dcterms:modified>
</cp:coreProperties>
</file>