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80" r:id="rId2"/>
    <p:sldId id="257" r:id="rId3"/>
    <p:sldId id="298" r:id="rId4"/>
    <p:sldId id="282" r:id="rId5"/>
    <p:sldId id="299" r:id="rId6"/>
    <p:sldId id="301" r:id="rId7"/>
    <p:sldId id="300" r:id="rId8"/>
    <p:sldId id="303" r:id="rId9"/>
    <p:sldId id="304" r:id="rId10"/>
    <p:sldId id="305" r:id="rId11"/>
    <p:sldId id="306" r:id="rId12"/>
    <p:sldId id="284" r:id="rId13"/>
    <p:sldId id="286" r:id="rId14"/>
    <p:sldId id="288" r:id="rId15"/>
    <p:sldId id="310" r:id="rId16"/>
    <p:sldId id="311" r:id="rId17"/>
    <p:sldId id="287" r:id="rId18"/>
    <p:sldId id="307" r:id="rId19"/>
    <p:sldId id="289" r:id="rId20"/>
    <p:sldId id="309" r:id="rId21"/>
    <p:sldId id="312" r:id="rId22"/>
    <p:sldId id="313" r:id="rId23"/>
    <p:sldId id="314" r:id="rId24"/>
    <p:sldId id="315" r:id="rId25"/>
    <p:sldId id="316" r:id="rId26"/>
    <p:sldId id="317" r:id="rId27"/>
    <p:sldId id="320" r:id="rId28"/>
    <p:sldId id="285" r:id="rId29"/>
    <p:sldId id="321" r:id="rId30"/>
    <p:sldId id="30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B793"/>
    <a:srgbClr val="FF8243"/>
    <a:srgbClr val="F68D36"/>
    <a:srgbClr val="F25CA0"/>
    <a:srgbClr val="CCE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 план</c:v>
                </c:pt>
              </c:strCache>
            </c:strRef>
          </c:cat>
          <c:val>
            <c:numRef>
              <c:f>Лист1!$B$2:$B$4</c:f>
              <c:numCache>
                <c:formatCode>0.00000</c:formatCode>
                <c:ptCount val="3"/>
                <c:pt idx="0">
                  <c:v>42.719009999999997</c:v>
                </c:pt>
                <c:pt idx="1">
                  <c:v>47.273440000000001</c:v>
                </c:pt>
                <c:pt idx="2">
                  <c:v>63.041300000000007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ФБ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2059438789802084E-2"/>
                  <c:y val="-4.95286587639197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5668686385273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089158184703125E-2"/>
                  <c:y val="-2.47643293819603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 план</c:v>
                </c:pt>
              </c:strCache>
            </c:strRef>
          </c:cat>
          <c:val>
            <c:numRef>
              <c:f>Лист1!$C$2:$C$4</c:f>
              <c:numCache>
                <c:formatCode>0.00000</c:formatCode>
                <c:ptCount val="3"/>
                <c:pt idx="0">
                  <c:v>10.6006</c:v>
                </c:pt>
                <c:pt idx="1">
                  <c:v>10.862500000000001</c:v>
                </c:pt>
                <c:pt idx="2">
                  <c:v>10.776899999999999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МБ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5221708509120741E-3"/>
                  <c:y val="-4.95286587639197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116117429765723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0445790923515627E-3"/>
                  <c:y val="-7.42929881458810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 план</c:v>
                </c:pt>
              </c:strCache>
            </c:strRef>
          </c:cat>
          <c:val>
            <c:numRef>
              <c:f>Лист1!$D$2:$D$4</c:f>
              <c:numCache>
                <c:formatCode>0.00000</c:formatCode>
                <c:ptCount val="3"/>
                <c:pt idx="0">
                  <c:v>4.5268100000000002</c:v>
                </c:pt>
                <c:pt idx="1">
                  <c:v>5.0745899999999997</c:v>
                </c:pt>
                <c:pt idx="2">
                  <c:v>1.831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 план</c:v>
                </c:pt>
              </c:strCache>
            </c:strRef>
          </c:cat>
          <c:val>
            <c:numRef>
              <c:f>Лист1!$E$2:$E$4</c:f>
              <c:numCache>
                <c:formatCode>0.00000</c:formatCode>
                <c:ptCount val="3"/>
                <c:pt idx="0">
                  <c:v>10.617470000000001</c:v>
                </c:pt>
                <c:pt idx="1">
                  <c:v>20.206250000000001</c:v>
                </c:pt>
                <c:pt idx="2">
                  <c:v>34.233400000000003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ССО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1.95965880334283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596588033428383E-2"/>
                  <c:y val="2.47643293819603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 план</c:v>
                </c:pt>
              </c:strCache>
            </c:strRef>
          </c:cat>
          <c:val>
            <c:numRef>
              <c:f>Лист1!$F$2:$F$4</c:f>
              <c:numCache>
                <c:formatCode>0.00000</c:formatCode>
                <c:ptCount val="3"/>
                <c:pt idx="0">
                  <c:v>16.974129999999999</c:v>
                </c:pt>
                <c:pt idx="1">
                  <c:v>11.130100000000001</c:v>
                </c:pt>
                <c:pt idx="2">
                  <c:v>16.2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2431616"/>
        <c:axId val="22433152"/>
        <c:axId val="0"/>
      </c:bar3DChart>
      <c:catAx>
        <c:axId val="2243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65000"/>
                  </a:schemeClr>
                </a:solidFill>
                <a:latin typeface="Arial Black" pitchFamily="34" charset="0"/>
              </a:defRPr>
            </a:pPr>
            <a:endParaRPr lang="ru-RU"/>
          </a:p>
        </c:txPr>
        <c:crossAx val="22433152"/>
        <c:crosses val="autoZero"/>
        <c:auto val="1"/>
        <c:lblAlgn val="ctr"/>
        <c:lblOffset val="100"/>
        <c:noMultiLvlLbl val="0"/>
      </c:catAx>
      <c:valAx>
        <c:axId val="22433152"/>
        <c:scaling>
          <c:orientation val="minMax"/>
        </c:scaling>
        <c:delete val="0"/>
        <c:axPos val="l"/>
        <c:majorGridlines>
          <c:spPr>
            <a:ln w="9525">
              <a:solidFill>
                <a:schemeClr val="tx1">
                  <a:lumMod val="75000"/>
                  <a:lumOff val="2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>
                    <a:solidFill>
                      <a:schemeClr val="bg1">
                        <a:lumMod val="50000"/>
                      </a:schemeClr>
                    </a:solidFill>
                    <a:latin typeface="Arial Black" pitchFamily="34" charset="0"/>
                  </a:rPr>
                  <a:t>МЛН. РУБЛЕЙ</a:t>
                </a:r>
                <a:endParaRPr lang="ru-RU" dirty="0">
                  <a:solidFill>
                    <a:schemeClr val="bg1">
                      <a:lumMod val="50000"/>
                    </a:schemeClr>
                  </a:solidFill>
                  <a:latin typeface="Arial Black" pitchFamily="34" charset="0"/>
                </a:endParaRPr>
              </a:p>
            </c:rich>
          </c:tx>
          <c:layout>
            <c:manualLayout>
              <c:xMode val="edge"/>
              <c:yMode val="edge"/>
              <c:x val="8.6094422557037812E-3"/>
              <c:y val="0.3622635299036102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65000"/>
                  </a:schemeClr>
                </a:solidFill>
                <a:latin typeface="Arial Black" pitchFamily="34" charset="0"/>
              </a:defRPr>
            </a:pPr>
            <a:endParaRPr lang="ru-RU"/>
          </a:p>
        </c:txPr>
        <c:crossAx val="22431616"/>
        <c:crosses val="autoZero"/>
        <c:crossBetween val="between"/>
      </c:valAx>
      <c:spPr>
        <a:ln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9109798775153"/>
          <c:y val="2.8387361631929998E-2"/>
          <c:w val="0.7471480752405949"/>
          <c:h val="0.881440384831728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 план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281.60000000000002</c:v>
                </c:pt>
                <c:pt idx="1">
                  <c:v>297.5</c:v>
                </c:pt>
                <c:pt idx="2">
                  <c:v>336.4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ФБ</c:v>
                </c:pt>
              </c:strCache>
            </c:strRef>
          </c:tx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 план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173.1</c:v>
                </c:pt>
                <c:pt idx="1">
                  <c:v>186.5</c:v>
                </c:pt>
                <c:pt idx="2">
                  <c:v>220.4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</c:v>
                </c:pt>
              </c:strCache>
            </c:strRef>
          </c:tx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 план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 formatCode="General">
                  <c:v>108.5</c:v>
                </c:pt>
                <c:pt idx="1">
                  <c:v>111</c:v>
                </c:pt>
                <c:pt idx="2">
                  <c:v>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5490048"/>
        <c:axId val="95491584"/>
        <c:axId val="0"/>
      </c:bar3DChart>
      <c:catAx>
        <c:axId val="9549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491584"/>
        <c:crosses val="autoZero"/>
        <c:auto val="1"/>
        <c:lblAlgn val="ctr"/>
        <c:lblOffset val="100"/>
        <c:noMultiLvlLbl val="0"/>
      </c:catAx>
      <c:valAx>
        <c:axId val="95491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490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0720165977535"/>
          <c:y val="5.8666666666666666E-2"/>
          <c:w val="0.91703399886326997"/>
          <c:h val="0.721620143201883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заготовка древесины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6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>
                <c:manualLayout>
                  <c:x val="1.6819573890483025E-2"/>
                  <c:y val="-2.9556650246305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703365203034653E-2"/>
                  <c:y val="-2.216748768472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9493058302283767E-3"/>
                  <c:y val="-8.9714940008790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1162086874483731E-3"/>
                  <c:y val="-1.970443349753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3336834373119997E-3"/>
                  <c:y val="-8.09021201777758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1.54806079977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4422950736927233E-2"/>
                  <c:y val="-5.86409120734908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3048531193216233E-2"/>
                  <c:y val="-1.80261646981627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588</c:v>
                </c:pt>
                <c:pt idx="1">
                  <c:v>818</c:v>
                </c:pt>
                <c:pt idx="2">
                  <c:v>1018</c:v>
                </c:pt>
                <c:pt idx="3">
                  <c:v>1036</c:v>
                </c:pt>
                <c:pt idx="4">
                  <c:v>1136</c:v>
                </c:pt>
                <c:pt idx="5">
                  <c:v>1195</c:v>
                </c:pt>
                <c:pt idx="6">
                  <c:v>1272</c:v>
                </c:pt>
                <c:pt idx="7">
                  <c:v>1300</c:v>
                </c:pt>
                <c:pt idx="8">
                  <c:v>1300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8707328"/>
        <c:axId val="80871808"/>
        <c:axId val="0"/>
      </c:bar3DChart>
      <c:dateAx>
        <c:axId val="7870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0871808"/>
        <c:crosses val="autoZero"/>
        <c:auto val="0"/>
        <c:lblOffset val="100"/>
        <c:baseTimeUnit val="days"/>
      </c:dateAx>
      <c:valAx>
        <c:axId val="808718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8707328"/>
        <c:crosses val="autoZero"/>
        <c:crossBetween val="between"/>
        <c:majorUnit val="100"/>
      </c:valAx>
      <c:spPr>
        <a:noFill/>
        <a:ln w="25378">
          <a:noFill/>
        </a:ln>
      </c:spPr>
    </c:plotArea>
    <c:plotVisOnly val="1"/>
    <c:dispBlanksAs val="gap"/>
    <c:showDLblsOverMax val="0"/>
  </c:chart>
  <c:txPr>
    <a:bodyPr/>
    <a:lstStyle/>
    <a:p>
      <a:pPr>
        <a:defRPr sz="1612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0369387104676"/>
          <c:y val="5.3003762293831753E-2"/>
          <c:w val="0.73975624320876632"/>
          <c:h val="0.7157136270128395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4"/>
            <c:bubble3D val="0"/>
          </c:dPt>
          <c:dLbls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2388</c:v>
                </c:pt>
                <c:pt idx="1">
                  <c:v>3025</c:v>
                </c:pt>
                <c:pt idx="2">
                  <c:v>3170</c:v>
                </c:pt>
                <c:pt idx="3">
                  <c:v>3185</c:v>
                </c:pt>
                <c:pt idx="4">
                  <c:v>4023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0991744"/>
        <c:axId val="81195392"/>
      </c:lineChart>
      <c:catAx>
        <c:axId val="8099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1195392"/>
        <c:crosses val="autoZero"/>
        <c:auto val="1"/>
        <c:lblAlgn val="ctr"/>
        <c:lblOffset val="100"/>
        <c:noMultiLvlLbl val="0"/>
      </c:catAx>
      <c:valAx>
        <c:axId val="81195392"/>
        <c:scaling>
          <c:orientation val="minMax"/>
          <c:min val="20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0991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67753335097761"/>
          <c:y val="0.17354304461942258"/>
          <c:w val="0.77043017725944385"/>
          <c:h val="0.66256797900262465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площадь, га</c:v>
                </c:pt>
              </c:strCache>
            </c:strRef>
          </c:tx>
          <c:spPr>
            <a:ln w="57150"/>
          </c:spPr>
          <c:marker>
            <c:spPr>
              <a:solidFill>
                <a:srgbClr val="FF0000"/>
              </a:solidFill>
              <a:ln w="57150"/>
            </c:spPr>
          </c:marker>
          <c:dLbls>
            <c:dLbl>
              <c:idx val="1"/>
              <c:layout>
                <c:manualLayout>
                  <c:x val="-2.2046161537606933E-2"/>
                  <c:y val="-5.97934917800461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4426461295967066E-2"/>
                  <c:y val="-0.1163607160180034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4071656968670149E-2"/>
                  <c:y val="-8.19471955690560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3716852641373176E-2"/>
                  <c:y val="-0.12926578618635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>
                    <a:effectLst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1711</c:v>
                </c:pt>
                <c:pt idx="1">
                  <c:v>8.2200000000000006</c:v>
                </c:pt>
                <c:pt idx="2">
                  <c:v>1.43</c:v>
                </c:pt>
                <c:pt idx="3">
                  <c:v>4.7</c:v>
                </c:pt>
                <c:pt idx="4">
                  <c:v>48.4</c:v>
                </c:pt>
                <c:pt idx="5">
                  <c:v>4.8</c:v>
                </c:pt>
                <c:pt idx="6">
                  <c:v>4.7</c:v>
                </c:pt>
                <c:pt idx="7">
                  <c:v>7.3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851008"/>
        <c:axId val="109852544"/>
      </c:lineChart>
      <c:catAx>
        <c:axId val="10985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9852544"/>
        <c:crosses val="autoZero"/>
        <c:auto val="1"/>
        <c:lblAlgn val="ctr"/>
        <c:lblOffset val="100"/>
        <c:noMultiLvlLbl val="0"/>
      </c:catAx>
      <c:valAx>
        <c:axId val="109852544"/>
        <c:scaling>
          <c:orientation val="minMax"/>
        </c:scaling>
        <c:delete val="0"/>
        <c:axPos val="l"/>
        <c:majorGridlines>
          <c:spPr>
            <a:effectLst>
              <a:outerShdw blurRad="50800" dist="50800" dir="5400000" algn="ctr" rotWithShape="0">
                <a:schemeClr val="bg2"/>
              </a:outerShdw>
            </a:effectLst>
          </c:spPr>
        </c:majorGridlines>
        <c:title>
          <c:tx>
            <c:rich>
              <a:bodyPr rot="-5400000" vert="horz"/>
              <a:lstStyle/>
              <a:p>
                <a:pPr>
                  <a:defRPr sz="1600" b="1"/>
                </a:pPr>
                <a:r>
                  <a:rPr lang="ru-RU" sz="1600" b="1" dirty="0" smtClean="0"/>
                  <a:t>Площадь пожара, га</a:t>
                </a:r>
                <a:endParaRPr lang="ru-RU" sz="1600" b="1" dirty="0"/>
              </a:p>
            </c:rich>
          </c:tx>
          <c:layout>
            <c:manualLayout>
              <c:xMode val="edge"/>
              <c:yMode val="edge"/>
              <c:x val="1.5023661675656415E-2"/>
              <c:y val="0.2165174266007446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985100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 w="28575">
      <a:noFill/>
    </a:ln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2449864461867"/>
          <c:y val="8.7102847215660056E-2"/>
          <c:w val="0.83715937350509406"/>
          <c:h val="0.773723465602504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3"/>
              <c:layout>
                <c:manualLayout>
                  <c:x val="1.5889000321285505E-2"/>
                  <c:y val="8.76047347944852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778250865020165E-3"/>
                  <c:y val="8.76047347944852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>
                    <a:solidFill>
                      <a:schemeClr val="tx1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157</c:v>
                </c:pt>
                <c:pt idx="1">
                  <c:v>8</c:v>
                </c:pt>
                <c:pt idx="2">
                  <c:v>4</c:v>
                </c:pt>
                <c:pt idx="3">
                  <c:v>8</c:v>
                </c:pt>
                <c:pt idx="4">
                  <c:v>35</c:v>
                </c:pt>
                <c:pt idx="5">
                  <c:v>13</c:v>
                </c:pt>
                <c:pt idx="6">
                  <c:v>1</c:v>
                </c:pt>
                <c:pt idx="7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889408"/>
        <c:axId val="109890944"/>
      </c:barChart>
      <c:catAx>
        <c:axId val="1098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9890944"/>
        <c:crosses val="autoZero"/>
        <c:auto val="1"/>
        <c:lblAlgn val="ctr"/>
        <c:lblOffset val="100"/>
        <c:noMultiLvlLbl val="0"/>
      </c:catAx>
      <c:valAx>
        <c:axId val="1098909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algn="just">
                  <a:defRPr sz="1600" b="1"/>
                </a:pPr>
                <a:r>
                  <a:rPr lang="ru-RU" sz="1600" b="1" dirty="0" smtClean="0"/>
                  <a:t>Количество случаев</a:t>
                </a:r>
                <a:endParaRPr lang="ru-RU" sz="1600" b="1" dirty="0"/>
              </a:p>
            </c:rich>
          </c:tx>
          <c:layout>
            <c:manualLayout>
              <c:xMode val="edge"/>
              <c:yMode val="edge"/>
              <c:x val="7.9149527950797202E-3"/>
              <c:y val="0.2528533933258342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988940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 w="28575"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51476712924134"/>
          <c:y val="4.1305410546783376E-2"/>
          <c:w val="0.85680441837535537"/>
          <c:h val="0.850437067436080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 план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50.2</c:v>
                </c:pt>
                <c:pt idx="1">
                  <c:v>51</c:v>
                </c:pt>
                <c:pt idx="2">
                  <c:v>61.1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13482752"/>
        <c:axId val="114647808"/>
        <c:axId val="0"/>
      </c:bar3DChart>
      <c:catAx>
        <c:axId val="11348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65000"/>
                  </a:schemeClr>
                </a:solidFill>
                <a:latin typeface="Arial Black" pitchFamily="34" charset="0"/>
              </a:defRPr>
            </a:pPr>
            <a:endParaRPr lang="ru-RU"/>
          </a:p>
        </c:txPr>
        <c:crossAx val="114647808"/>
        <c:crosses val="autoZero"/>
        <c:auto val="1"/>
        <c:lblAlgn val="ctr"/>
        <c:lblOffset val="100"/>
        <c:noMultiLvlLbl val="0"/>
      </c:catAx>
      <c:valAx>
        <c:axId val="1146478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65000"/>
                  </a:schemeClr>
                </a:solidFill>
                <a:latin typeface="Arial Black" pitchFamily="34" charset="0"/>
              </a:defRPr>
            </a:pPr>
            <a:endParaRPr lang="ru-RU"/>
          </a:p>
        </c:txPr>
        <c:crossAx val="11348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88939924176145"/>
          <c:y val="2.3977438613616595E-2"/>
          <c:w val="0.77770542686985966"/>
          <c:h val="0.898922284605508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</c:v>
                </c:pt>
              </c:strCache>
            </c:strRef>
          </c:tx>
          <c:invertIfNegative val="0"/>
          <c:dPt>
            <c:idx val="4"/>
            <c:invertIfNegative val="0"/>
            <c:bubble3D val="0"/>
          </c:dPt>
          <c:dLbls>
            <c:dLbl>
              <c:idx val="2"/>
              <c:layout>
                <c:manualLayout>
                  <c:x val="-3.8191064257746793E-2"/>
                  <c:y val="1.53846153846153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904214019819085E-2"/>
                  <c:y val="-5.12820512820512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0122826443569553E-2"/>
                  <c:y val="1.28164748637193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расходы</c:v>
                </c:pt>
                <c:pt idx="1">
                  <c:v>доходы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379.8</c:v>
                </c:pt>
                <c:pt idx="1">
                  <c:v>308.5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ФБ</c:v>
                </c:pt>
              </c:strCache>
            </c:strRef>
          </c:tx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1.1712233887430737E-2"/>
                  <c:y val="-1.83850376151997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678696412948381E-2"/>
                  <c:y val="-1.5868446118538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61685607927634E-3"/>
                  <c:y val="5.12820512820512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209066734429471E-2"/>
                  <c:y val="-5.12820512820512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98010990813648E-2"/>
                  <c:y val="-1.53846153846153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расходы</c:v>
                </c:pt>
                <c:pt idx="1">
                  <c:v>доходы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197.4</c:v>
                </c:pt>
                <c:pt idx="1">
                  <c:v>159.5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расходы</c:v>
                </c:pt>
                <c:pt idx="1">
                  <c:v>доходы 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 formatCode="General">
                  <c:v>182.4</c:v>
                </c:pt>
                <c:pt idx="1">
                  <c:v>145.19999999999999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расходы</c:v>
                </c:pt>
                <c:pt idx="1">
                  <c:v>доходы 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5.0999999999999996</c:v>
                </c:pt>
                <c:pt idx="1">
                  <c:v>3.8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4711168"/>
        <c:axId val="114733440"/>
      </c:barChart>
      <c:catAx>
        <c:axId val="11471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65000"/>
                  </a:schemeClr>
                </a:solidFill>
                <a:latin typeface="Arial Black" pitchFamily="34" charset="0"/>
              </a:defRPr>
            </a:pPr>
            <a:endParaRPr lang="ru-RU"/>
          </a:p>
        </c:txPr>
        <c:crossAx val="114733440"/>
        <c:crosses val="autoZero"/>
        <c:auto val="1"/>
        <c:lblAlgn val="ctr"/>
        <c:lblOffset val="100"/>
        <c:noMultiLvlLbl val="0"/>
      </c:catAx>
      <c:valAx>
        <c:axId val="1147334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>
                    <a:lumMod val="65000"/>
                  </a:schemeClr>
                </a:solidFill>
                <a:latin typeface="Arial Black" pitchFamily="34" charset="0"/>
              </a:defRPr>
            </a:pPr>
            <a:endParaRPr lang="ru-RU"/>
          </a:p>
        </c:txPr>
        <c:crossAx val="114711168"/>
        <c:crosses val="autoZero"/>
        <c:crossBetween val="between"/>
      </c:valAx>
      <c:spPr>
        <a:noFill/>
      </c:spPr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0.01873</cdr:x>
      <cdr:y>0.15502</cdr:y>
    </cdr:from>
    <cdr:to>
      <cdr:x>0.06503</cdr:x>
      <cdr:y>0.91428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718" y="762000"/>
          <a:ext cx="377503" cy="3732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bg1">
                  <a:lumMod val="50000"/>
                </a:schemeClr>
              </a:solidFill>
              <a:latin typeface="Arial Black" pitchFamily="34" charset="0"/>
            </a:rPr>
            <a:t>МЛН</a:t>
          </a:r>
          <a:r>
            <a:rPr lang="ru-RU" sz="2400" dirty="0" smtClean="0">
              <a:solidFill>
                <a:schemeClr val="bg1">
                  <a:lumMod val="50000"/>
                </a:schemeClr>
              </a:solidFill>
              <a:latin typeface="Arial Black" pitchFamily="34" charset="0"/>
            </a:rPr>
            <a:t>. </a:t>
          </a:r>
          <a:r>
            <a:rPr lang="ru-RU" sz="1800" b="1" dirty="0" smtClean="0">
              <a:solidFill>
                <a:schemeClr val="bg1">
                  <a:lumMod val="50000"/>
                </a:schemeClr>
              </a:solidFill>
              <a:latin typeface="Arial Black" pitchFamily="34" charset="0"/>
            </a:rPr>
            <a:t>РУБ</a:t>
          </a:r>
          <a:r>
            <a:rPr lang="ru-RU" sz="2400" dirty="0" smtClean="0">
              <a:solidFill>
                <a:schemeClr val="bg1">
                  <a:lumMod val="50000"/>
                </a:schemeClr>
              </a:solidFill>
              <a:latin typeface="Arial Black" pitchFamily="34" charset="0"/>
            </a:rPr>
            <a:t>.</a:t>
          </a:r>
          <a:endParaRPr lang="ru-RU" sz="2400" dirty="0">
            <a:solidFill>
              <a:schemeClr val="bg1">
                <a:lumMod val="50000"/>
              </a:schemeClr>
            </a:solidFill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0.5774</cdr:x>
      <cdr:y>0.12851</cdr:y>
    </cdr:from>
    <cdr:to>
      <cdr:x>0.71377</cdr:x>
      <cdr:y>0.19276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839789" y="609600"/>
          <a:ext cx="1143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0.5774</cdr:x>
      <cdr:y>0.12851</cdr:y>
    </cdr:from>
    <cdr:to>
      <cdr:x>0.68649</cdr:x>
      <cdr:y>0.20882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839789" y="6096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0.5774</cdr:x>
      <cdr:y>0.12851</cdr:y>
    </cdr:from>
    <cdr:to>
      <cdr:x>0.74104</cdr:x>
      <cdr:y>0.25701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839789" y="609600"/>
          <a:ext cx="13716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0.02679</cdr:x>
      <cdr:y>0.90115</cdr:y>
    </cdr:from>
    <cdr:to>
      <cdr:x>0.98214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8601" y="4862440"/>
          <a:ext cx="81534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absSizeAnchor xmlns:cdr="http://schemas.openxmlformats.org/drawingml/2006/chartDrawing">
    <cdr:from>
      <cdr:x>0.91262</cdr:x>
      <cdr:y>0.0437</cdr:y>
    </cdr:from>
    <cdr:ext cx="657225" cy="685800"/>
    <cdr:sp macro="" textlink="">
      <cdr:nvSpPr>
        <cdr:cNvPr id="2" name="TextBox 1"/>
        <cdr:cNvSpPr txBox="1"/>
      </cdr:nvSpPr>
      <cdr:spPr>
        <a:xfrm xmlns:a="http://schemas.openxmlformats.org/drawingml/2006/main">
          <a:off x="7008812" y="201316"/>
          <a:ext cx="657225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abs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0.20777</cdr:x>
      <cdr:y>0.09528</cdr:y>
    </cdr:from>
    <cdr:to>
      <cdr:x>0.58415</cdr:x>
      <cdr:y>0.2424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9236" y="271432"/>
          <a:ext cx="1447800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0.68126</cdr:x>
      <cdr:y>0</cdr:y>
    </cdr:from>
    <cdr:to>
      <cdr:x>0.9982</cdr:x>
      <cdr:y>0.16425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20585" y="-153228"/>
          <a:ext cx="1219166" cy="623873"/>
        </a:xfrm>
        <a:prstGeom xmlns:a="http://schemas.openxmlformats.org/drawingml/2006/main" prst="rect">
          <a:avLst/>
        </a:prstGeom>
        <a:ln xmlns:a="http://schemas.openxmlformats.org/drawingml/2006/main" w="12700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0.01873</cdr:x>
      <cdr:y>0.15502</cdr:y>
    </cdr:from>
    <cdr:to>
      <cdr:x>0.06503</cdr:x>
      <cdr:y>0.91428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718" y="762000"/>
          <a:ext cx="377503" cy="3732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bg1">
                  <a:lumMod val="50000"/>
                </a:schemeClr>
              </a:solidFill>
              <a:latin typeface="Arial Black" pitchFamily="34" charset="0"/>
            </a:rPr>
            <a:t>МЛН</a:t>
          </a:r>
          <a:r>
            <a:rPr lang="ru-RU" sz="2400" dirty="0" smtClean="0">
              <a:solidFill>
                <a:schemeClr val="bg1">
                  <a:lumMod val="50000"/>
                </a:schemeClr>
              </a:solidFill>
              <a:latin typeface="Arial Black" pitchFamily="34" charset="0"/>
            </a:rPr>
            <a:t>. </a:t>
          </a:r>
          <a:r>
            <a:rPr lang="ru-RU" sz="1800" b="1" dirty="0" smtClean="0">
              <a:solidFill>
                <a:schemeClr val="bg1">
                  <a:lumMod val="50000"/>
                </a:schemeClr>
              </a:solidFill>
              <a:latin typeface="Arial Black" pitchFamily="34" charset="0"/>
            </a:rPr>
            <a:t>РУБ</a:t>
          </a:r>
          <a:r>
            <a:rPr lang="ru-RU" sz="2400" dirty="0" smtClean="0">
              <a:solidFill>
                <a:schemeClr val="bg1">
                  <a:lumMod val="50000"/>
                </a:schemeClr>
              </a:solidFill>
              <a:latin typeface="Arial Black" pitchFamily="34" charset="0"/>
            </a:rPr>
            <a:t>.</a:t>
          </a:r>
          <a:endParaRPr lang="ru-RU" sz="2400" dirty="0">
            <a:solidFill>
              <a:schemeClr val="bg1">
                <a:lumMod val="50000"/>
              </a:schemeClr>
            </a:solidFill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0.5774</cdr:x>
      <cdr:y>0.12851</cdr:y>
    </cdr:from>
    <cdr:to>
      <cdr:x>0.71377</cdr:x>
      <cdr:y>0.19276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839789" y="609600"/>
          <a:ext cx="1143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0.5774</cdr:x>
      <cdr:y>0.12851</cdr:y>
    </cdr:from>
    <cdr:to>
      <cdr:x>0.68649</cdr:x>
      <cdr:y>0.20882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839789" y="6096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0.56977</cdr:x>
      <cdr:y>0.13109</cdr:y>
    </cdr:from>
    <cdr:to>
      <cdr:x>0.73341</cdr:x>
      <cdr:y>0.25959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076056" y="644406"/>
          <a:ext cx="1457865" cy="6316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0.02679</cdr:x>
      <cdr:y>0.90115</cdr:y>
    </cdr:from>
    <cdr:to>
      <cdr:x>0.98214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8601" y="4862440"/>
          <a:ext cx="81534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0.02778</cdr:x>
      <cdr:y>0.16836</cdr:y>
    </cdr:from>
    <cdr:to>
      <cdr:x>0.08333</cdr:x>
      <cdr:y>0.84181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0" y="762000"/>
          <a:ext cx="457200" cy="304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0.0105</cdr:x>
      <cdr:y>0.16471</cdr:y>
    </cdr:from>
    <cdr:to>
      <cdr:x>0.06605</cdr:x>
      <cdr:y>0.82132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6387" y="864096"/>
          <a:ext cx="457155" cy="3444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rPr>
            <a:t>МЛН РУБ</a:t>
          </a:r>
          <a:r>
            <a:rPr lang="ru-RU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rPr>
            <a:t>.</a:t>
          </a:r>
          <a:endParaRPr lang="ru-RU" sz="1400" dirty="0">
            <a:solidFill>
              <a:schemeClr val="tx1">
                <a:lumMod val="50000"/>
                <a:lumOff val="50000"/>
              </a:schemeClr>
            </a:solidFill>
            <a:latin typeface="Arial Black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70BF6-2799-4038-A430-6349ED859285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8DFE2-0366-442F-ABFA-AFF35EE3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36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8DFE2-0366-442F-ABFA-AFF35EE313A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750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DC780-ADD0-4528-B5E0-0E09F5A60B0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470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C5047E4A-ECA1-45A2-A219-977F0DF5DDF9}" type="slidenum">
              <a:rPr lang="ru-RU" altLang="ru-RU" smtClean="0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  <a:defRPr/>
              </a:pPr>
              <a:t>14</a:t>
            </a:fld>
            <a:endParaRPr lang="ru-RU" altLang="ru-RU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90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9084-6625-473D-B96A-04CB4BE51B10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1A86-6023-4A8D-BCBD-B4CE188D5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01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9084-6625-473D-B96A-04CB4BE51B10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1A86-6023-4A8D-BCBD-B4CE188D5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301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9084-6625-473D-B96A-04CB4BE51B10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1A86-6023-4A8D-BCBD-B4CE188D5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66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9084-6625-473D-B96A-04CB4BE51B10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1A86-6023-4A8D-BCBD-B4CE188D5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14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9084-6625-473D-B96A-04CB4BE51B10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1A86-6023-4A8D-BCBD-B4CE188D5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80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9084-6625-473D-B96A-04CB4BE51B10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1A86-6023-4A8D-BCBD-B4CE188D5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58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9084-6625-473D-B96A-04CB4BE51B10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1A86-6023-4A8D-BCBD-B4CE188D5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09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9084-6625-473D-B96A-04CB4BE51B10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1A86-6023-4A8D-BCBD-B4CE188D5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47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9084-6625-473D-B96A-04CB4BE51B10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1A86-6023-4A8D-BCBD-B4CE188D5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57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9084-6625-473D-B96A-04CB4BE51B10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1A86-6023-4A8D-BCBD-B4CE188D5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81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9084-6625-473D-B96A-04CB4BE51B10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1A86-6023-4A8D-BCBD-B4CE188D5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62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59084-6625-473D-B96A-04CB4BE51B10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41A86-6023-4A8D-BCBD-B4CE188D5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76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microsoft.com/office/2007/relationships/hdphoto" Target="../media/hdphoto8.wd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gif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292" y="548680"/>
            <a:ext cx="1613007" cy="162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6695" y="2420888"/>
            <a:ext cx="6872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МИНИСТЕРСТВО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ПРИРОДНЫХ РЕСУРСОВ И ЭКОЛОГИИ </a:t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КАЛУЖСКОЙ ОБЛАСТИ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2797" y="5671356"/>
            <a:ext cx="449999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АНТОХИНА</a:t>
            </a:r>
          </a:p>
          <a:p>
            <a:pPr algn="ctr"/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ВАРВАРА АНАТОЛЬЕВНА</a:t>
            </a:r>
            <a:endParaRPr lang="ru-RU" sz="23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9194" y="3892986"/>
            <a:ext cx="5747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ПОДВЕДЕНИЕ ИТОГОВ 2017 ГОДА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48669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ДОКЛАДЧИК: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512" y="4725144"/>
            <a:ext cx="8784976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6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960" y="-315416"/>
            <a:ext cx="7766312" cy="1371600"/>
          </a:xfrm>
        </p:spPr>
        <p:txBody>
          <a:bodyPr>
            <a:noAutofit/>
          </a:bodyPr>
          <a:lstStyle/>
          <a:p>
            <a:pPr algn="l"/>
            <a:r>
              <a:rPr lang="ru-RU" sz="23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БЕЗОПАСНАЯ ЭКСПЛУАТАЦИЯ ГИДРОТЕХНИЧЕСКИХ СООРУЖЕНИЙ</a:t>
            </a:r>
            <a:endParaRPr lang="ru-RU" sz="23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692696"/>
            <a:ext cx="6156176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64534" y="1268760"/>
            <a:ext cx="30963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ПРОВЕДЕНА РАБОТА ПО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82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БЕСХОЗЯЙНЫМ СООРУЖЕНИЯМ И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10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ГТС, НАХОДЯЩИХСЯ В ОБЛАСТНОЙ СОБСТВЕННОСТИ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9206" y="1340768"/>
            <a:ext cx="34572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ВЫЯВЛЕНЫ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5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ГТС, В РЕЗУЛЬТАТЕ АВАРИИ НА КОТОРЫХ ВОЗМОЖЕН ОПРЕДЕЛЕННЫЙ УЩЕРБ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572000" y="1268760"/>
            <a:ext cx="0" cy="2215991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5993" y="359111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В 2017 ГОДУ ЗАВЕРШЁН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КАПИТАЛЬНЫЙ РЕМОНТ ГИДРОТЕХНИЧЕСКИХ СООРУЖЕНИЙ</a:t>
            </a:r>
            <a:r>
              <a:rPr lang="ru-RU" dirty="0" smtClean="0">
                <a:latin typeface="Arial Black" pitchFamily="34" charset="0"/>
              </a:rPr>
              <a:t> ПРУДА У ДЕРЕВНИ ЛУЖНИЦА КУЙБЫШЕВСКОГО РАЙОНА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074" name="Picture 2" descr="http://admoblkaluga.ru/upload/minekolog/news/IMG_20170810_1328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3" b="26719"/>
          <a:stretch/>
        </p:blipFill>
        <p:spPr bwMode="auto">
          <a:xfrm>
            <a:off x="539552" y="4514449"/>
            <a:ext cx="8230206" cy="233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2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918" y="1991744"/>
            <a:ext cx="7772400" cy="374441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установление границ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водоохранных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зон, зон затопления и подтопления населенных пунктов, утверждение зон санитарной охраны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источников водоснабжения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/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продолжение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работ по расчистке русел рек для улучшения их экологического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состояния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/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приведение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эксплуатации  ГТС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к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безопасному уровню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</a:b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7728" y="209325"/>
            <a:ext cx="4929390" cy="7040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В СФЕРЕ </a:t>
            </a:r>
            <a:br>
              <a:rPr lang="ru-RU" sz="2800" b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800" b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ВОДНЫХ ОТНОШЕНИЙ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908720"/>
            <a:ext cx="4716016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81507" y="325918"/>
            <a:ext cx="1402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2018</a:t>
            </a:r>
            <a:endParaRPr lang="ru-RU" sz="1100" dirty="0">
              <a:solidFill>
                <a:schemeClr val="accent5">
                  <a:lumMod val="40000"/>
                  <a:lumOff val="6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151" name="Picture 7" descr="Картинки по запросу water usage icon 2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0"/>
            <a:ext cx="1845733" cy="184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Картинки по запросу РАЗВИТИЕ ПН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95615"/>
            <a:ext cx="2061756" cy="260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Картинки по запросу СТРЕЛКА ПНГ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93" y="1268760"/>
            <a:ext cx="1816152" cy="140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Картинки по запросу СТРЕЛКА ПНГ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93" y="3021145"/>
            <a:ext cx="1816152" cy="140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Картинки по запросу СТРЕЛКА ПНГ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93" y="4653136"/>
            <a:ext cx="1816152" cy="140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16016" y="-52285"/>
            <a:ext cx="2486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ЗАДАЧИ</a:t>
            </a:r>
            <a:endParaRPr lang="ru-RU" sz="3200" dirty="0">
              <a:solidFill>
                <a:schemeClr val="accent5">
                  <a:lumMod val="40000"/>
                  <a:lumOff val="6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082024"/>
              </p:ext>
            </p:extLst>
          </p:nvPr>
        </p:nvGraphicFramePr>
        <p:xfrm>
          <a:off x="0" y="1700808"/>
          <a:ext cx="9144000" cy="4915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ГОСПРОГРАММА КАЛУЖСКОЙ ОБЛАСТИ</a:t>
            </a:r>
            <a:b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«РАЗВИТИЕ ЛЕСНОГО ХОЗЯЙСТВА  </a:t>
            </a:r>
          </a:p>
          <a:p>
            <a:pPr algn="l"/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КАЛУЖСКОЙ ОБЛАСТИ»</a:t>
            </a:r>
            <a:endParaRPr lang="ru-RU" sz="2000" b="1" dirty="0">
              <a:solidFill>
                <a:schemeClr val="accent6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124744"/>
            <a:ext cx="5940152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"/>
            <a:ext cx="1146563" cy="115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69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448257"/>
              </p:ext>
            </p:extLst>
          </p:nvPr>
        </p:nvGraphicFramePr>
        <p:xfrm>
          <a:off x="0" y="836712"/>
          <a:ext cx="6451567" cy="3862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324" name="TextBox 1"/>
          <p:cNvSpPr txBox="1">
            <a:spLocks noChangeArrowheads="1"/>
          </p:cNvSpPr>
          <p:nvPr/>
        </p:nvSpPr>
        <p:spPr bwMode="auto">
          <a:xfrm>
            <a:off x="6249170" y="836712"/>
            <a:ext cx="288032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>
                <a:solidFill>
                  <a:schemeClr val="tx2"/>
                </a:solidFill>
                <a:latin typeface="Franklin Gothic Medium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2"/>
                </a:solidFill>
                <a:latin typeface="Franklin Gothic Medium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Franklin Gothic Medium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Franklin Gothic Medium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itchFamily="2" charset="2"/>
              <a:buChar char="§"/>
              <a:defRPr sz="1300">
                <a:solidFill>
                  <a:schemeClr val="tx2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defRPr sz="1300">
                <a:solidFill>
                  <a:schemeClr val="tx2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defRPr sz="1300">
                <a:solidFill>
                  <a:schemeClr val="tx2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defRPr sz="1300">
                <a:solidFill>
                  <a:schemeClr val="tx2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defRPr sz="13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solidFill>
                  <a:srgbClr val="FF0000"/>
                </a:solidFill>
                <a:latin typeface="Arial Black" pitchFamily="34" charset="0"/>
              </a:rPr>
              <a:t>83 </a:t>
            </a:r>
            <a:r>
              <a:rPr lang="ru-RU" altLang="ru-RU" sz="1600" dirty="0" smtClean="0">
                <a:solidFill>
                  <a:srgbClr val="FF0000"/>
                </a:solidFill>
                <a:latin typeface="Arial Black" pitchFamily="34" charset="0"/>
              </a:rPr>
              <a:t>ДОГОВОРА АРЕНДЫ </a:t>
            </a:r>
            <a:r>
              <a:rPr lang="ru-RU" altLang="ru-RU" sz="1600" dirty="0" smtClean="0">
                <a:solidFill>
                  <a:srgbClr val="002060"/>
                </a:solidFill>
                <a:latin typeface="Arial Black" pitchFamily="34" charset="0"/>
              </a:rPr>
              <a:t>действует </a:t>
            </a:r>
            <a:r>
              <a:rPr lang="ru-RU" altLang="ru-RU" sz="1600" dirty="0">
                <a:solidFill>
                  <a:srgbClr val="002060"/>
                </a:solidFill>
                <a:latin typeface="Arial Black" pitchFamily="34" charset="0"/>
              </a:rPr>
              <a:t>для </a:t>
            </a:r>
            <a:r>
              <a:rPr lang="ru-RU" altLang="ru-RU" sz="1600" dirty="0" smtClean="0">
                <a:solidFill>
                  <a:srgbClr val="002060"/>
                </a:solidFill>
                <a:latin typeface="Arial Black" pitchFamily="34" charset="0"/>
              </a:rPr>
              <a:t>заготовки древесины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600" dirty="0">
              <a:solidFill>
                <a:srgbClr val="002060"/>
              </a:solidFill>
              <a:latin typeface="Arial Black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altLang="ru-RU" sz="2400" dirty="0" smtClean="0">
                <a:solidFill>
                  <a:srgbClr val="FF0000"/>
                </a:solidFill>
                <a:latin typeface="Arial Black" pitchFamily="34" charset="0"/>
              </a:rPr>
              <a:t>80</a:t>
            </a:r>
            <a:r>
              <a:rPr lang="ru-RU" altLang="ru-RU" sz="1600" dirty="0" smtClean="0">
                <a:solidFill>
                  <a:srgbClr val="FF0000"/>
                </a:solidFill>
                <a:latin typeface="Arial Black" pitchFamily="34" charset="0"/>
              </a:rPr>
              <a:t>%</a:t>
            </a:r>
            <a:r>
              <a:rPr lang="ru-RU" altLang="ru-RU" sz="1600" dirty="0" smtClean="0">
                <a:solidFill>
                  <a:srgbClr val="002060"/>
                </a:solidFill>
                <a:latin typeface="Arial Black" pitchFamily="34" charset="0"/>
              </a:rPr>
              <a:t> древесины </a:t>
            </a:r>
            <a:r>
              <a:rPr lang="ru-RU" altLang="ru-RU" sz="1600" dirty="0" smtClean="0">
                <a:solidFill>
                  <a:srgbClr val="FF0000"/>
                </a:solidFill>
                <a:latin typeface="Arial Black" pitchFamily="34" charset="0"/>
              </a:rPr>
              <a:t>ЗАГОТАВЛИВАЕТСЯ</a:t>
            </a:r>
            <a:r>
              <a:rPr lang="ru-RU" altLang="ru-RU" sz="1600" dirty="0" smtClean="0">
                <a:solidFill>
                  <a:srgbClr val="002060"/>
                </a:solidFill>
                <a:latin typeface="Arial Black" pitchFamily="34" charset="0"/>
              </a:rPr>
              <a:t> арендаторами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600" dirty="0">
              <a:solidFill>
                <a:srgbClr val="002060"/>
              </a:solidFill>
              <a:latin typeface="Arial Black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(76 малых и средних предприятий)</a:t>
            </a:r>
            <a:endParaRPr lang="ru-RU" altLang="ru-RU" sz="1600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490954"/>
            <a:ext cx="4413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Arial Black" pitchFamily="34" charset="0"/>
              </a:rPr>
              <a:t>ЗАГОТОВКА ДРЕВЕСИНЫ, ТЫС.М</a:t>
            </a:r>
            <a:r>
              <a:rPr lang="ru-RU" sz="1600" baseline="30000" dirty="0" smtClean="0">
                <a:latin typeface="Arial Black" pitchFamily="34" charset="0"/>
              </a:rPr>
              <a:t>3</a:t>
            </a:r>
            <a:r>
              <a:rPr lang="ru-RU" sz="1600" dirty="0" smtClean="0">
                <a:latin typeface="Arial Black" pitchFamily="34" charset="0"/>
              </a:rPr>
              <a:t> </a:t>
            </a:r>
            <a:endParaRPr lang="ru-RU" sz="1600" dirty="0">
              <a:latin typeface="Arial Black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249170" y="1988840"/>
            <a:ext cx="28803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Картинки по запросу «Лесоруб-2017»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r="4266"/>
          <a:stretch/>
        </p:blipFill>
        <p:spPr bwMode="auto">
          <a:xfrm>
            <a:off x="3059832" y="4279157"/>
            <a:ext cx="3049069" cy="258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лесозаготов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4" r="3470"/>
          <a:stretch/>
        </p:blipFill>
        <p:spPr bwMode="auto">
          <a:xfrm>
            <a:off x="-12164" y="4279158"/>
            <a:ext cx="3051015" cy="25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лесозаготовки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6"/>
          <a:stretch/>
        </p:blipFill>
        <p:spPr bwMode="auto">
          <a:xfrm>
            <a:off x="6125047" y="4279157"/>
            <a:ext cx="3018953" cy="257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6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07776"/>
            <a:ext cx="6719510" cy="944960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200" dirty="0" smtClean="0">
                <a:solidFill>
                  <a:srgbClr val="993300"/>
                </a:solidFill>
                <a:latin typeface="Arial Black" pitchFamily="34" charset="0"/>
              </a:rPr>
              <a:t>ОБЕСПЕЧЕНИЕ ДРЕВЕСИНОЙ ГРАЖДАН </a:t>
            </a:r>
            <a:br>
              <a:rPr lang="ru-RU" sz="2200" dirty="0" smtClean="0">
                <a:solidFill>
                  <a:srgbClr val="993300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rgbClr val="993300"/>
                </a:solidFill>
                <a:latin typeface="Arial Black" pitchFamily="34" charset="0"/>
              </a:rPr>
              <a:t>ДЛЯ СОБСТВЕННЫХ НУЖД</a:t>
            </a:r>
            <a:br>
              <a:rPr lang="ru-RU" sz="2200" dirty="0" smtClean="0">
                <a:solidFill>
                  <a:srgbClr val="993300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rgbClr val="FFB793"/>
                </a:solidFill>
                <a:latin typeface="Arial Black" pitchFamily="34" charset="0"/>
              </a:rPr>
              <a:t>(ЗАКОН КО ОТ 28.06.2007 № 322-ОЗ)</a:t>
            </a:r>
            <a:endParaRPr lang="ru-RU" sz="2200" dirty="0">
              <a:solidFill>
                <a:srgbClr val="FFB793"/>
              </a:solidFill>
              <a:latin typeface="Arial Black" pitchFamily="34" charset="0"/>
            </a:endParaRPr>
          </a:p>
        </p:txBody>
      </p:sp>
      <p:sp>
        <p:nvSpPr>
          <p:cNvPr id="59397" name="TextBox 7"/>
          <p:cNvSpPr txBox="1">
            <a:spLocks noChangeArrowheads="1"/>
          </p:cNvSpPr>
          <p:nvPr/>
        </p:nvSpPr>
        <p:spPr bwMode="auto">
          <a:xfrm>
            <a:off x="4724400" y="1905000"/>
            <a:ext cx="381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398" name="TextBox 8"/>
          <p:cNvSpPr txBox="1">
            <a:spLocks noChangeArrowheads="1"/>
          </p:cNvSpPr>
          <p:nvPr/>
        </p:nvSpPr>
        <p:spPr bwMode="auto">
          <a:xfrm>
            <a:off x="15078" y="2708920"/>
            <a:ext cx="5430790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prstClr val="black"/>
                </a:solidFill>
                <a:latin typeface="Arial Black" pitchFamily="34" charset="0"/>
              </a:rPr>
              <a:t>ВЫДЕЛЕНО В 2017 ГОДУ  - </a:t>
            </a:r>
            <a:r>
              <a:rPr lang="ru-RU" altLang="ru-RU" b="1" dirty="0" smtClean="0">
                <a:solidFill>
                  <a:srgbClr val="FF0000"/>
                </a:solidFill>
                <a:latin typeface="Arial Black" pitchFamily="34" charset="0"/>
              </a:rPr>
              <a:t>97,5 ТЫС.М3 </a:t>
            </a:r>
            <a:r>
              <a:rPr lang="ru-RU" altLang="ru-RU" dirty="0" smtClean="0">
                <a:solidFill>
                  <a:prstClr val="black"/>
                </a:solidFill>
                <a:latin typeface="Arial Black" pitchFamily="34" charset="0"/>
              </a:rPr>
              <a:t>ДРЕВЕСИНЫ (</a:t>
            </a:r>
            <a:r>
              <a:rPr lang="ru-RU" altLang="ru-RU" b="1" dirty="0" smtClean="0">
                <a:solidFill>
                  <a:srgbClr val="FF0000"/>
                </a:solidFill>
                <a:latin typeface="Arial Black" pitchFamily="34" charset="0"/>
              </a:rPr>
              <a:t>НА 50% БОЛЬШЕ</a:t>
            </a:r>
            <a:r>
              <a:rPr lang="ru-RU" altLang="ru-RU" dirty="0" smtClean="0">
                <a:solidFill>
                  <a:prstClr val="black"/>
                </a:solidFill>
                <a:latin typeface="Arial Black" pitchFamily="34" charset="0"/>
              </a:rPr>
              <a:t>, ЧЕМ В 2016Г.)</a:t>
            </a:r>
            <a:r>
              <a:rPr lang="ru-RU" alt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prstClr val="black"/>
                </a:solidFill>
                <a:latin typeface="Arial Black" pitchFamily="34" charset="0"/>
              </a:rPr>
              <a:t>ЗАКЛЮЧЕНО</a:t>
            </a:r>
            <a:r>
              <a:rPr lang="ru-RU" altLang="ru-RU" dirty="0" smtClean="0">
                <a:solidFill>
                  <a:srgbClr val="FF0000"/>
                </a:solidFill>
                <a:latin typeface="Arial Black" pitchFamily="34" charset="0"/>
              </a:rPr>
              <a:t> БОЛЕЕ </a:t>
            </a:r>
            <a:r>
              <a:rPr lang="ru-RU" altLang="ru-RU" b="1" dirty="0" smtClean="0">
                <a:solidFill>
                  <a:srgbClr val="FF0000"/>
                </a:solidFill>
                <a:latin typeface="Arial Black" pitchFamily="34" charset="0"/>
              </a:rPr>
              <a:t>3,3 ТЫС</a:t>
            </a:r>
            <a:r>
              <a:rPr lang="ru-RU" altLang="ru-RU" dirty="0" smtClean="0">
                <a:solidFill>
                  <a:srgbClr val="FF0000"/>
                </a:solidFill>
                <a:latin typeface="Arial Black" pitchFamily="34" charset="0"/>
              </a:rPr>
              <a:t>. </a:t>
            </a:r>
            <a:r>
              <a:rPr lang="ru-RU" altLang="ru-RU" dirty="0" smtClean="0">
                <a:solidFill>
                  <a:prstClr val="black"/>
                </a:solidFill>
                <a:latin typeface="Arial Black" pitchFamily="34" charset="0"/>
              </a:rPr>
              <a:t>ДОГОВОРОВ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>СЕМЬЯМ, ИМЕЮЩИМ 3-ЁХ И БОЛЕЕ ДЕТЕЙ, ОБЪЕМ ЗАГОТОВКИ ДРЕВЕСИНЫ НА СТРОИТЕЛЬСТВО  ЖИЛЬЯ УВЕЛИЧЕН 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ДО 100 М3 </a:t>
            </a:r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>НА СЕМЬЮ</a:t>
            </a:r>
            <a:endParaRPr lang="ru-RU" dirty="0">
              <a:solidFill>
                <a:prstClr val="black"/>
              </a:solidFill>
              <a:latin typeface="Arial Black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0" y="1101717"/>
            <a:ext cx="6436205" cy="23028"/>
          </a:xfrm>
          <a:prstGeom prst="line">
            <a:avLst/>
          </a:prstGeom>
          <a:ln w="57150">
            <a:solidFill>
              <a:srgbClr val="F68D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Картинки по запросу дом из дерев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" r="8767"/>
          <a:stretch/>
        </p:blipFill>
        <p:spPr bwMode="auto">
          <a:xfrm>
            <a:off x="5571979" y="1143686"/>
            <a:ext cx="3578459" cy="29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лесозаготовк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" t="5602" r="19381"/>
          <a:stretch/>
        </p:blipFill>
        <p:spPr bwMode="auto">
          <a:xfrm>
            <a:off x="5578822" y="3825024"/>
            <a:ext cx="3565178" cy="303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8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" t="4426" r="4682" b="4291"/>
          <a:stretch/>
        </p:blipFill>
        <p:spPr bwMode="auto">
          <a:xfrm>
            <a:off x="7274782" y="12998"/>
            <a:ext cx="1869218" cy="190383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0" y="481039"/>
            <a:ext cx="6478488" cy="4838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ПРОБЛЕМА ЛЕСОУСТРОЙСТВА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908720"/>
            <a:ext cx="4499992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6" b="2928"/>
          <a:stretch/>
        </p:blipFill>
        <p:spPr bwMode="auto">
          <a:xfrm>
            <a:off x="1080599" y="3731526"/>
            <a:ext cx="7128792" cy="312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326" y="1340076"/>
            <a:ext cx="686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ПЛОЩАДЬ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ЗЕМЕЛЬ ЛЕСНОГО ФОНДА ОБЛАСТИ С ИСТЕКШИМ РЕВИЗИОННЫМ ПЕРИОДОМ ЛЕСОУСТРОИТЕЛЬНЫХ РАБОТ СОСТАВЛЯЕТ 600 ТЫС.ГА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0649" y="2417294"/>
            <a:ext cx="6419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В 2018 ГОДУ ПРЕДУСМОТРЕНО ФИНАНСИРОВАНИЕ ИЗ ФЕДЕРАЛЬНОГО БЮДЖЕТА НА ПРОВЕДЕНИЕ  ЛЕСОУСТРОИТЕЛЬНЫХ </a:t>
            </a:r>
            <a:b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РАБОТ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–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ОКОЛО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8,85 МЛН. РУБЛЕЙ 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2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 txBox="1">
            <a:spLocks/>
          </p:cNvSpPr>
          <p:nvPr/>
        </p:nvSpPr>
        <p:spPr>
          <a:xfrm>
            <a:off x="0" y="-747464"/>
            <a:ext cx="7380312" cy="17123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ПРИВЛЕЧЕНИЕ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И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НВЕСТИЦИЙ 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В ЛЕСНОЙ КОМПЛЕКС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08720"/>
            <a:ext cx="7020272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31640" y="1916832"/>
            <a:ext cx="7336093" cy="64633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ОБЪЕМ ИНВЕСТИЦИЙ </a:t>
            </a:r>
            <a:r>
              <a:rPr lang="ru-RU" b="1" dirty="0" smtClean="0">
                <a:latin typeface="Arial Black" pitchFamily="34" charset="0"/>
              </a:rPr>
              <a:t>В 2017 </a:t>
            </a:r>
            <a:r>
              <a:rPr lang="ru-RU" b="1" dirty="0" smtClean="0">
                <a:latin typeface="Arial Black" pitchFamily="34" charset="0"/>
              </a:rPr>
              <a:t>СОСТАВИЛ 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1,2 </a:t>
            </a:r>
            <a:r>
              <a:rPr lang="ru-RU" b="1" dirty="0" smtClean="0">
                <a:latin typeface="Arial Black" pitchFamily="34" charset="0"/>
              </a:rPr>
              <a:t>МЛРД. РУБЛЕЙ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3358733"/>
            <a:ext cx="7336093" cy="64633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РЕСУРСЫ ДЛЯ ИНВЕСТПРОЕКТА </a:t>
            </a:r>
            <a:r>
              <a:rPr lang="ru-RU" dirty="0" smtClean="0">
                <a:latin typeface="Arial Black" pitchFamily="34" charset="0"/>
              </a:rPr>
              <a:t>ООО «КРОНОШПАН» </a:t>
            </a:r>
            <a:r>
              <a:rPr lang="ru-RU" dirty="0" smtClean="0">
                <a:latin typeface="Arial Black" pitchFamily="34" charset="0"/>
              </a:rPr>
              <a:t>ЗАРЕЗЕРВИРОВАНЫ </a:t>
            </a:r>
            <a:r>
              <a:rPr lang="ru-RU" dirty="0" smtClean="0">
                <a:latin typeface="Arial Black" pitchFamily="34" charset="0"/>
              </a:rPr>
              <a:t>В 15 ЛЕСНИЧЕСТВАХ ОБЛАСТИ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665910"/>
            <a:ext cx="7336093" cy="923330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РОСЛЕСХОЗ СОГЛАСОВАЛ ДАННЫЙ ПРОЕКТ, В НАСТОЯЩЕЕ ВРЕМЯ ЗАЯВКА НАХОДИТСЯ НА РАССМОТРЕНИИ В МИНПРОМТОРГЕ РОССИИ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3" name="Picture 4" descr="Картинки по запросу FOREST usage icon 2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757" y="1484784"/>
            <a:ext cx="1917446" cy="138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Картинки по запросу FOREST usage icon 20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929" y="2996952"/>
            <a:ext cx="178953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981" y="4497691"/>
            <a:ext cx="1705893" cy="123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2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83460514"/>
              </p:ext>
            </p:extLst>
          </p:nvPr>
        </p:nvGraphicFramePr>
        <p:xfrm>
          <a:off x="179512" y="764704"/>
          <a:ext cx="8568951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74552" y="260648"/>
            <a:ext cx="7224080" cy="504056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latin typeface="Arial Black" pitchFamily="34" charset="0"/>
              </a:rPr>
              <a:t>ЛЕСОВОССТАНОВИТЕЛЬНЫЕ МЕРОПРИЯТИЯ</a:t>
            </a:r>
            <a:r>
              <a:rPr lang="ru-RU" sz="1600" dirty="0" smtClean="0">
                <a:latin typeface="Arial Black" pitchFamily="34" charset="0"/>
              </a:rPr>
              <a:t>, 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ГА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2050" name="Picture 2" descr="http://www.vest-news.ru/files/thumbs/900x500/files/news_images/2017/09/21/102344_984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6" r="3770"/>
          <a:stretch/>
        </p:blipFill>
        <p:spPr bwMode="auto">
          <a:xfrm>
            <a:off x="3355011" y="4604915"/>
            <a:ext cx="2628247" cy="228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vest-news.ru/files/thumbs/900x500/files/news_images/2017/06/30/98926_9246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1"/>
          <a:stretch/>
        </p:blipFill>
        <p:spPr bwMode="auto">
          <a:xfrm>
            <a:off x="-5908" y="4604915"/>
            <a:ext cx="3360920" cy="228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coyear.ru/wp-content/uploads/2017/08/k-stat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" r="3740"/>
          <a:stretch/>
        </p:blipFill>
        <p:spPr bwMode="auto">
          <a:xfrm>
            <a:off x="5969888" y="4604915"/>
            <a:ext cx="3187409" cy="228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01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37728" y="243124"/>
            <a:ext cx="6694512" cy="7040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ОДНО ИЗ ВАЖНЕЙШИХ </a:t>
            </a:r>
            <a:b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ПОЛНОМОЧИЙ МИНИСТЕРСТВА – ОХРАНА ЛЕСОВ ОТ ПОЖАРОВ</a:t>
            </a:r>
            <a:endParaRPr lang="ru-RU" sz="1900" b="1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908720"/>
            <a:ext cx="5940152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7306" y="2132856"/>
            <a:ext cx="6048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В ЛЕСАХ КАЛУЖСКОЙ ОБЛАСТИ В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2017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Г. ПРОИЗОШЛО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9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ЛЕСНЫХ ПОЖАРОВ НА ОБЩЕЙ ПЛОЩАДИ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7,35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ГА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3711848"/>
            <a:ext cx="7934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ГОСУДАРСТВЕННЫЙ ЛЕСНОЙ КОНТРОЛЬ И НАДЗОР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ОСУЩЕСТВЛЯЕТСЯ ГОСУДАРСТВЕННЫМИ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ЛЕСНЫМИ ИНСПЕКТОРАМИ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 МИНИСТЕРСТВА И ЛЕСНИЧЕСТВ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4823072"/>
            <a:ext cx="81509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НАИБОЛЕЕ ЧАСТЫМ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НАРУШЕНИЕМ В ЛЕСАХ ОБЛАСТИ ЯВЛЯЮТСЯ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НАРУШЕНИЯ ПРАВИЛ ПОЖАРНОЙ БЕЗОПАСНОСТИ В ЛЕСАХ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–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44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%,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НАРУШЕНИЯ ПРАВИЛ ИСПОЛЬЗОВАНИЯ ЛЕСОВ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–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37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%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892048" y="1013251"/>
            <a:ext cx="2985871" cy="83099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>
                <a:solidFill>
                  <a:schemeClr val="tx2"/>
                </a:solidFill>
                <a:latin typeface="Franklin Gothic Medium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2"/>
                </a:solidFill>
                <a:latin typeface="Franklin Gothic Medium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Franklin Gothic Medium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Franklin Gothic Medium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itchFamily="2" charset="2"/>
              <a:buChar char="§"/>
              <a:defRPr sz="1300">
                <a:solidFill>
                  <a:schemeClr val="tx2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defRPr sz="1300">
                <a:solidFill>
                  <a:schemeClr val="tx2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defRPr sz="1300">
                <a:solidFill>
                  <a:schemeClr val="tx2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defRPr sz="1300">
                <a:solidFill>
                  <a:schemeClr val="tx2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defRPr sz="13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ПРЯМАЯ ЛИНИЯ 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ЛЕСНОЙ ОХРАНЫ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  <a:defRPr/>
            </a:pPr>
            <a:r>
              <a:rPr lang="ru-RU" altLang="ru-RU" sz="1600" b="1" spc="1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8 800 100 94 00</a:t>
            </a:r>
            <a:r>
              <a:rPr lang="ru-RU" altLang="ru-RU" sz="1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690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991850"/>
              </p:ext>
            </p:extLst>
          </p:nvPr>
        </p:nvGraphicFramePr>
        <p:xfrm>
          <a:off x="-5897" y="3057603"/>
          <a:ext cx="4571999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11016" y="76393"/>
            <a:ext cx="91542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spc="-100" dirty="0" smtClean="0">
                <a:solidFill>
                  <a:prstClr val="black"/>
                </a:solidFill>
                <a:latin typeface="Arial Black" pitchFamily="34" charset="0"/>
              </a:rPr>
              <a:t>ДИНАМИКА ЛЕСНЫХ ПОЖАРОВ НА ТЕРРИТОРИИ ЛЕСНОГО ФОНДА, 2010-2017 ГОДЫ</a:t>
            </a:r>
            <a:endParaRPr lang="ru-RU" sz="2400" spc="-100" dirty="0">
              <a:solidFill>
                <a:prstClr val="black"/>
              </a:solidFill>
              <a:latin typeface="Arial Black" pitchFamily="34" charset="0"/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994509"/>
              </p:ext>
            </p:extLst>
          </p:nvPr>
        </p:nvGraphicFramePr>
        <p:xfrm>
          <a:off x="4427984" y="3429000"/>
          <a:ext cx="4716016" cy="33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 descr="Картинки по запросу ЛЕСНЫЕ ПОЖА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334" y="986747"/>
            <a:ext cx="3443536" cy="229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ЛЕСНЫЕ ПОЖАРЫ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4" r="6339"/>
          <a:stretch/>
        </p:blipFill>
        <p:spPr bwMode="auto">
          <a:xfrm>
            <a:off x="35496" y="986747"/>
            <a:ext cx="2770921" cy="229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ЛЕСНЫЕ ПОЖАРЫ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3"/>
          <a:stretch/>
        </p:blipFill>
        <p:spPr bwMode="auto">
          <a:xfrm>
            <a:off x="6316337" y="986746"/>
            <a:ext cx="2827663" cy="230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kremlin.ru/media/events/press-photos/orig/41d3e9389286ae08c64c.jpeg?kremlin-ru_photo-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91231"/>
            <a:ext cx="352988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amp;Kcy;&amp;acy;&amp;rcy;&amp;tcy;&amp;icy;&amp;ncy;&amp;kcy;&amp;icy; &amp;pcy;&amp;ocy; &amp;zcy;&amp;acy;&amp;pcy;&amp;rcy;&amp;ocy;&amp;scy;&amp;ucy; &amp;gcy;&amp;ocy;&amp;dcy; &amp;ecy;&amp;kcy;&amp;ocy;&amp;lcy;&amp;ocy;&amp;gcy;&amp;icy;&amp;icy; &amp;icy; &amp;ocy;&amp;ocy;&amp;pcy;&amp;t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8353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494" y="3436321"/>
            <a:ext cx="4264366" cy="23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25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37728" y="209325"/>
            <a:ext cx="6046440" cy="7040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В СФЕРЕ </a:t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ИСПОЛЬЗОВАНИЯ ЛЕСОВ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908720"/>
            <a:ext cx="5292080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64088" y="338797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2018</a:t>
            </a:r>
            <a:endParaRPr lang="ru-RU" sz="32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Картинки по запросу fores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628" y="-13692"/>
            <a:ext cx="1714499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tre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04" y="1052736"/>
            <a:ext cx="854190" cy="85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8" y="2664898"/>
            <a:ext cx="1124142" cy="11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5" y="3676041"/>
            <a:ext cx="905087" cy="9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spruc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6" y="1946288"/>
            <a:ext cx="762632" cy="76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63588" y="3688202"/>
            <a:ext cx="8280412" cy="892926"/>
          </a:xfrm>
        </p:spPr>
        <p:txBody>
          <a:bodyPr>
            <a:noAutofit/>
          </a:bodyPr>
          <a:lstStyle/>
          <a:p>
            <a:r>
              <a:rPr lang="ru-RU" sz="1700" cap="none" dirty="0" smtClean="0">
                <a:latin typeface="Arial Black" pitchFamily="34" charset="0"/>
              </a:rPr>
              <a:t>ОБЕСПЕЧЕНИЕ </a:t>
            </a:r>
            <a:r>
              <a:rPr lang="ru-RU" sz="1700" cap="non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ЭФФЕКТИВНОГО</a:t>
            </a:r>
            <a:r>
              <a:rPr lang="ru-RU" sz="1700" cap="none" dirty="0" smtClean="0">
                <a:latin typeface="Arial Black" pitchFamily="34" charset="0"/>
              </a:rPr>
              <a:t> </a:t>
            </a:r>
            <a:r>
              <a:rPr lang="ru-RU" sz="1700" cap="non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МЕЖВЕДОМСТВЕННОГО</a:t>
            </a:r>
            <a:r>
              <a:rPr lang="ru-RU" sz="1700" cap="none" dirty="0" smtClean="0">
                <a:latin typeface="Arial Black" pitchFamily="34" charset="0"/>
              </a:rPr>
              <a:t> </a:t>
            </a:r>
            <a:r>
              <a:rPr lang="ru-RU" sz="1700" cap="non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ВЗАИМОДЕЙСТВИЯ</a:t>
            </a:r>
            <a:r>
              <a:rPr lang="ru-RU" sz="1700" cap="none" dirty="0" smtClean="0">
                <a:latin typeface="Arial Black" pitchFamily="34" charset="0"/>
              </a:rPr>
              <a:t> ПО ПРЕДОТВРАЩЕНИЮ НАРУШЕНИЙ ЛЕСНОГО ЗАКОНОДАТЕЛЬСТВА</a:t>
            </a:r>
            <a:endParaRPr lang="ru-RU" sz="1700" cap="none" dirty="0">
              <a:latin typeface="Arial Black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76567" y="2121867"/>
            <a:ext cx="8100392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Arial Black" pitchFamily="34" charset="0"/>
              </a:rPr>
              <a:t>активизация деятельности по 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привлечению инвестиций</a:t>
            </a:r>
            <a:r>
              <a:rPr lang="ru-RU" sz="2400" dirty="0">
                <a:latin typeface="Arial Black" pitchFamily="34" charset="0"/>
              </a:rPr>
              <a:t> в лесной комплекс области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827584" y="3110678"/>
            <a:ext cx="8172400" cy="462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недопущение</a:t>
            </a:r>
            <a:r>
              <a:rPr lang="ru-RU" sz="2400" dirty="0">
                <a:latin typeface="Arial Black" pitchFamily="34" charset="0"/>
              </a:rPr>
              <a:t> или 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минимизация</a:t>
            </a:r>
            <a:r>
              <a:rPr lang="ru-RU" sz="2400" dirty="0">
                <a:latin typeface="Arial Black" pitchFamily="34" charset="0"/>
              </a:rPr>
              <a:t> лесных пожаров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971600" y="1196752"/>
            <a:ext cx="6840760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00" dirty="0">
                <a:latin typeface="Arial Black" pitchFamily="34" charset="0"/>
              </a:rPr>
              <a:t>обеспечение </a:t>
            </a:r>
            <a:r>
              <a:rPr lang="ru-RU" sz="17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рационального</a:t>
            </a:r>
            <a:r>
              <a:rPr lang="ru-RU" sz="1700" dirty="0">
                <a:latin typeface="Arial Black" pitchFamily="34" charset="0"/>
              </a:rPr>
              <a:t>, </a:t>
            </a:r>
            <a:r>
              <a:rPr lang="ru-RU" sz="17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многоцелевого</a:t>
            </a:r>
            <a:r>
              <a:rPr lang="ru-RU" sz="1700" dirty="0">
                <a:latin typeface="Arial Black" pitchFamily="34" charset="0"/>
              </a:rPr>
              <a:t> и </a:t>
            </a:r>
            <a:r>
              <a:rPr lang="ru-RU" sz="17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неистощительного</a:t>
            </a:r>
            <a:r>
              <a:rPr lang="ru-RU" sz="17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1700" dirty="0">
                <a:latin typeface="Arial Black" pitchFamily="34" charset="0"/>
              </a:rPr>
              <a:t>использования лесов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904527" y="5763867"/>
            <a:ext cx="8196410" cy="8073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Arial Black" pitchFamily="34" charset="0"/>
              </a:rPr>
              <a:t>содействие 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ООО «</a:t>
            </a: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Кроношпан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» </a:t>
            </a:r>
            <a:r>
              <a:rPr lang="ru-RU" sz="2400" dirty="0">
                <a:latin typeface="Arial Black" pitchFamily="34" charset="0"/>
              </a:rPr>
              <a:t>в реализации инвестиционного проекта 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по строительству завода </a:t>
            </a:r>
            <a:r>
              <a:rPr lang="ru-RU" sz="2400" dirty="0">
                <a:latin typeface="Arial Black" pitchFamily="34" charset="0"/>
              </a:rPr>
              <a:t>по производству древесных плит ДСП и МДФ с объемом инвестиций 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9</a:t>
            </a:r>
            <a:r>
              <a:rPr lang="ru-RU" sz="2400" dirty="0">
                <a:latin typeface="Arial Black" pitchFamily="34" charset="0"/>
              </a:rPr>
              <a:t> млрд. рублей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34594" y="4707228"/>
            <a:ext cx="8166344" cy="593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cap="none" dirty="0" smtClean="0">
                <a:latin typeface="Arial Black" pitchFamily="34" charset="0"/>
              </a:rPr>
              <a:t>ПРОВЕДЕНИЕ ЛЕСОВОССТАНОВИТЕЛЬНЫХ МЕРОПРИЯТИЙ НА ПЛОЩАДИ </a:t>
            </a:r>
            <a:r>
              <a:rPr lang="ru-RU" sz="1800" cap="non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4000</a:t>
            </a:r>
            <a:r>
              <a:rPr lang="ru-RU" sz="1400" cap="none" dirty="0" smtClean="0">
                <a:latin typeface="Arial Black" pitchFamily="34" charset="0"/>
              </a:rPr>
              <a:t>ГА, СОЗДАНИЕ ЛЕСНЫХ КУЛЬТУР – </a:t>
            </a:r>
            <a:r>
              <a:rPr lang="ru-RU" sz="1800" cap="non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1932</a:t>
            </a:r>
            <a:r>
              <a:rPr lang="ru-RU" sz="1400" cap="none" dirty="0" smtClean="0">
                <a:latin typeface="Arial Black" pitchFamily="34" charset="0"/>
              </a:rPr>
              <a:t>ГА, ПРОВЕДЕНИЕ УХОДОВ ЗА ЛЕСАМИ – </a:t>
            </a:r>
            <a:r>
              <a:rPr lang="ru-RU" sz="1800" cap="non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13198</a:t>
            </a:r>
            <a:r>
              <a:rPr lang="ru-RU" sz="1400" cap="none" dirty="0" smtClean="0">
                <a:latin typeface="Arial Black" pitchFamily="34" charset="0"/>
              </a:rPr>
              <a:t>ГА</a:t>
            </a:r>
            <a:endParaRPr lang="ru-RU" sz="1400" cap="none" dirty="0">
              <a:latin typeface="Arial Black" pitchFamily="34" charset="0"/>
            </a:endParaRPr>
          </a:p>
        </p:txBody>
      </p:sp>
      <p:pic>
        <p:nvPicPr>
          <p:cNvPr id="19" name="Picture 4" descr="Картинки по запросу tre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03" y="4663042"/>
            <a:ext cx="854190" cy="85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Картинки по запросу spruc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6" y="5731166"/>
            <a:ext cx="762632" cy="76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380527" y="38110"/>
            <a:ext cx="2486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ЗАДАЧИ</a:t>
            </a:r>
            <a:endParaRPr lang="ru-RU" sz="32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0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48258" y="1"/>
            <a:ext cx="6035910" cy="11967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РЕГИОНАЛЬНЫЙ </a:t>
            </a:r>
            <a:endParaRPr lang="ru-RU" sz="2300" b="1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23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ГОСУДАРСТВЕННЫЙ </a:t>
            </a:r>
            <a:endParaRPr lang="ru-RU" sz="2300" b="1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23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ЭКОЛОГИЧЕСКИЙ НАДЗОР</a:t>
            </a:r>
            <a:endParaRPr lang="ru-RU" sz="2300" b="1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196752"/>
            <a:ext cx="4572000" cy="1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Картинки по запросу CONTROL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134402"/>
            <a:ext cx="2149635" cy="214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12"/>
          <p:cNvSpPr/>
          <p:nvPr/>
        </p:nvSpPr>
        <p:spPr>
          <a:xfrm>
            <a:off x="179512" y="1338615"/>
            <a:ext cx="7452320" cy="1353236"/>
          </a:xfrm>
          <a:prstGeom prst="rightArrow">
            <a:avLst>
              <a:gd name="adj1" fmla="val 50000"/>
              <a:gd name="adj2" fmla="val 4904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 ОБЛАСТИ ИСПОЛЬЗОВАНИЯ И ОХРАНЫ ВОДНЫХ ОБЪЕКТОВ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179512" y="2115787"/>
            <a:ext cx="7452320" cy="1353236"/>
          </a:xfrm>
          <a:prstGeom prst="rightArrow">
            <a:avLst>
              <a:gd name="adj1" fmla="val 50000"/>
              <a:gd name="adj2" fmla="val 48096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ЗА СБРОСОМ СТОЧНЫХ ВОД ЧЕРЕЗ ЦЕНТРАЛИЗОВАННУЮ СИСТЕМУ ВОДООТВЕДЕНИЯ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179512" y="2907875"/>
            <a:ext cx="7452320" cy="1353236"/>
          </a:xfrm>
          <a:prstGeom prst="rightArrow">
            <a:avLst>
              <a:gd name="adj1" fmla="val 50000"/>
              <a:gd name="adj2" fmla="val 4904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 ОБЛАСТИ ОХРАНЫ АТМОСФЕРНОГО ВОЗДУХА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179512" y="3685047"/>
            <a:ext cx="7452320" cy="1353236"/>
          </a:xfrm>
          <a:prstGeom prst="rightArrow">
            <a:avLst>
              <a:gd name="adj1" fmla="val 50000"/>
              <a:gd name="adj2" fmla="val 48096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 ОБЛАСТИ ОБРАЩЕНИЯ С ОТХОДАМИ ПРОИЗВОДСТВА И ПОТРЕБЛЕНИЯ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179512" y="4506967"/>
            <a:ext cx="7452320" cy="1353236"/>
          </a:xfrm>
          <a:prstGeom prst="rightArrow">
            <a:avLst>
              <a:gd name="adj1" fmla="val 50000"/>
              <a:gd name="adj2" fmla="val 4904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 ОБЛАСТИ ОХРАНЫ И ИСПОЛЬЗОВАНИЯ ОСОБО ОХРАНЯЕМЫХ ПРИРОДНЫХ ТЕРРИТОРИЙ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179512" y="5284139"/>
            <a:ext cx="7452320" cy="1353236"/>
          </a:xfrm>
          <a:prstGeom prst="rightArrow">
            <a:avLst>
              <a:gd name="adj1" fmla="val 50000"/>
              <a:gd name="adj2" fmla="val 48096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ЗА ГЕОЛОГИЧЕСКИМ ИЗУЧЕНИЕМ, РАЦИОНАЛЬНЫМ ИСПОЛЬЗОВАНИЕМ И ОХРАНОЙ НЕДРОБЪЕКТОВ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28828"/>
            <a:ext cx="6552728" cy="903631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РЕЗУЛЬТАТЫ ОСУЩЕСТВЛЕНИЯ </a:t>
            </a:r>
            <a:b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ЭКОЛОГИЧЕСКОГО НАДЗОРА 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908720"/>
            <a:ext cx="5796136" cy="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644956" y="1207936"/>
            <a:ext cx="0" cy="648072"/>
          </a:xfrm>
          <a:prstGeom prst="line">
            <a:avLst/>
          </a:prstGeom>
          <a:ln w="76200">
            <a:solidFill>
              <a:srgbClr val="F25C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8692" y="1286621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0070C0"/>
                </a:solidFill>
                <a:latin typeface="Arial Black" pitchFamily="34" charset="0"/>
              </a:rPr>
              <a:t>≈300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15879" y="1348177"/>
            <a:ext cx="317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Arial Black" pitchFamily="34" charset="0"/>
              </a:rPr>
              <a:t>ПРОВЕДЕНО ПРОВЕРОК</a:t>
            </a:r>
            <a:endParaRPr lang="ru-RU" sz="1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391638" y="1992615"/>
            <a:ext cx="0" cy="648072"/>
          </a:xfrm>
          <a:prstGeom prst="line">
            <a:avLst/>
          </a:prstGeom>
          <a:ln w="76200">
            <a:solidFill>
              <a:srgbClr val="F25C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1026" y="2071300"/>
            <a:ext cx="2555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≈4</a:t>
            </a:r>
            <a:r>
              <a:rPr lang="en-US" sz="24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000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2562" y="213285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Arial Black" pitchFamily="34" charset="0"/>
              </a:rPr>
              <a:t>РЕЙДОВ</a:t>
            </a:r>
            <a:endParaRPr lang="ru-RU" sz="1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102923" y="2789639"/>
            <a:ext cx="0" cy="648072"/>
          </a:xfrm>
          <a:prstGeom prst="line">
            <a:avLst/>
          </a:prstGeom>
          <a:ln w="76200">
            <a:solidFill>
              <a:srgbClr val="F25C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3568" y="2698176"/>
            <a:ext cx="3366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786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1200" dirty="0" smtClean="0">
                <a:solidFill>
                  <a:srgbClr val="0070C0"/>
                </a:solidFill>
                <a:latin typeface="Arial Black" pitchFamily="34" charset="0"/>
              </a:rPr>
              <a:t>ЮРИДИЧЕСКИХ,ФИЗИЧЕСКИХ И ДОЛЖНОСТНЫХ </a:t>
            </a:r>
            <a:endParaRPr lang="ru-RU" sz="1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02923" y="2729824"/>
            <a:ext cx="3582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Arial Black" pitchFamily="34" charset="0"/>
              </a:rPr>
              <a:t>ПРИВЛЕЧЕНО К АДМИНИСТРАТИВНОЙ ОТВЕТСТВЕННОСТИ</a:t>
            </a:r>
            <a:endParaRPr lang="ru-RU" sz="1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895528" y="3734586"/>
            <a:ext cx="0" cy="648072"/>
          </a:xfrm>
          <a:prstGeom prst="line">
            <a:avLst/>
          </a:prstGeom>
          <a:ln w="76200">
            <a:solidFill>
              <a:srgbClr val="F25C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67744" y="3861048"/>
            <a:ext cx="255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70C0"/>
                </a:solidFill>
                <a:latin typeface="Arial Black" pitchFamily="34" charset="0"/>
              </a:rPr>
              <a:t>11МЛН.РУБ</a:t>
            </a:r>
            <a:endParaRPr lang="ru-RU" sz="1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66452" y="3766234"/>
            <a:ext cx="3782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Arial Black" pitchFamily="34" charset="0"/>
              </a:rPr>
              <a:t>ОБЩАЯ СУММА </a:t>
            </a:r>
            <a:br>
              <a:rPr lang="ru-RU" sz="16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Arial Black" pitchFamily="34" charset="0"/>
              </a:rPr>
              <a:t>ШТРАФОВ</a:t>
            </a:r>
            <a:endParaRPr lang="ru-RU" sz="1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838826" y="4526674"/>
            <a:ext cx="0" cy="648072"/>
          </a:xfrm>
          <a:prstGeom prst="line">
            <a:avLst/>
          </a:prstGeom>
          <a:ln w="76200">
            <a:solidFill>
              <a:srgbClr val="F25C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10943" y="4636137"/>
            <a:ext cx="2555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070C0"/>
                </a:solidFill>
                <a:latin typeface="Arial Black" pitchFamily="34" charset="0"/>
              </a:rPr>
              <a:t>&gt;58 000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09750" y="4543804"/>
            <a:ext cx="323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Arial Black" pitchFamily="34" charset="0"/>
              </a:rPr>
              <a:t>ОБЪЕКТОВ, ПОДЛЕЖЩИХ НАДЗОРУ</a:t>
            </a:r>
            <a:endParaRPr lang="ru-RU" sz="1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solidFill>
            <a:srgbClr val="00B0F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В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2017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ГОДУ ВЫДАНО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339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ПРЕДОСТЕРЕЖЕНИЙ О НЕДОПУСТИМОСТИ НАРУШЕНИЯ ОБЯЗАТЕЛЬНЫХ ТРЕБОВАНИЙ. </a:t>
            </a:r>
          </a:p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В ОТНОШЕНИИ СУБЪЕКТОВ МАЛОГО И СРЕДНЕГО ПРЕДПРИНИМАТЕЛЬСТВА И ИХ ДОЛЖНОСТНЫХ ЛИЦ ПРИМЕНЕНО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59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АДМИНИСТРАТИВНЫХ НАКАЗАНИЙ В ВИДЕ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ПРЕДУПРЕЖДЕНИЯ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17990"/>
            <a:ext cx="1835696" cy="184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2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828"/>
            <a:ext cx="6552728" cy="903631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РЕФОРМИРОВАНИЕ КОНТРОЛЬНО-НАДЗОРНОЙ ДЕЯТЕЛЬНОСТИ И ВОПРОСЫ СНИЖЕНИЯ АДМИНИСТРАТИВНОГО ДАВЛЕНИЯ НА БИЗНЕС</a:t>
            </a:r>
            <a:endParaRPr lang="ru-RU" sz="18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908720"/>
            <a:ext cx="6319624" cy="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17862" y="2006260"/>
            <a:ext cx="3168352" cy="1477328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ДОКУМЕНТАЦИИ У ПРОВЕРЯЕМЫХ ЮРИДИЧЕСКИХ ЛИЦ И ИНДИВИДУАЛЬНЫХ ПРЕДПРИНИМАТЕЛЕЙ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584995"/>
            <a:ext cx="2448272" cy="369332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ИСТРЕБОВАНИЕ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2614844"/>
            <a:ext cx="2448272" cy="369332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ПОЛУЧЕНИЕ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4365104"/>
            <a:ext cx="2592288" cy="1815882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имеется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в распоряжении органов власти и местного самоуправления по системам межведомственного электронного взаимодействия</a:t>
            </a:r>
          </a:p>
        </p:txBody>
      </p:sp>
      <p:cxnSp>
        <p:nvCxnSpPr>
          <p:cNvPr id="10" name="Прямая соединительная линия 9"/>
          <p:cNvCxnSpPr>
            <a:stCxn id="7" idx="2"/>
          </p:cNvCxnSpPr>
          <p:nvPr/>
        </p:nvCxnSpPr>
        <p:spPr>
          <a:xfrm>
            <a:off x="7236296" y="2984176"/>
            <a:ext cx="0" cy="1393705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539552" y="2204864"/>
            <a:ext cx="1872208" cy="10081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467544" y="2204864"/>
            <a:ext cx="1800200" cy="10801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796136" y="1931348"/>
            <a:ext cx="523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00B050"/>
                </a:solidFill>
              </a:rPr>
              <a:t>٧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Хорда 12"/>
          <p:cNvSpPr/>
          <p:nvPr/>
        </p:nvSpPr>
        <p:spPr>
          <a:xfrm>
            <a:off x="48258" y="1879096"/>
            <a:ext cx="6318448" cy="2592288"/>
          </a:xfrm>
          <a:prstGeom prst="chord">
            <a:avLst>
              <a:gd name="adj1" fmla="val 5370588"/>
              <a:gd name="adj2" fmla="val 1620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48258" y="1"/>
            <a:ext cx="6035910" cy="11967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 СФЕРЕ РЕГИОНАЛЬНОГО </a:t>
            </a:r>
          </a:p>
          <a:p>
            <a:r>
              <a:rPr lang="ru-RU" sz="23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ГОСУДАРСТВЕННОГО </a:t>
            </a:r>
          </a:p>
          <a:p>
            <a:r>
              <a:rPr lang="ru-RU" sz="23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ЭКОЛОГИЧЕСКОГО НАДЗОРА</a:t>
            </a:r>
            <a:endParaRPr lang="ru-RU" sz="2300" b="1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196752"/>
            <a:ext cx="5148064" cy="1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48064" y="598377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itchFamily="34" charset="0"/>
              </a:rPr>
              <a:t>2018</a:t>
            </a:r>
            <a:endParaRPr lang="ru-RU" sz="3200" dirty="0">
              <a:solidFill>
                <a:schemeClr val="accent4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3438" y1="9375" x2="71875" y2="5273"/>
                        <a14:foregroundMark x1="38867" y1="68750" x2="60156" y2="69336"/>
                        <a14:foregroundMark x1="35742" y1="71289" x2="66602" y2="72266"/>
                        <a14:foregroundMark x1="2539" y1="50391" x2="18555" y2="62695"/>
                        <a14:foregroundMark x1="97266" y1="64063" x2="90430" y2="7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884" y="2081638"/>
            <a:ext cx="2427481" cy="242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Хорда 7"/>
          <p:cNvSpPr/>
          <p:nvPr/>
        </p:nvSpPr>
        <p:spPr>
          <a:xfrm rot="10800000">
            <a:off x="2815526" y="1988840"/>
            <a:ext cx="6318448" cy="2592288"/>
          </a:xfrm>
          <a:prstGeom prst="chord">
            <a:avLst>
              <a:gd name="adj1" fmla="val 5370588"/>
              <a:gd name="adj2" fmla="val 1620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Хорда 8"/>
          <p:cNvSpPr/>
          <p:nvPr/>
        </p:nvSpPr>
        <p:spPr>
          <a:xfrm rot="5400000">
            <a:off x="3196852" y="4226145"/>
            <a:ext cx="2714796" cy="4288858"/>
          </a:xfrm>
          <a:prstGeom prst="chord">
            <a:avLst>
              <a:gd name="adj1" fmla="val 4566515"/>
              <a:gd name="adj2" fmla="val 1702000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7504" y="2584355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Arial Black" pitchFamily="34" charset="0"/>
              </a:rPr>
              <a:t>АКТУАЛИЗАЦИЯ НОРМАТИВНО-ПРАВОВОЙ БАЗЫ И ВНЕДРЕНИЕ ПЕРЕДОВЫХ ПРАКТИК ПО НАДЗОРНОЙ ДЕЯТЕЛЬНОСТИ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4749" y="2476634"/>
            <a:ext cx="28457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Black" pitchFamily="34" charset="0"/>
              </a:rPr>
              <a:t>ПРОВЕДЕНИЕ МЕРОПРИЯТИЙ ПО СНИЖЕНИЮ АДМИНИСТРАТИВНОЙ НАГРУЗКИ НА СУБЪЕКТЫ ПРЕДПРИНИМАТЕЛЬСКОЙ ДЕЯТЕЛЬНОСТИ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4030" y="5661248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ПРОВЕДЕНИЕ ПРОФИЛАКТИЧЕСКИХ МЕРОПРИЯТИЙ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156924"/>
            <a:ext cx="2486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itchFamily="34" charset="0"/>
              </a:rPr>
              <a:t>ЗАДАЧИ</a:t>
            </a:r>
            <a:endParaRPr lang="ru-RU" sz="3200" dirty="0">
              <a:solidFill>
                <a:schemeClr val="accent4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3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633705"/>
              </p:ext>
            </p:extLst>
          </p:nvPr>
        </p:nvGraphicFramePr>
        <p:xfrm>
          <a:off x="395536" y="1484784"/>
          <a:ext cx="8225408" cy="4604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44008" y="6453336"/>
            <a:ext cx="4464496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СРЕДСТВА ОБЛАСТНОГО БЮДЖЕТА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ГОСПРОГРАММА КАЛУЖСКОЙ ОБЛАСТИ</a:t>
            </a:r>
            <a:b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«ОХРАНА ОКРУЖАЮЩЕЙ СРЕДЫ </a:t>
            </a:r>
            <a:b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В КАЛУЖСКОЙ ОБЛАСТИ» </a:t>
            </a:r>
            <a:endParaRPr lang="ru-RU" sz="2000" b="1" dirty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124744"/>
            <a:ext cx="5940152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"/>
            <a:ext cx="1146563" cy="115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44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37728" y="209325"/>
            <a:ext cx="6910536" cy="7040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В СФЕРЕ ОХРАНЫ ОКРУЖАЮЩЕЙ СРЕДЫ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908720"/>
            <a:ext cx="4788024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Картинки по запросу passwor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257" y="114701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fitunts_ms\Desktop\1458264596_authorisation_lock_padlock_safe_password_privacy_security_icon-icons.com_553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61" y="5058667"/>
            <a:ext cx="1595358" cy="15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13598" y="1241379"/>
            <a:ext cx="3691089" cy="1384995"/>
          </a:xfrm>
          <a:prstGeom prst="rect">
            <a:avLst/>
          </a:prstGeom>
          <a:solidFill>
            <a:schemeClr val="bg2">
              <a:lumMod val="9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В ГОД ЭКОЛОГИИ ПРЕДПРИЯТИЯМИ ИНВЕСТИРОВАНО </a:t>
            </a:r>
            <a:b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БОЛЕЕ 1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МЛРД.РУБ В ПРИРОДООХРАННЫЕ МЕРОПРИЯТИЯ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70999" y="1306773"/>
            <a:ext cx="3691089" cy="1177245"/>
          </a:xfrm>
          <a:prstGeom prst="rect">
            <a:avLst/>
          </a:prstGeom>
          <a:solidFill>
            <a:schemeClr val="bg2">
              <a:lumMod val="9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5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ПРОВЕДЕНО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&gt;775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15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МЕРОПРИЯТИЙ ЭКОЛОГИЧЕСТКОЙ НАПРАВЛЕННОСТИ</a:t>
            </a:r>
            <a:endParaRPr lang="ru-RU" sz="145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80" y="5194626"/>
            <a:ext cx="3664611" cy="1384995"/>
          </a:xfrm>
          <a:prstGeom prst="rect">
            <a:avLst/>
          </a:prstGeom>
          <a:solidFill>
            <a:schemeClr val="bg2">
              <a:lumMod val="9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ОБЛАСТНОЙ КОНКУРС ПРОФЕССИОНАЛЬНОГО МАСТЕРСТВА МОЛОДЫХ СПЕЦИАЛИСТОВ В СФЕРЕ ЭКОЛОГИИ И ОХРАНЫ ОКРУЖАЮЩЕЙ СРЕДЫ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52911" y="5194625"/>
            <a:ext cx="3691089" cy="1354217"/>
          </a:xfrm>
          <a:prstGeom prst="rect">
            <a:avLst/>
          </a:prstGeom>
          <a:solidFill>
            <a:schemeClr val="bg2">
              <a:lumMod val="9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ПОДПИСАНО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9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СОГЛАШЕНИЙ О ВЗАИМОДЕЙСТВИИ МЕЖДУ МИНИСТЕРСТВОМ И ПРОМЫШЛЕННЫМИ ПРЕДПРИЯТИЯМИ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5" name="Picture 2" descr="Картинки по запросу EARTH usage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684" y="2941989"/>
            <a:ext cx="1873313" cy="185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13599" y="3452806"/>
            <a:ext cx="3681853" cy="830997"/>
          </a:xfrm>
          <a:prstGeom prst="rect">
            <a:avLst/>
          </a:prstGeom>
          <a:solidFill>
            <a:schemeClr val="bg2">
              <a:lumMod val="9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ПРОВЕДЕН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</a:b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III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МЕЖДУНАРОДНЫЙ ЭКОЛОГИЧЕСКИЙ ФОРУМ 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52910" y="3452552"/>
            <a:ext cx="3691089" cy="830997"/>
          </a:xfrm>
          <a:prstGeom prst="rect">
            <a:avLst/>
          </a:prstGeom>
          <a:solidFill>
            <a:schemeClr val="bg2">
              <a:lumMod val="9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ИЗДАН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II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ТОМ КРАСНОЙ КНИГИ КАЛУЖСКОЙ ОБЛАСТИ «ЖИВОТНЫЙ МИР»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85008" y="323945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2017</a:t>
            </a:r>
            <a:endParaRPr lang="ru-RU" sz="32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8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828"/>
            <a:ext cx="7767964" cy="1008112"/>
          </a:xfrm>
        </p:spPr>
        <p:txBody>
          <a:bodyPr>
            <a:noAutofit/>
          </a:bodyPr>
          <a:lstStyle/>
          <a:p>
            <a:pPr algn="l"/>
            <a:r>
              <a:rPr lang="ru-RU" sz="23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2017 ГОД ЯВИЛСЯ ЮБИЛЕЙНЫМ ДЛЯ ООПТ ФЕДЕРАЛЬНОГО ЗНАЧЕНИЯ</a:t>
            </a:r>
            <a:endParaRPr lang="ru-RU" sz="23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908720"/>
            <a:ext cx="7524328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 descr="D:\ФОТО\ЭкоТех\IMG-20171214-WA00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" t="2430" r="-343" b="46564"/>
          <a:stretch/>
        </p:blipFill>
        <p:spPr bwMode="auto">
          <a:xfrm>
            <a:off x="5060683" y="4350067"/>
            <a:ext cx="3687781" cy="250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9" r="4209" b="4184"/>
          <a:stretch/>
        </p:blipFill>
        <p:spPr bwMode="auto">
          <a:xfrm>
            <a:off x="426465" y="4350067"/>
            <a:ext cx="3707903" cy="250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 descr="C:\Users\fitunts_ms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1534103" cy="208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Калужские Засе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094" y="1052736"/>
            <a:ext cx="1774906" cy="102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34103" y="1215347"/>
            <a:ext cx="62192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НАЦИОНАЛЬНЫЙ ПАРК «УГРА», </a:t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КОТОРЫЙ ОТМЕТИЛ СВОЕ 20-ЛЕТИЕ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endParaRPr lang="ru-RU" dirty="0" smtClean="0">
              <a:latin typeface="Arial Black" panose="020B0A04020102020204" pitchFamily="34" charset="0"/>
            </a:endParaRPr>
          </a:p>
          <a:p>
            <a:pPr algn="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ЗАПОВЕДНИК «КАЛУЖСКИЕ ЗАСЕКИ», КОТОРЫЙ ОТПРАЗДНОВАЛ  25 ЛЕТ С МОМЕНТА СОЗДАНИЯ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2060" y="3973205"/>
            <a:ext cx="8781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V ВСЕРОССИЙСКИЙ СЪЕЗД ПО ОХРАНЕ ОКРУЖАЮЩЕЙ СРЕДЫ 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060" y="3501008"/>
            <a:ext cx="8366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«АКТИВНАЯ ЭКОЛОГИЧЕСКАЯ ПОЛИТИКА РЕГИОНА </a:t>
            </a:r>
            <a:b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В ГОД ЭКОЛОГИИ»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94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799694"/>
              </p:ext>
            </p:extLst>
          </p:nvPr>
        </p:nvGraphicFramePr>
        <p:xfrm>
          <a:off x="381157" y="1340768"/>
          <a:ext cx="8229600" cy="5246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СООТНОШЕНИЕ РАСХОДОВ ИЗ БЮДЖЕТА </a:t>
            </a:r>
            <a:b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И ДОХОДОВ В УРОВНИ БЮДЖЕТОВ 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2017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124744"/>
            <a:ext cx="5940152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"/>
            <a:ext cx="1146563" cy="115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0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089839" y="3726686"/>
            <a:ext cx="2490532" cy="103618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all" spc="-60" normalizeH="0" baseline="0" noProof="0" dirty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Калужская межрайонная</a:t>
            </a:r>
            <a:br>
              <a:rPr kumimoji="0" lang="ru-RU" sz="1400" b="0" i="0" u="none" strike="noStrike" kern="1200" cap="all" spc="-60" normalizeH="0" baseline="0" noProof="0" dirty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</a:br>
            <a:r>
              <a:rPr kumimoji="0" lang="ru-RU" sz="1400" b="0" i="0" u="none" strike="noStrike" kern="1200" cap="all" spc="-60" normalizeH="0" baseline="0" noProof="0" dirty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Природоохранная </a:t>
            </a:r>
            <a:r>
              <a:rPr kumimoji="0" lang="ru-RU" sz="1800" b="0" i="0" u="none" strike="noStrike" kern="1200" cap="all" spc="-60" normalizeH="0" baseline="0" noProof="0" dirty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all" spc="-60" normalizeH="0" baseline="0" noProof="0" dirty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</a:br>
            <a:r>
              <a:rPr kumimoji="0" lang="ru-RU" sz="2000" b="0" i="0" u="none" strike="noStrike" kern="1200" cap="all" spc="-60" normalizeH="0" baseline="0" noProof="0" dirty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прокуратура</a:t>
            </a:r>
            <a:endParaRPr kumimoji="0" lang="ru-RU" sz="2000" b="0" i="0" u="none" strike="noStrike" kern="1200" cap="all" spc="-60" normalizeH="0" baseline="0" noProof="0" dirty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5504" y="2028630"/>
            <a:ext cx="3024335" cy="85997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500" dirty="0" smtClean="0">
                <a:solidFill>
                  <a:srgbClr val="444D26"/>
                </a:solidFill>
                <a:latin typeface="Arial Black"/>
              </a:rPr>
              <a:t>Управление </a:t>
            </a:r>
            <a:r>
              <a:rPr lang="ru-RU" sz="1800" dirty="0" err="1" smtClean="0">
                <a:solidFill>
                  <a:srgbClr val="444D26"/>
                </a:solidFill>
                <a:latin typeface="Arial Black"/>
              </a:rPr>
              <a:t>Росприроднадзора</a:t>
            </a:r>
            <a:endParaRPr lang="ru-RU" sz="1500" dirty="0" smtClean="0">
              <a:solidFill>
                <a:srgbClr val="444D26"/>
              </a:solidFill>
              <a:latin typeface="Arial Black"/>
            </a:endParaRPr>
          </a:p>
          <a:p>
            <a:pPr algn="ctr"/>
            <a:r>
              <a:rPr lang="ru-RU" sz="1500" dirty="0" smtClean="0">
                <a:solidFill>
                  <a:srgbClr val="444D26"/>
                </a:solidFill>
                <a:latin typeface="Arial Black"/>
              </a:rPr>
              <a:t>По калужской области</a:t>
            </a:r>
            <a:endParaRPr lang="ru-RU" sz="1500" dirty="0">
              <a:solidFill>
                <a:srgbClr val="444D26"/>
              </a:solidFill>
              <a:latin typeface="Arial Black"/>
            </a:endParaRPr>
          </a:p>
        </p:txBody>
      </p:sp>
      <p:pic>
        <p:nvPicPr>
          <p:cNvPr id="1026" name="Picture 2" descr="http://www.rospotrebnadzor.ru/bitrix/templates/rospotrebnadzor/images/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164" y="1117007"/>
            <a:ext cx="787111" cy="86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859554" y="2028630"/>
            <a:ext cx="3024335" cy="85997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500" dirty="0" smtClean="0">
                <a:solidFill>
                  <a:srgbClr val="444D26"/>
                </a:solidFill>
                <a:latin typeface="Arial Black"/>
              </a:rPr>
              <a:t>Управление </a:t>
            </a:r>
            <a:r>
              <a:rPr lang="ru-RU" sz="1800" dirty="0" err="1" smtClean="0">
                <a:solidFill>
                  <a:srgbClr val="444D26"/>
                </a:solidFill>
                <a:latin typeface="Arial Black"/>
              </a:rPr>
              <a:t>РосПОТРЕБнадзора</a:t>
            </a:r>
            <a:endParaRPr lang="ru-RU" sz="1500" dirty="0" smtClean="0">
              <a:solidFill>
                <a:srgbClr val="444D26"/>
              </a:solidFill>
              <a:latin typeface="Arial Black"/>
            </a:endParaRPr>
          </a:p>
          <a:p>
            <a:pPr algn="ctr"/>
            <a:r>
              <a:rPr lang="ru-RU" sz="1500" dirty="0" smtClean="0">
                <a:solidFill>
                  <a:srgbClr val="444D26"/>
                </a:solidFill>
                <a:latin typeface="Arial Black"/>
              </a:rPr>
              <a:t>По калужской области</a:t>
            </a:r>
            <a:endParaRPr lang="ru-RU" sz="1500" dirty="0">
              <a:solidFill>
                <a:srgbClr val="444D26"/>
              </a:solidFill>
              <a:latin typeface="Arial Black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5503" y="5710043"/>
            <a:ext cx="3024335" cy="85997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500" dirty="0" smtClean="0">
                <a:solidFill>
                  <a:srgbClr val="444D26"/>
                </a:solidFill>
                <a:latin typeface="Arial Black"/>
              </a:rPr>
              <a:t>Управление </a:t>
            </a:r>
            <a:br>
              <a:rPr lang="ru-RU" sz="1500" dirty="0" smtClean="0">
                <a:solidFill>
                  <a:srgbClr val="444D26"/>
                </a:solidFill>
                <a:latin typeface="Arial Black"/>
              </a:rPr>
            </a:br>
            <a:r>
              <a:rPr lang="ru-RU" sz="1800" dirty="0" err="1" smtClean="0">
                <a:solidFill>
                  <a:srgbClr val="444D26"/>
                </a:solidFill>
                <a:latin typeface="Arial Black"/>
              </a:rPr>
              <a:t>мчс</a:t>
            </a:r>
            <a:r>
              <a:rPr lang="ru-RU" sz="1800" dirty="0" smtClean="0">
                <a:solidFill>
                  <a:srgbClr val="444D26"/>
                </a:solidFill>
                <a:latin typeface="Arial Black"/>
              </a:rPr>
              <a:t> РОССИИ</a:t>
            </a:r>
            <a:endParaRPr lang="ru-RU" sz="1500" dirty="0" smtClean="0">
              <a:solidFill>
                <a:srgbClr val="444D26"/>
              </a:solidFill>
              <a:latin typeface="Arial Black"/>
            </a:endParaRPr>
          </a:p>
          <a:p>
            <a:pPr algn="ctr"/>
            <a:r>
              <a:rPr lang="ru-RU" sz="1500" dirty="0" smtClean="0">
                <a:solidFill>
                  <a:srgbClr val="444D26"/>
                </a:solidFill>
                <a:latin typeface="Arial Black"/>
              </a:rPr>
              <a:t>По калужской области</a:t>
            </a:r>
            <a:endParaRPr lang="ru-RU" sz="1500" dirty="0">
              <a:solidFill>
                <a:srgbClr val="444D26"/>
              </a:solidFill>
              <a:latin typeface="Arial Black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719961" y="5723621"/>
            <a:ext cx="3303518" cy="85997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500" dirty="0" smtClean="0">
                <a:solidFill>
                  <a:srgbClr val="444D26"/>
                </a:solidFill>
                <a:latin typeface="Arial Black"/>
              </a:rPr>
              <a:t>СЛУЖБА </a:t>
            </a:r>
            <a:br>
              <a:rPr lang="ru-RU" sz="1500" dirty="0" smtClean="0">
                <a:solidFill>
                  <a:srgbClr val="444D26"/>
                </a:solidFill>
                <a:latin typeface="Arial Black"/>
              </a:rPr>
            </a:br>
            <a:r>
              <a:rPr lang="ru-RU" sz="1800" dirty="0" smtClean="0">
                <a:solidFill>
                  <a:srgbClr val="444D26"/>
                </a:solidFill>
                <a:latin typeface="Arial Black"/>
              </a:rPr>
              <a:t>СУДЕБНЫХ ПРИСТАВОВ</a:t>
            </a:r>
            <a:endParaRPr lang="ru-RU" sz="1600" dirty="0" smtClean="0">
              <a:solidFill>
                <a:srgbClr val="444D26"/>
              </a:solidFill>
              <a:latin typeface="Arial Black"/>
            </a:endParaRPr>
          </a:p>
          <a:p>
            <a:pPr algn="ctr"/>
            <a:r>
              <a:rPr lang="ru-RU" sz="1500" dirty="0" smtClean="0">
                <a:solidFill>
                  <a:srgbClr val="444D26"/>
                </a:solidFill>
                <a:latin typeface="Arial Black"/>
              </a:rPr>
              <a:t>калужской области</a:t>
            </a:r>
            <a:endParaRPr lang="ru-RU" sz="1500" dirty="0">
              <a:solidFill>
                <a:srgbClr val="444D26"/>
              </a:solidFill>
              <a:latin typeface="Arial Black"/>
            </a:endParaRPr>
          </a:p>
        </p:txBody>
      </p:sp>
      <p:pic>
        <p:nvPicPr>
          <p:cNvPr id="1029" name="Picture 5" descr="C:\Users\eliseeva_nv\Desktop\sud-pristavy-kazan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931" y="4872105"/>
            <a:ext cx="879579" cy="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589" y="2636912"/>
            <a:ext cx="1453032" cy="108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Картинки по запросу Управление Росприроднадзо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23" y="1117008"/>
            <a:ext cx="864096" cy="91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МЧС России. Министерство Российской Федерации по делам гражданской обороны, чрезвычайным ситуациям и ликвидации последствий стихийных бедствий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16" y="4795642"/>
            <a:ext cx="7620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8460432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ВЗАИМОДЕЙСТВИЕ </a:t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С НАДЗОРНЫМИ ОРГАНАМИ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80598" y="692696"/>
            <a:ext cx="5142219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2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37728" y="0"/>
            <a:ext cx="5542384" cy="704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ПОЛНОМОЧИЯ МИНИСТЕРСТВА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124744"/>
            <a:ext cx="4499992" cy="0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4" r="13754"/>
          <a:stretch/>
        </p:blipFill>
        <p:spPr bwMode="auto">
          <a:xfrm>
            <a:off x="6732240" y="1268760"/>
            <a:ext cx="2041615" cy="211225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07151" y="3750934"/>
            <a:ext cx="5944645" cy="477054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5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5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РЕГИОНАЛЬНОЕ АГЕНСТВО ЭКОЛОГИИ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31" name="Picture 7" descr="C:\Users\fitunts_ms\Desktop\Снимок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0" t="1795" r="19467" b="-1795"/>
          <a:stretch/>
        </p:blipFill>
        <p:spPr bwMode="auto">
          <a:xfrm>
            <a:off x="6732240" y="4561609"/>
            <a:ext cx="2025523" cy="21077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19672" y="1892625"/>
            <a:ext cx="4444715" cy="646331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18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ЛЕСНИЧЕСТВ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5966" y="5522306"/>
            <a:ext cx="5452828" cy="830997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ЛЕСОПОЖАРНАЯ СЛУЖБА </a:t>
            </a:r>
            <a:b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КАЛУЖСКОЙ ОБЛАСТИ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0091" y="1268760"/>
            <a:ext cx="8772389" cy="2112257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7136" y="4561609"/>
            <a:ext cx="8772389" cy="2112257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20091" y="3573015"/>
            <a:ext cx="8772389" cy="864129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Картинки по запросу ЭКОЛОГИЯ КЛИПАР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4086"/>
            <a:ext cx="2381249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9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292" y="548680"/>
            <a:ext cx="1613007" cy="162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6695" y="2420888"/>
            <a:ext cx="6872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МИНИСТЕРСТВО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ПРИРОДНЫХ РЕСУРСОВ И ЭКОЛОГИИ </a:t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КАЛУЖСКОЙ ОБЛАСТИ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2797" y="5671356"/>
            <a:ext cx="449999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АНТОХИНА</a:t>
            </a:r>
          </a:p>
          <a:p>
            <a:pPr algn="ctr"/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ВАРВАРА АНАТОЛЬЕВНА</a:t>
            </a:r>
            <a:endParaRPr lang="ru-RU" sz="23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9194" y="3892986"/>
            <a:ext cx="5747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ПОДВЕДЕНИЕ ИТОГОВ 2017 ГОДА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48669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ДОКЛАДЧИК: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512" y="4725144"/>
            <a:ext cx="8784976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0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ГОСПРОГРАММА КАЛУЖСКОЙ ОБЛАСТИ</a:t>
            </a:r>
            <a:b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«ВОСПРОИЗВОДСТВО И ИСПОЛЬЗОВАНИЕ ПРИРОДНЫХ РЕСУРСОВ В КАЛУЖСКОЙ ОБЛАСТИ»</a:t>
            </a:r>
            <a:endParaRPr lang="ru-RU" sz="2000" b="1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481518"/>
              </p:ext>
            </p:extLst>
          </p:nvPr>
        </p:nvGraphicFramePr>
        <p:xfrm>
          <a:off x="457200" y="1600200"/>
          <a:ext cx="857929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0" y="1124744"/>
            <a:ext cx="7452320" cy="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76156" y="6300974"/>
            <a:ext cx="2952328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ОБЪЕМ ФИНАНСИРОВАНИЯ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10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"/>
            <a:ext cx="1146563" cy="115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6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28" y="209325"/>
            <a:ext cx="4929390" cy="70401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92D050"/>
                </a:solidFill>
                <a:latin typeface="Arial Black" pitchFamily="34" charset="0"/>
              </a:rPr>
              <a:t>В СФЕРЕ НЕДРОПОЛЬЗОВАНИЯ</a:t>
            </a:r>
            <a:endParaRPr lang="ru-RU" sz="2800" b="1" dirty="0"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9217" y="2338896"/>
            <a:ext cx="7341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cap="all" spc="-80" dirty="0">
                <a:solidFill>
                  <a:srgbClr val="FF0000"/>
                </a:solidFill>
                <a:latin typeface="Arial Black"/>
                <a:ea typeface="+mj-ea"/>
                <a:cs typeface="+mj-cs"/>
              </a:rPr>
              <a:t>За счет средств областного бюджета </a:t>
            </a:r>
            <a:r>
              <a:rPr lang="ru-RU" sz="1600" cap="all" spc="-80" dirty="0">
                <a:solidFill>
                  <a:schemeClr val="bg1">
                    <a:lumMod val="50000"/>
                  </a:schemeClr>
                </a:solidFill>
                <a:latin typeface="Arial Black"/>
                <a:ea typeface="+mj-ea"/>
                <a:cs typeface="+mj-cs"/>
              </a:rPr>
              <a:t>выполнены </a:t>
            </a:r>
            <a:r>
              <a:rPr lang="ru-RU" sz="1600" cap="all" spc="-8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+mj-ea"/>
                <a:cs typeface="+mj-cs"/>
              </a:rPr>
              <a:t>мероприятия </a:t>
            </a:r>
            <a:r>
              <a:rPr lang="ru-RU" sz="1600" cap="all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ea typeface="+mj-ea"/>
                <a:cs typeface="+mj-cs"/>
              </a:rPr>
              <a:t>по актуализации запасов по резервным месторождениям строительных материалов</a:t>
            </a:r>
            <a:endParaRPr lang="ru-RU" sz="1600" b="1" cap="all" spc="-80" dirty="0" smtClean="0">
              <a:solidFill>
                <a:schemeClr val="tx1">
                  <a:lumMod val="50000"/>
                  <a:lumOff val="50000"/>
                </a:schemeClr>
              </a:solidFill>
              <a:latin typeface="Arial Black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49" y="3431902"/>
            <a:ext cx="8087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u="sng" cap="all" spc="-80" dirty="0" smtClean="0">
                <a:solidFill>
                  <a:srgbClr val="FF0000"/>
                </a:solidFill>
                <a:latin typeface="Arial Black"/>
                <a:ea typeface="+mj-ea"/>
                <a:cs typeface="+mj-cs"/>
              </a:rPr>
              <a:t>За счет средств </a:t>
            </a:r>
            <a:r>
              <a:rPr lang="ru-RU" sz="1600" u="sng" cap="all" spc="-80" dirty="0" err="1" smtClean="0">
                <a:solidFill>
                  <a:srgbClr val="FF0000"/>
                </a:solidFill>
                <a:latin typeface="Arial Black"/>
                <a:ea typeface="+mj-ea"/>
                <a:cs typeface="+mj-cs"/>
              </a:rPr>
              <a:t>недропользователей</a:t>
            </a:r>
            <a:r>
              <a:rPr lang="ru-RU" sz="1600" cap="all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ea typeface="+mj-ea"/>
                <a:cs typeface="+mj-cs"/>
              </a:rPr>
              <a:t> получен прирост промышленных запасов общераспространенных полезных ископаемых  </a:t>
            </a:r>
            <a:r>
              <a:rPr lang="ru-RU" sz="1600" cap="all" spc="-80" dirty="0">
                <a:solidFill>
                  <a:srgbClr val="FF0000"/>
                </a:solidFill>
                <a:latin typeface="Arial Black"/>
                <a:ea typeface="+mj-ea"/>
                <a:cs typeface="+mj-cs"/>
              </a:rPr>
              <a:t>(БОЛЕЕ 32МЛН.РУБ)</a:t>
            </a:r>
            <a:r>
              <a:rPr lang="ru-RU" sz="1600" cap="all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ea typeface="+mj-ea"/>
                <a:cs typeface="+mj-cs"/>
              </a:rPr>
              <a:t> И запасов пресных подземных вод </a:t>
            </a:r>
            <a:r>
              <a:rPr lang="ru-RU" sz="1600" cap="all" spc="-80" dirty="0" smtClean="0">
                <a:solidFill>
                  <a:srgbClr val="FF0000"/>
                </a:solidFill>
                <a:latin typeface="Arial Black"/>
                <a:ea typeface="+mj-ea"/>
                <a:cs typeface="+mj-cs"/>
              </a:rPr>
              <a:t>(2,8 </a:t>
            </a:r>
            <a:r>
              <a:rPr lang="ru-RU" sz="1600" cap="all" spc="-80" dirty="0">
                <a:solidFill>
                  <a:srgbClr val="FF0000"/>
                </a:solidFill>
                <a:latin typeface="Arial Black"/>
                <a:ea typeface="+mj-ea"/>
                <a:cs typeface="+mj-cs"/>
              </a:rPr>
              <a:t>тыс. </a:t>
            </a:r>
            <a:r>
              <a:rPr lang="ru-RU" sz="1600" cap="all" spc="-80" dirty="0" smtClean="0">
                <a:solidFill>
                  <a:srgbClr val="FF0000"/>
                </a:solidFill>
                <a:latin typeface="Arial Black"/>
                <a:ea typeface="+mj-ea"/>
                <a:cs typeface="+mj-cs"/>
              </a:rPr>
              <a:t>м³/</a:t>
            </a:r>
            <a:r>
              <a:rPr lang="ru-RU" sz="1600" cap="all" spc="-80" dirty="0" err="1" smtClean="0">
                <a:solidFill>
                  <a:srgbClr val="FF0000"/>
                </a:solidFill>
                <a:latin typeface="Arial Black"/>
                <a:ea typeface="+mj-ea"/>
                <a:cs typeface="+mj-cs"/>
              </a:rPr>
              <a:t>сут</a:t>
            </a:r>
            <a:r>
              <a:rPr lang="ru-RU" sz="1600" cap="all" spc="-80" dirty="0" smtClean="0">
                <a:solidFill>
                  <a:srgbClr val="FF0000"/>
                </a:solidFill>
                <a:latin typeface="Arial Black"/>
                <a:ea typeface="+mj-ea"/>
                <a:cs typeface="+mj-cs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81499" y="5632779"/>
            <a:ext cx="6135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600" cap="all" spc="-80" dirty="0" smtClean="0">
                <a:solidFill>
                  <a:schemeClr val="bg1">
                    <a:lumMod val="50000"/>
                  </a:schemeClr>
                </a:solidFill>
                <a:latin typeface="Arial Black"/>
              </a:rPr>
              <a:t>выполнен тампонаж </a:t>
            </a:r>
            <a:r>
              <a:rPr lang="ru-RU" sz="2000" cap="all" spc="-80" dirty="0" smtClean="0">
                <a:solidFill>
                  <a:srgbClr val="FF0000"/>
                </a:solidFill>
                <a:latin typeface="Arial Black"/>
              </a:rPr>
              <a:t>15</a:t>
            </a:r>
            <a:r>
              <a:rPr lang="ru-RU" sz="2000" cap="all" spc="-80" dirty="0" smtClean="0">
                <a:solidFill>
                  <a:schemeClr val="bg1">
                    <a:lumMod val="50000"/>
                  </a:schemeClr>
                </a:solidFill>
                <a:latin typeface="Arial Black"/>
              </a:rPr>
              <a:t> </a:t>
            </a:r>
            <a:r>
              <a:rPr lang="ru-RU" sz="1600" cap="all" spc="-80" dirty="0" smtClean="0">
                <a:solidFill>
                  <a:srgbClr val="FF0000"/>
                </a:solidFill>
                <a:latin typeface="Arial Black"/>
              </a:rPr>
              <a:t>бесхозных</a:t>
            </a:r>
            <a:r>
              <a:rPr lang="ru-RU" sz="1600" cap="all" spc="-80" dirty="0" smtClean="0">
                <a:solidFill>
                  <a:schemeClr val="bg1">
                    <a:lumMod val="50000"/>
                  </a:schemeClr>
                </a:solidFill>
                <a:latin typeface="Arial Black"/>
              </a:rPr>
              <a:t> </a:t>
            </a:r>
            <a:r>
              <a:rPr lang="ru-RU" sz="1600" cap="all" spc="-80" dirty="0" smtClean="0">
                <a:solidFill>
                  <a:srgbClr val="FF0000"/>
                </a:solidFill>
                <a:latin typeface="Arial Black"/>
              </a:rPr>
              <a:t>скважин</a:t>
            </a:r>
            <a:r>
              <a:rPr lang="ru-RU" sz="1600" cap="all" spc="-80" dirty="0" smtClean="0">
                <a:solidFill>
                  <a:schemeClr val="bg1">
                    <a:lumMod val="50000"/>
                  </a:schemeClr>
                </a:solidFill>
                <a:latin typeface="Arial Black"/>
              </a:rPr>
              <a:t> различного назначения</a:t>
            </a:r>
            <a:endParaRPr lang="ru-RU" sz="1600" cap="all" spc="-80" dirty="0">
              <a:solidFill>
                <a:schemeClr val="bg1">
                  <a:lumMod val="50000"/>
                </a:schemeClr>
              </a:solidFill>
              <a:latin typeface="Arial Black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908720"/>
            <a:ext cx="4716016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043608" y="2381979"/>
            <a:ext cx="0" cy="703175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221007" y="3466455"/>
            <a:ext cx="0" cy="970657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18270" y="4670041"/>
            <a:ext cx="0" cy="703175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C:\Users\fitunts_ms\Desktop\number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7" y="2297238"/>
            <a:ext cx="872655" cy="87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fitunts_ms\Desktop\number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4" y="357301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fitunts_ms\Desktop\number-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" y="4588817"/>
            <a:ext cx="856407" cy="85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fitunts_ms\Desktop\number-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783" y="5542783"/>
            <a:ext cx="824338" cy="82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8221007" y="5603364"/>
            <a:ext cx="0" cy="703175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69217" y="4726885"/>
            <a:ext cx="7573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ОБЪЕМ ДОБЫЧИ ОБЩЕРАСПРОСТРАНЕННЫХ ПОЛЕЗНЫХ ИСКОПАЕМЫХ СОСТАВИЛ </a:t>
            </a:r>
            <a:r>
              <a:rPr lang="ru-RU" sz="2000" b="1" dirty="0" smtClean="0">
                <a:solidFill>
                  <a:srgbClr val="FF0000"/>
                </a:solidFill>
              </a:rPr>
              <a:t>≈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13 (12,8) МЛН.М</a:t>
            </a:r>
            <a:r>
              <a:rPr lang="ru-RU" sz="1600" cap="all" spc="-80" dirty="0" smtClean="0">
                <a:solidFill>
                  <a:srgbClr val="FF0000"/>
                </a:solidFill>
                <a:latin typeface="Arial Black"/>
              </a:rPr>
              <a:t>³</a:t>
            </a:r>
            <a:endParaRPr lang="ru-RU" sz="1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58122" y="338797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CE9AD"/>
                </a:solidFill>
                <a:latin typeface="Arial Black" pitchFamily="34" charset="0"/>
              </a:rPr>
              <a:t>2017</a:t>
            </a:r>
            <a:endParaRPr lang="ru-RU" sz="3200" dirty="0">
              <a:solidFill>
                <a:srgbClr val="CCE9AD"/>
              </a:solidFill>
              <a:latin typeface="Arial Black" pitchFamily="34" charset="0"/>
            </a:endParaRPr>
          </a:p>
        </p:txBody>
      </p:sp>
      <p:pic>
        <p:nvPicPr>
          <p:cNvPr id="5122" name="Picture 2" descr="Картинки по запросу building control icon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374" y="-57587"/>
            <a:ext cx="2439566" cy="243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16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скважина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516" y="3388"/>
            <a:ext cx="2546876" cy="229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373216"/>
            <a:ext cx="6624736" cy="92333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ЗАДОЛЖЕННОСТЬ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ПО УПЛАТЕ РАЗОВЫХ ПЛАТЕЖЕЙ ЗА ПОЛЬЗОВАНИЕ НЕДРАМИ ПО СОСТОЯНИЮ НА 1 ЯНВ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’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18 ГОДА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rgbClr val="993300"/>
                </a:solidFill>
                <a:latin typeface="Arial Black" pitchFamily="34" charset="0"/>
              </a:rPr>
              <a:t>ОТСУТСТВУЕТ</a:t>
            </a:r>
            <a:endParaRPr lang="ru-RU" dirty="0">
              <a:solidFill>
                <a:srgbClr val="9933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420888"/>
            <a:ext cx="6624736" cy="1015663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НЕДРОПОЛЬЗОВАТЕЛЯМИ ЗАТРАЧЕНО ОКОЛО </a:t>
            </a:r>
            <a:r>
              <a:rPr lang="ru-RU" sz="2400" dirty="0" smtClean="0">
                <a:solidFill>
                  <a:srgbClr val="993300"/>
                </a:solidFill>
                <a:latin typeface="Arial Black" pitchFamily="34" charset="0"/>
              </a:rPr>
              <a:t>12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МЛН.РУБ НА ПОИСКОВО-ОЦЕНОЧНЫЕ МЕРОПРИЯТИЯ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1644" y="4005064"/>
            <a:ext cx="6516216" cy="73866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СУММА НАЛОГОВ НА ДОБЫЧУ ПОЛЕЗНЫХ ИСКОПАЕМЫХ СОСТАВИЛА </a:t>
            </a:r>
            <a:r>
              <a:rPr lang="ru-RU" sz="2400" dirty="0" smtClean="0">
                <a:solidFill>
                  <a:srgbClr val="993300"/>
                </a:solidFill>
                <a:latin typeface="Arial Black" pitchFamily="34" charset="0"/>
              </a:rPr>
              <a:t>114,3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МЛН.РУБ  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37728" y="209325"/>
            <a:ext cx="4929390" cy="70401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993300"/>
                </a:solidFill>
                <a:latin typeface="Arial Black" pitchFamily="34" charset="0"/>
              </a:rPr>
              <a:t>В СФЕРЕ НЕДРОПОЛЬЗОВАНИЯ</a:t>
            </a:r>
            <a:endParaRPr lang="ru-RU" sz="2800" b="1" dirty="0">
              <a:solidFill>
                <a:srgbClr val="993300"/>
              </a:solidFill>
              <a:latin typeface="Arial Black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908720"/>
            <a:ext cx="4716016" cy="0"/>
          </a:xfrm>
          <a:prstGeom prst="line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941" y="2355540"/>
            <a:ext cx="1054025" cy="105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941" y="5307868"/>
            <a:ext cx="1054025" cy="105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847383"/>
            <a:ext cx="1054025" cy="105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8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28" y="209325"/>
            <a:ext cx="4929390" cy="70401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 СФЕРЕ НЕДРОПОЛЬЗОВАНИЯ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4333" y="1369457"/>
            <a:ext cx="78291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cap="all" spc="-80" dirty="0" smtClean="0">
                <a:solidFill>
                  <a:schemeClr val="accent4">
                    <a:lumMod val="75000"/>
                  </a:schemeClr>
                </a:solidFill>
                <a:latin typeface="Arial Black"/>
                <a:ea typeface="+mj-ea"/>
                <a:cs typeface="+mj-cs"/>
              </a:rPr>
              <a:t>ликвидационный тампонаж скважин различного назначения на территории Калужской области (сл. Этап)</a:t>
            </a:r>
            <a:endParaRPr lang="ru-RU" sz="17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781" y="2276872"/>
            <a:ext cx="79113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700" cap="all" spc="-80" dirty="0" smtClean="0">
                <a:solidFill>
                  <a:schemeClr val="accent4">
                    <a:lumMod val="75000"/>
                  </a:schemeClr>
                </a:solidFill>
                <a:latin typeface="Arial Black"/>
                <a:ea typeface="+mj-ea"/>
                <a:cs typeface="+mj-cs"/>
              </a:rPr>
              <a:t>геолого-информационное обеспечение лицензирования недропользования на территории области</a:t>
            </a:r>
            <a:endParaRPr lang="ru-RU" sz="1700" b="1" cap="all" spc="-80" dirty="0" smtClean="0">
              <a:solidFill>
                <a:schemeClr val="accent4">
                  <a:lumMod val="75000"/>
                </a:schemeClr>
              </a:solidFill>
              <a:latin typeface="Arial Black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4333" y="3140968"/>
            <a:ext cx="70671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cap="all" spc="-80" dirty="0" smtClean="0">
                <a:solidFill>
                  <a:schemeClr val="accent4">
                    <a:lumMod val="75000"/>
                  </a:schemeClr>
                </a:solidFill>
                <a:latin typeface="Arial Black"/>
                <a:ea typeface="+mj-ea"/>
                <a:cs typeface="+mj-cs"/>
              </a:rPr>
              <a:t>ведение государственного мониторинга геологической среды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9217" y="4077072"/>
            <a:ext cx="6959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600" spc="-80" dirty="0" smtClean="0">
                <a:solidFill>
                  <a:schemeClr val="accent4">
                    <a:lumMod val="75000"/>
                  </a:schemeClr>
                </a:solidFill>
                <a:latin typeface="Arial Black"/>
              </a:rPr>
              <a:t>ГЕОЛОГИЧЕСКИЙ И ЛАНДШАФТНО-МОРФОЛОГИЧЕСКИЙ АНАЛИЗ КАРСТОВЫХ ПРОЦЕССОВ ТЕРРИТОРИИ ОБЛАСТИ </a:t>
            </a:r>
            <a:endParaRPr lang="ru-RU" sz="1600" spc="-80" dirty="0">
              <a:solidFill>
                <a:schemeClr val="accent4">
                  <a:lumMod val="75000"/>
                </a:schemeClr>
              </a:solidFill>
              <a:latin typeface="Arial Black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908720"/>
            <a:ext cx="471601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043608" y="1268760"/>
            <a:ext cx="0" cy="703175"/>
          </a:xfrm>
          <a:prstGeom prst="line">
            <a:avLst/>
          </a:prstGeom>
          <a:ln w="57150">
            <a:solidFill>
              <a:srgbClr val="F25C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028384" y="2204864"/>
            <a:ext cx="0" cy="703175"/>
          </a:xfrm>
          <a:prstGeom prst="line">
            <a:avLst/>
          </a:prstGeom>
          <a:ln w="57150">
            <a:solidFill>
              <a:srgbClr val="F25C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43608" y="3068960"/>
            <a:ext cx="0" cy="703175"/>
          </a:xfrm>
          <a:prstGeom prst="line">
            <a:avLst/>
          </a:prstGeom>
          <a:ln w="57150">
            <a:solidFill>
              <a:srgbClr val="F25C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028384" y="4005064"/>
            <a:ext cx="0" cy="703175"/>
          </a:xfrm>
          <a:prstGeom prst="line">
            <a:avLst/>
          </a:prstGeom>
          <a:ln w="57150">
            <a:solidFill>
              <a:srgbClr val="F25C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043608" y="5030081"/>
            <a:ext cx="0" cy="703175"/>
          </a:xfrm>
          <a:prstGeom prst="line">
            <a:avLst/>
          </a:prstGeom>
          <a:ln w="57150">
            <a:solidFill>
              <a:srgbClr val="F25C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681507" y="325918"/>
            <a:ext cx="1402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2018</a:t>
            </a:r>
            <a:endParaRPr lang="ru-RU" sz="1100" dirty="0">
              <a:solidFill>
                <a:schemeClr val="accent4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 descr="number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umber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396" y="213285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umber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1" y="299695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umber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396" y="393305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umber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1" y="497125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236432" y="5013176"/>
            <a:ext cx="6959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spc="-80" dirty="0" smtClean="0">
                <a:solidFill>
                  <a:schemeClr val="accent4">
                    <a:lumMod val="75000"/>
                  </a:schemeClr>
                </a:solidFill>
                <a:latin typeface="Arial Black"/>
              </a:rPr>
              <a:t>АКТУАЛИЗАЦИЯ ИНТЕРАКТИВНОЙ КАРТЫ МЕСТОРОЖДЕНИЙ И ПЕРСПЕКТИВНЫХ УЧАСТКОВ ОБЩЕРАСПРОСТРАНЕННЫХ ПОЛЕЗНЫХ ИСКОПАЕМЫХ КАЛУЖСКОЙ ОБЛАСТИ</a:t>
            </a:r>
          </a:p>
        </p:txBody>
      </p:sp>
      <p:pic>
        <p:nvPicPr>
          <p:cNvPr id="2063" name="Picture 15" descr="C:\Users\fitunts_ms\Desktop\6-80x8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396" y="5979368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8028384" y="6038193"/>
            <a:ext cx="0" cy="703175"/>
          </a:xfrm>
          <a:prstGeom prst="line">
            <a:avLst/>
          </a:prstGeom>
          <a:ln w="57150">
            <a:solidFill>
              <a:srgbClr val="F25C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74333" y="6156593"/>
            <a:ext cx="6959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600" spc="-80" dirty="0" smtClean="0">
                <a:solidFill>
                  <a:schemeClr val="accent4">
                    <a:lumMod val="75000"/>
                  </a:schemeClr>
                </a:solidFill>
                <a:latin typeface="Arial Black"/>
              </a:rPr>
              <a:t>ВОПРОСЫ РЕКУЛЬТИВАЦИИ НАРУШЕННЫХ ПРИ РАЗРАБОТКЕ МЕСТОРОЖДЕНИЙ ПОЛЕЗНЫХ ИСКОПАЕМЫХ ЗЕМЕЛЬ</a:t>
            </a:r>
            <a:endParaRPr lang="ru-RU" sz="1600" spc="-80" dirty="0">
              <a:solidFill>
                <a:schemeClr val="accent4">
                  <a:lumMod val="75000"/>
                </a:schemeClr>
              </a:solidFill>
              <a:latin typeface="Arial Black"/>
            </a:endParaRPr>
          </a:p>
        </p:txBody>
      </p:sp>
      <p:pic>
        <p:nvPicPr>
          <p:cNvPr id="2065" name="Picture 17" descr="Похожее изображение"/>
          <p:cNvPicPr>
            <a:picLocks noChangeAspect="1" noChangeArrowheads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150166"/>
            <a:ext cx="1899406" cy="189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716016" y="38728"/>
            <a:ext cx="2486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ЗАДАЧИ</a:t>
            </a:r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11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28" y="209325"/>
            <a:ext cx="4929390" cy="70401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В СФЕРЕ 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ВОДНЫХ ОТНОШЕНИЙ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908720"/>
            <a:ext cx="4716016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 descr="C:\Users\fitunts_ms\Desktop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899" y="0"/>
            <a:ext cx="1927101" cy="192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772816"/>
            <a:ext cx="7655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НА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2017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ГОД ВОДОПОЛЬЗОВАНИЕ ОСУЩЕСТВЛЯЮТ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127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ФИЗИЧЕСКИХ И ЮРИДИЧЕСКИХ ЛИЦ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72" y="1649842"/>
            <a:ext cx="1200053" cy="120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340025" y="2636912"/>
            <a:ext cx="7503292" cy="0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340025" y="3717032"/>
            <a:ext cx="7503292" cy="0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58275" y="2787008"/>
            <a:ext cx="7666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ЗАКЛЮЧЕНО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16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ДОГОВОРОВ НА ПРАВО ПОЛЬЗОВАНИЯ ВОДНЫМИ ОБЪЕКТАМИ, ВЫДАНО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68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РЕШЕНИЙ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340025" y="4797152"/>
            <a:ext cx="7503292" cy="0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82853" y="3950313"/>
            <a:ext cx="7944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ЗАКОНЧЕНЫ РАБОТЫ ПО ОПРЕДЕЛЕНИЮ ГРАНИЦ ВОДООХРАННЫХ ЗОН И ПРИБРЕЖНЫХ ЗАЩИТНЫХ ПОЛОС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Р.ОКИ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НА ТЕРРИТОРИИ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ФЕРЗИКОВСКОГО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ТАРУССКОГО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РАЙОНОВ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71" y="2693092"/>
            <a:ext cx="1200053" cy="120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72" y="3741115"/>
            <a:ext cx="1200053" cy="120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72" y="4749227"/>
            <a:ext cx="1200053" cy="120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1340025" y="5789277"/>
            <a:ext cx="7503292" cy="0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99888" y="5189711"/>
            <a:ext cx="79563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ЗАКОНЧЕНЫ РАБОТЫ ПО УСТАНОВЛЕНИЮ ЗОН </a:t>
            </a: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ЗАТОПЛЕНИЯ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И </a:t>
            </a: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ПОДТОПЛЕНИЯ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В Г.КАЛУГА И ТАРУССКОМ РАЙОНЕ</a:t>
            </a:r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7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3394720" cy="44820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РЕКА ЛУЖЕНКА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573240" y="260647"/>
            <a:ext cx="2664296" cy="5040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Река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можайка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28575" y="0"/>
            <a:ext cx="0" cy="685800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8210" y="1217957"/>
            <a:ext cx="445324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 Black" pitchFamily="34" charset="0"/>
              </a:rPr>
              <a:t>В 2016-1017 ГОДАХ ОСУЩЕСТВЛЯЛИСЬ РАБОТЫ ПО КАПИТАЛЬНОМУ РЕМОНТУ ГИДРОТЕХНИЧЕСКИХ СООРУЖЕНИЙ ПРУДА НА Р. ЛУЖЕНКА У Д. ЛУЖНИЦА КУЙБЫШЕВСКОГО РАЙОНА КАЛУЖСКОЙ ОБЛАСТИ. СТОИМОСТЬ РАБОТ СОСТАВИЛА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16438,47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1600" b="1" dirty="0" smtClean="0">
                <a:latin typeface="Arial Black" pitchFamily="34" charset="0"/>
              </a:rPr>
              <a:t>ТЫС. РУБ.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986725"/>
            <a:ext cx="442798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 Black" pitchFamily="34" charset="0"/>
              </a:rPr>
              <a:t>В 2015-2017 ГОДАХ ОСУЩЕСТВЛЕНА РАСЧИСТКА РЕКИ МОЖАЙКА В РАЙОНЕ ГОРОДА МОСАЛЬСКА КАЛУЖСКОЙ ОБЛАСТИ. СТОИМОСТЬ ВЫПОЛНЕНИЯ ДАННОГО МЕРОПРИЯТИЯ СОСТАВИЛА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8822,61</a:t>
            </a:r>
            <a:r>
              <a:rPr lang="ru-RU" b="1" dirty="0" smtClean="0">
                <a:latin typeface="Arial Black" pitchFamily="34" charset="0"/>
              </a:rPr>
              <a:t> </a:t>
            </a:r>
            <a:r>
              <a:rPr lang="ru-RU" sz="1600" b="1" dirty="0" smtClean="0">
                <a:latin typeface="Arial Black" pitchFamily="34" charset="0"/>
              </a:rPr>
              <a:t>ТЫС. РУБЛЕЙ ФЕДЕРАЛЬНОГО БЮДЖЕТА РАСЧИЩЕНО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4,196</a:t>
            </a:r>
            <a:r>
              <a:rPr lang="ru-RU" b="1" dirty="0" smtClean="0">
                <a:latin typeface="Arial Black" pitchFamily="34" charset="0"/>
              </a:rPr>
              <a:t> </a:t>
            </a:r>
            <a:r>
              <a:rPr lang="ru-RU" sz="1600" b="1" dirty="0" smtClean="0">
                <a:latin typeface="Arial Black" pitchFamily="34" charset="0"/>
              </a:rPr>
              <a:t>КМ. РЕКИ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5" b="28219"/>
          <a:stretch/>
        </p:blipFill>
        <p:spPr bwMode="auto">
          <a:xfrm>
            <a:off x="4716016" y="4077072"/>
            <a:ext cx="4246613" cy="235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калуга луженк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9" r="6921" b="16948"/>
          <a:stretch/>
        </p:blipFill>
        <p:spPr bwMode="auto">
          <a:xfrm>
            <a:off x="160216" y="4077072"/>
            <a:ext cx="4195760" cy="235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6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1441</TotalTime>
  <Words>997</Words>
  <Application>Microsoft Office PowerPoint</Application>
  <PresentationFormat>Экран (4:3)</PresentationFormat>
  <Paragraphs>189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ГОСПРОГРАММА КАЛУЖСКОЙ ОБЛАСТИ «ВОСПРОИЗВОДСТВО И ИСПОЛЬЗОВАНИЕ ПРИРОДНЫХ РЕСУРСОВ В КАЛУЖСКОЙ ОБЛАСТИ»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РЕКА ЛУЖЕНКА</vt:lpstr>
      <vt:lpstr>БЕЗОПАСНАЯ ЭКСПЛУАТАЦИЯ ГИДРОТЕХНИЧЕСКИХ СООРУЖЕНИЙ</vt:lpstr>
      <vt:lpstr>установление границ водоохранных зон, зон затопления и подтопления населенных пунктов, утверждение зон санитарной охраны источников водоснабжения   продолжение работ по расчистке русел рек для улучшения их экологического состояния   приведение эксплуатации  ГТС  к безопасному уровню </vt:lpstr>
      <vt:lpstr>Презентация PowerPoint</vt:lpstr>
      <vt:lpstr>Презентация PowerPoint</vt:lpstr>
      <vt:lpstr>ОБЕСПЕЧЕНИЕ ДРЕВЕСИНОЙ ГРАЖДАН  ДЛЯ СОБСТВЕННЫХ НУЖД (ЗАКОН КО ОТ 28.06.2007 № 322-ОЗ)</vt:lpstr>
      <vt:lpstr>Презентация PowerPoint</vt:lpstr>
      <vt:lpstr>Презентация PowerPoint</vt:lpstr>
      <vt:lpstr>ЛЕСОВОССТАНОВИТЕЛЬНЫЕ МЕРОПРИЯТИЯ,  ГА</vt:lpstr>
      <vt:lpstr>Презентация PowerPoint</vt:lpstr>
      <vt:lpstr>Презентация PowerPoint</vt:lpstr>
      <vt:lpstr>ОБЕСПЕЧЕНИЕ ЭФФЕКТИВНОГО МЕЖВЕДОМСТВЕННОГО ВЗАИМОДЕЙСТВИЯ ПО ПРЕДОТВРАЩЕНИЮ НАРУШЕНИЙ ЛЕСНОГО ЗАКОНОДАТЕЛЬСТВА</vt:lpstr>
      <vt:lpstr>Презентация PowerPoint</vt:lpstr>
      <vt:lpstr>РЕЗУЛЬТАТЫ ОСУЩЕСТВЛЕНИЯ  ЭКОЛОГИЧЕСКОГО НАДЗОРА </vt:lpstr>
      <vt:lpstr>РЕФОРМИРОВАНИЕ КОНТРОЛЬНО-НАДЗОРНОЙ ДЕЯТЕЛЬНОСТИ И ВОПРОСЫ СНИЖЕНИЯ АДМИНИСТРАТИВНОГО ДАВЛЕНИЯ НА БИЗНЕС</vt:lpstr>
      <vt:lpstr>Презентация PowerPoint</vt:lpstr>
      <vt:lpstr>Презентация PowerPoint</vt:lpstr>
      <vt:lpstr>Презентация PowerPoint</vt:lpstr>
      <vt:lpstr>2017 ГОД ЯВИЛСЯ ЮБИЛЕЙНЫМ ДЛЯ ООПТ ФЕДЕРАЛЬНОГО ЗНАЧЕНИЯ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Фитунц Маргарита Самвеловна</dc:creator>
  <cp:lastModifiedBy>Фитунц Маргарита Самвеловна</cp:lastModifiedBy>
  <cp:revision>81</cp:revision>
  <dcterms:created xsi:type="dcterms:W3CDTF">2018-02-27T09:18:23Z</dcterms:created>
  <dcterms:modified xsi:type="dcterms:W3CDTF">2018-03-07T05:27:20Z</dcterms:modified>
</cp:coreProperties>
</file>