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15" r:id="rId2"/>
    <p:sldId id="435" r:id="rId3"/>
    <p:sldId id="454" r:id="rId4"/>
    <p:sldId id="458" r:id="rId5"/>
    <p:sldId id="466" r:id="rId6"/>
    <p:sldId id="455" r:id="rId7"/>
    <p:sldId id="457" r:id="rId8"/>
    <p:sldId id="461" r:id="rId9"/>
    <p:sldId id="469" r:id="rId10"/>
    <p:sldId id="470" r:id="rId11"/>
    <p:sldId id="471" r:id="rId12"/>
    <p:sldId id="472" r:id="rId13"/>
    <p:sldId id="473" r:id="rId14"/>
    <p:sldId id="468" r:id="rId15"/>
  </p:sldIdLst>
  <p:sldSz cx="9906000" cy="6858000" type="A4"/>
  <p:notesSz cx="6648450" cy="98504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82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9176E"/>
    <a:srgbClr val="510B35"/>
    <a:srgbClr val="FFFFFF"/>
    <a:srgbClr val="D79929"/>
    <a:srgbClr val="1B9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4434" autoAdjust="0"/>
  </p:normalViewPr>
  <p:slideViewPr>
    <p:cSldViewPr snapToGrid="0">
      <p:cViewPr>
        <p:scale>
          <a:sx n="100" d="100"/>
          <a:sy n="100" d="100"/>
        </p:scale>
        <p:origin x="-955" y="-58"/>
      </p:cViewPr>
      <p:guideLst>
        <p:guide orient="horz" pos="2282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8813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65552" y="1"/>
            <a:ext cx="28813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9CF30E-9A4B-455C-8765-E9F171C46C20}" type="datetimeFigureOut">
              <a:rPr lang="ru-RU"/>
              <a:pPr>
                <a:defRPr/>
              </a:pPr>
              <a:t>03.11.2015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356726"/>
            <a:ext cx="288131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65552" y="9356726"/>
            <a:ext cx="288131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78E759-583C-4D32-8031-A7A88A51DF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088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8813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65552" y="1"/>
            <a:ext cx="28813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685AD68-C40B-428C-AF28-7A20312D2391}" type="datetimeFigureOut">
              <a:rPr lang="ru-RU"/>
              <a:pPr>
                <a:defRPr/>
              </a:pPr>
              <a:t>03.11.2015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739775"/>
            <a:ext cx="5334000" cy="3694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5165" y="4679951"/>
            <a:ext cx="5318125" cy="4430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56726"/>
            <a:ext cx="288131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65552" y="9356726"/>
            <a:ext cx="288131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456831-54D6-4509-BAA1-CB81FFC56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80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933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546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18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388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488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10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109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574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135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386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724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172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178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56831-54D6-4509-BAA1-CB81FFC56BEA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258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F7B8-7AA4-4ACA-B8D0-BB9283D14630}" type="datetimeFigureOut">
              <a:rPr lang="ru-RU"/>
              <a:pPr>
                <a:defRPr/>
              </a:pPr>
              <a:t>03.11.2015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0F6C8-F3D9-4D29-9BDA-789054CD59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26848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3D1FF-6CF2-4ED3-82DF-AA04D3063AC1}" type="datetimeFigureOut">
              <a:rPr lang="ru-RU"/>
              <a:pPr>
                <a:defRPr/>
              </a:pPr>
              <a:t>03.11.2015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935FD-5801-4376-AE94-88EEF0A99C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51378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B0563-70FE-4962-91B6-7217131E7D03}" type="datetimeFigureOut">
              <a:rPr lang="ru-RU"/>
              <a:pPr>
                <a:defRPr/>
              </a:pPr>
              <a:t>03.11.2015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946BA-6F9C-467B-BF52-43A9A04D8D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8036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92059-42CC-4ADF-9A36-1C34084DA412}" type="datetimeFigureOut">
              <a:rPr lang="ru-RU"/>
              <a:pPr>
                <a:defRPr/>
              </a:pPr>
              <a:t>03.11.2015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50C9D-DDB8-4B6A-9E48-D83E2F61B3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84949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89D7F-8D09-48A2-A5AF-6ECF6B723BC9}" type="datetimeFigureOut">
              <a:rPr lang="ru-RU"/>
              <a:pPr>
                <a:defRPr/>
              </a:pPr>
              <a:t>03.11.2015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374A5-3589-4464-AC8B-F3B0B25525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33207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9C98F-EBF6-438E-993B-BCE0370286B1}" type="datetimeFigureOut">
              <a:rPr lang="ru-RU"/>
              <a:pPr>
                <a:defRPr/>
              </a:pPr>
              <a:t>03.11.2015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ABFB6-A7DB-4390-9955-73294983EB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3753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C8298-6087-4916-A91E-8B0DAF03798C}" type="datetimeFigureOut">
              <a:rPr lang="ru-RU"/>
              <a:pPr>
                <a:defRPr/>
              </a:pPr>
              <a:t>03.11.2015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EE190-5633-430E-ACF3-54EA1AD557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6938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7DDEB-D82D-4914-8B5F-0E64CFC0AF76}" type="datetimeFigureOut">
              <a:rPr lang="ru-RU"/>
              <a:pPr>
                <a:defRPr/>
              </a:pPr>
              <a:t>03.11.2015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A25D2-86C9-4988-9461-3D1F811CF2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834096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BE8B9-BEFD-4344-AEFE-B77ECCA99895}" type="datetimeFigureOut">
              <a:rPr lang="ru-RU"/>
              <a:pPr>
                <a:defRPr/>
              </a:pPr>
              <a:t>03.11.2015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981C6-A267-4BBA-BD65-E7EDE16E8D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26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3223C-FFE1-4A86-8B5E-6582AD29DB05}" type="datetimeFigureOut">
              <a:rPr lang="ru-RU"/>
              <a:pPr>
                <a:defRPr/>
              </a:pPr>
              <a:t>03.11.2015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7F797-2F95-40CD-AA40-430F7B4CC1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83736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519F4-C2FE-4F52-B523-FCA5F8D86987}" type="datetimeFigureOut">
              <a:rPr lang="ru-RU"/>
              <a:pPr>
                <a:defRPr/>
              </a:pPr>
              <a:t>03.11.2015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4E18C-4058-431D-9275-62DCA69D71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50690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93AE8A-3FB4-4FE0-B5B5-ECE5F6B20D62}" type="datetimeFigureOut">
              <a:rPr lang="ru-RU"/>
              <a:pPr>
                <a:defRPr/>
              </a:pPr>
              <a:t>03.11.2015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C85DB5-EE23-42BB-BB86-A0FEBDC260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tif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tiff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218541" y="2189752"/>
            <a:ext cx="1815300" cy="1248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НАДЁЖНОСТЬ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ИННОВАЦИИ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ПАРТНЁРСТВО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" y="0"/>
            <a:ext cx="970075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698" y="4417503"/>
            <a:ext cx="6495323" cy="1605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  <a:spcBef>
                <a:spcPts val="600"/>
              </a:spcBef>
              <a:defRPr/>
            </a:pPr>
            <a:r>
              <a:rPr lang="ru-RU" b="1" dirty="0" smtClean="0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МИНИСТЕРСТВО ЭКОНОМИЧЕСКОГО РАЗВИТИЯ </a:t>
            </a:r>
            <a:br>
              <a:rPr lang="ru-RU" b="1" dirty="0" smtClean="0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</a:br>
            <a:r>
              <a:rPr lang="ru-RU" b="1" dirty="0" smtClean="0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КАЛУЖСКОЙ ОБЛАСТИ</a:t>
            </a:r>
            <a:r>
              <a:rPr lang="en-US" b="1" dirty="0" smtClean="0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r">
              <a:lnSpc>
                <a:spcPts val="2000"/>
              </a:lnSpc>
              <a:spcBef>
                <a:spcPts val="600"/>
              </a:spcBef>
              <a:defRPr/>
            </a:pPr>
            <a:r>
              <a:rPr lang="ru-RU" sz="1600" dirty="0" smtClean="0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ИТОГИ 2014 ГОДА И ОСНОВНЫЕ ЗАДАЧИ НА 2015 ГОД</a:t>
            </a:r>
          </a:p>
          <a:p>
            <a:pPr algn="r">
              <a:lnSpc>
                <a:spcPts val="2000"/>
              </a:lnSpc>
              <a:spcBef>
                <a:spcPts val="600"/>
              </a:spcBef>
              <a:defRPr/>
            </a:pPr>
            <a:endParaRPr lang="ru-RU" sz="1600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  <a:p>
            <a:pPr algn="r">
              <a:lnSpc>
                <a:spcPts val="2000"/>
              </a:lnSpc>
              <a:spcBef>
                <a:spcPts val="600"/>
              </a:spcBef>
              <a:defRPr/>
            </a:pPr>
            <a:endParaRPr lang="en-US" sz="1600" dirty="0" smtClean="0"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86022" y="5865745"/>
            <a:ext cx="659872" cy="338554"/>
          </a:xfrm>
          <a:prstGeom prst="rect">
            <a:avLst/>
          </a:prstGeom>
          <a:solidFill>
            <a:srgbClr val="A9176E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201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5</a:t>
            </a:r>
            <a:endParaRPr lang="ru-RU" sz="1600" i="1" dirty="0" smtClean="0">
              <a:solidFill>
                <a:schemeClr val="bg1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3095625" y="5688013"/>
            <a:ext cx="358140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95325" y="571500"/>
            <a:ext cx="2314575" cy="1076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02" y="712888"/>
            <a:ext cx="2127923" cy="79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5" name="Рисунок 54" descr="карта.tif" hidden="1"/>
          <p:cNvPicPr>
            <a:picLocks noChangeAspect="1"/>
          </p:cNvPicPr>
          <p:nvPr/>
        </p:nvPicPr>
        <p:blipFill>
          <a:blip r:embed="rId4"/>
          <a:srcRect l="4042" t="19345" b="2038"/>
          <a:stretch>
            <a:fillRect/>
          </a:stretch>
        </p:blipFill>
        <p:spPr>
          <a:xfrm>
            <a:off x="37697" y="625371"/>
            <a:ext cx="9133002" cy="623262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561824" y="644023"/>
            <a:ext cx="607908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F55C129C-7CAD-4263-976B-F4AFD5FB691F}" type="slidenum">
              <a:rPr lang="en-US" sz="2000" b="1" smtClean="0">
                <a:solidFill>
                  <a:srgbClr val="A9176E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10</a:t>
            </a:fld>
            <a:endParaRPr lang="ru-RU" sz="2000" b="1" dirty="0">
              <a:solidFill>
                <a:srgbClr val="A9176E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87897" y="1058001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1286749" y="691795"/>
            <a:ext cx="6495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anose="020F0502020204030204" pitchFamily="34" charset="0"/>
              </a:rPr>
              <a:t>ЗАДАЧИ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b="1" dirty="0" smtClean="0">
                <a:latin typeface="Calibri" panose="020F0502020204030204" pitchFamily="34" charset="0"/>
              </a:rPr>
              <a:t>2015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99" y="712644"/>
            <a:ext cx="1017000" cy="37926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24432" y="1539616"/>
            <a:ext cx="7118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</a:rPr>
              <a:t>Локализация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524432" y="2290758"/>
            <a:ext cx="1979802" cy="0"/>
          </a:xfrm>
          <a:prstGeom prst="line">
            <a:avLst/>
          </a:prstGeom>
          <a:ln w="31750">
            <a:solidFill>
              <a:srgbClr val="A917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704975" y="3105835"/>
            <a:ext cx="6496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Calibri" panose="020F0502020204030204" pitchFamily="34" charset="0"/>
              </a:rPr>
              <a:t>Предложения по изменениям федерального законодательства</a:t>
            </a:r>
            <a:br>
              <a:rPr lang="ru-RU" sz="3200" dirty="0">
                <a:latin typeface="Calibri" panose="020F0502020204030204" pitchFamily="34" charset="0"/>
              </a:rPr>
            </a:br>
            <a:r>
              <a:rPr lang="ru-RU" sz="3200" dirty="0">
                <a:latin typeface="Calibri" panose="020F0502020204030204" pitchFamily="34" charset="0"/>
              </a:rPr>
              <a:t>в части таможенных пошлин </a:t>
            </a:r>
          </a:p>
        </p:txBody>
      </p:sp>
    </p:spTree>
    <p:extLst>
      <p:ext uri="{BB962C8B-B14F-4D97-AF65-F5344CB8AC3E}">
        <p14:creationId xmlns:p14="http://schemas.microsoft.com/office/powerpoint/2010/main" val="1012545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5" name="Рисунок 54" descr="карта.tif" hidden="1"/>
          <p:cNvPicPr>
            <a:picLocks noChangeAspect="1"/>
          </p:cNvPicPr>
          <p:nvPr/>
        </p:nvPicPr>
        <p:blipFill>
          <a:blip r:embed="rId4"/>
          <a:srcRect l="4042" t="19345" b="2038"/>
          <a:stretch>
            <a:fillRect/>
          </a:stretch>
        </p:blipFill>
        <p:spPr>
          <a:xfrm>
            <a:off x="37697" y="625371"/>
            <a:ext cx="9133002" cy="623262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561824" y="644023"/>
            <a:ext cx="607908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F55C129C-7CAD-4263-976B-F4AFD5FB691F}" type="slidenum">
              <a:rPr lang="en-US" sz="2000" b="1" smtClean="0">
                <a:solidFill>
                  <a:srgbClr val="A9176E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11</a:t>
            </a:fld>
            <a:endParaRPr lang="ru-RU" sz="2000" b="1" dirty="0">
              <a:solidFill>
                <a:srgbClr val="A9176E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87897" y="1058001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1286749" y="691795"/>
            <a:ext cx="6495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anose="020F0502020204030204" pitchFamily="34" charset="0"/>
              </a:rPr>
              <a:t>ЗАДАЧИ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b="1" dirty="0" smtClean="0">
                <a:latin typeface="Calibri" panose="020F0502020204030204" pitchFamily="34" charset="0"/>
              </a:rPr>
              <a:t>2015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99" y="712644"/>
            <a:ext cx="1017000" cy="37926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24432" y="1539616"/>
            <a:ext cx="7118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Calibri" panose="020F0502020204030204" pitchFamily="34" charset="0"/>
              </a:rPr>
              <a:t>Импортозамещение</a:t>
            </a:r>
            <a:endParaRPr lang="ru-RU" sz="2400" dirty="0">
              <a:latin typeface="Calibri" panose="020F050202020403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524432" y="2290758"/>
            <a:ext cx="1979802" cy="0"/>
          </a:xfrm>
          <a:prstGeom prst="line">
            <a:avLst/>
          </a:prstGeom>
          <a:ln w="31750">
            <a:solidFill>
              <a:srgbClr val="A917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704975" y="3105835"/>
            <a:ext cx="64960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Calibri" panose="020F0502020204030204" pitchFamily="34" charset="0"/>
              </a:rPr>
              <a:t>Создание регионального перечня </a:t>
            </a:r>
            <a:r>
              <a:rPr lang="ru-RU" sz="3200" dirty="0" err="1">
                <a:latin typeface="Calibri" panose="020F0502020204030204" pitchFamily="34" charset="0"/>
              </a:rPr>
              <a:t>импортозамещаемой</a:t>
            </a:r>
            <a:r>
              <a:rPr lang="ru-RU" sz="3200" dirty="0">
                <a:latin typeface="Calibri" panose="020F0502020204030204" pitchFamily="34" charset="0"/>
              </a:rPr>
              <a:t> продукции</a:t>
            </a:r>
            <a:r>
              <a:rPr lang="en-US" sz="3200" dirty="0">
                <a:latin typeface="Calibri" panose="020F0502020204030204" pitchFamily="34" charset="0"/>
              </a:rPr>
              <a:t/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ru-RU" sz="3200" dirty="0">
                <a:latin typeface="Calibri" panose="020F0502020204030204" pitchFamily="34" charset="0"/>
              </a:rPr>
              <a:t>и потенциальных региональных производителей этих товаров </a:t>
            </a:r>
          </a:p>
        </p:txBody>
      </p:sp>
    </p:spTree>
    <p:extLst>
      <p:ext uri="{BB962C8B-B14F-4D97-AF65-F5344CB8AC3E}">
        <p14:creationId xmlns:p14="http://schemas.microsoft.com/office/powerpoint/2010/main" val="3998816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5" name="Рисунок 54" descr="карта.tif" hidden="1"/>
          <p:cNvPicPr>
            <a:picLocks noChangeAspect="1"/>
          </p:cNvPicPr>
          <p:nvPr/>
        </p:nvPicPr>
        <p:blipFill>
          <a:blip r:embed="rId4"/>
          <a:srcRect l="4042" t="19345" b="2038"/>
          <a:stretch>
            <a:fillRect/>
          </a:stretch>
        </p:blipFill>
        <p:spPr>
          <a:xfrm>
            <a:off x="37697" y="625371"/>
            <a:ext cx="9133002" cy="623262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561824" y="644023"/>
            <a:ext cx="607908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F55C129C-7CAD-4263-976B-F4AFD5FB691F}" type="slidenum">
              <a:rPr lang="en-US" sz="2000" b="1" smtClean="0">
                <a:solidFill>
                  <a:srgbClr val="A9176E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12</a:t>
            </a:fld>
            <a:endParaRPr lang="ru-RU" sz="2000" b="1" dirty="0">
              <a:solidFill>
                <a:srgbClr val="A9176E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87897" y="1058001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1286749" y="691795"/>
            <a:ext cx="6495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anose="020F0502020204030204" pitchFamily="34" charset="0"/>
              </a:rPr>
              <a:t>ЗАДАЧИ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b="1" dirty="0" smtClean="0">
                <a:latin typeface="Calibri" panose="020F0502020204030204" pitchFamily="34" charset="0"/>
              </a:rPr>
              <a:t>2015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99" y="712644"/>
            <a:ext cx="1017000" cy="37926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24432" y="1539616"/>
            <a:ext cx="7118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</a:rPr>
              <a:t>Кадастровая оценка</a:t>
            </a:r>
            <a:endParaRPr lang="ru-RU" sz="2400" dirty="0">
              <a:latin typeface="Calibri" panose="020F050202020403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524432" y="2290758"/>
            <a:ext cx="1979802" cy="0"/>
          </a:xfrm>
          <a:prstGeom prst="line">
            <a:avLst/>
          </a:prstGeom>
          <a:ln w="31750">
            <a:solidFill>
              <a:srgbClr val="A917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704975" y="3105835"/>
            <a:ext cx="64960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Calibri" panose="020F0502020204030204" pitchFamily="34" charset="0"/>
              </a:rPr>
              <a:t>Проведение государственной кадастровой оценки объектов недвижимости жилого</a:t>
            </a:r>
            <a:r>
              <a:rPr lang="en-US" sz="3200" dirty="0">
                <a:latin typeface="Calibri" panose="020F0502020204030204" pitchFamily="34" charset="0"/>
              </a:rPr>
              <a:t/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ru-RU" sz="3200" dirty="0">
                <a:latin typeface="Calibri" panose="020F0502020204030204" pitchFamily="34" charset="0"/>
              </a:rPr>
              <a:t>и нежилого фонда</a:t>
            </a:r>
          </a:p>
        </p:txBody>
      </p:sp>
    </p:spTree>
    <p:extLst>
      <p:ext uri="{BB962C8B-B14F-4D97-AF65-F5344CB8AC3E}">
        <p14:creationId xmlns:p14="http://schemas.microsoft.com/office/powerpoint/2010/main" val="432607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5" name="Рисунок 54" descr="карта.tif" hidden="1"/>
          <p:cNvPicPr>
            <a:picLocks noChangeAspect="1"/>
          </p:cNvPicPr>
          <p:nvPr/>
        </p:nvPicPr>
        <p:blipFill>
          <a:blip r:embed="rId4"/>
          <a:srcRect l="4042" t="19345" b="2038"/>
          <a:stretch>
            <a:fillRect/>
          </a:stretch>
        </p:blipFill>
        <p:spPr>
          <a:xfrm>
            <a:off x="37697" y="625371"/>
            <a:ext cx="9133002" cy="623262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561824" y="644023"/>
            <a:ext cx="607908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F55C129C-7CAD-4263-976B-F4AFD5FB691F}" type="slidenum">
              <a:rPr lang="en-US" sz="2000" b="1" smtClean="0">
                <a:solidFill>
                  <a:srgbClr val="A9176E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13</a:t>
            </a:fld>
            <a:endParaRPr lang="ru-RU" sz="2000" b="1" dirty="0">
              <a:solidFill>
                <a:srgbClr val="A9176E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87897" y="1058001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1286749" y="691795"/>
            <a:ext cx="6495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anose="020F0502020204030204" pitchFamily="34" charset="0"/>
              </a:rPr>
              <a:t>ЗАДАЧИ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b="1" dirty="0" smtClean="0">
                <a:latin typeface="Calibri" panose="020F0502020204030204" pitchFamily="34" charset="0"/>
              </a:rPr>
              <a:t>2015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99" y="712644"/>
            <a:ext cx="1017000" cy="37926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24432" y="1539616"/>
            <a:ext cx="7118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</a:rPr>
              <a:t>Открытость органов власти</a:t>
            </a:r>
            <a:endParaRPr lang="ru-RU" sz="2400" dirty="0">
              <a:latin typeface="Calibri" panose="020F050202020403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524432" y="2290758"/>
            <a:ext cx="1979802" cy="0"/>
          </a:xfrm>
          <a:prstGeom prst="line">
            <a:avLst/>
          </a:prstGeom>
          <a:ln w="31750">
            <a:solidFill>
              <a:srgbClr val="A917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94676" y="3013501"/>
            <a:ext cx="38343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</a:rPr>
              <a:t>В 2014 году рассмотрено</a:t>
            </a:r>
            <a:r>
              <a:rPr lang="en-US" sz="2400" dirty="0">
                <a:latin typeface="Calibri" panose="020F0502020204030204" pitchFamily="34" charset="0"/>
              </a:rPr>
              <a:t/>
            </a:r>
            <a:br>
              <a:rPr lang="en-US" sz="2400" dirty="0">
                <a:latin typeface="Calibri" panose="020F0502020204030204" pitchFamily="34" charset="0"/>
              </a:rPr>
            </a:br>
            <a:r>
              <a:rPr lang="ru-RU" sz="2400" dirty="0" smtClean="0">
                <a:solidFill>
                  <a:srgbClr val="A9176E"/>
                </a:solidFill>
                <a:latin typeface="Calibri" panose="020F0502020204030204" pitchFamily="34" charset="0"/>
              </a:rPr>
              <a:t>373 обращения </a:t>
            </a:r>
            <a:r>
              <a:rPr lang="ru-RU" sz="2400" dirty="0">
                <a:latin typeface="Calibri" panose="020F0502020204030204" pitchFamily="34" charset="0"/>
              </a:rPr>
              <a:t>граждан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8653" y="4238219"/>
            <a:ext cx="3706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A9176E"/>
                </a:solidFill>
                <a:latin typeface="Calibri" panose="020F0502020204030204" pitchFamily="34" charset="0"/>
              </a:rPr>
              <a:t>Взаимодействие</a:t>
            </a:r>
          </a:p>
          <a:p>
            <a:pPr algn="ctr"/>
            <a:r>
              <a:rPr lang="ru-RU" sz="2400" dirty="0" smtClean="0">
                <a:latin typeface="Calibri" panose="020F0502020204030204" pitchFamily="34" charset="0"/>
              </a:rPr>
              <a:t>с общественным советом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88888" y="3022285"/>
            <a:ext cx="33545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alibri" panose="020F0502020204030204" pitchFamily="34" charset="0"/>
              </a:rPr>
              <a:t>Информирование</a:t>
            </a:r>
          </a:p>
          <a:p>
            <a:pPr algn="ctr"/>
            <a:r>
              <a:rPr lang="ru-RU" sz="2400" dirty="0" smtClean="0">
                <a:latin typeface="Calibri" panose="020F0502020204030204" pitchFamily="34" charset="0"/>
              </a:rPr>
              <a:t>через </a:t>
            </a:r>
            <a:r>
              <a:rPr lang="ru-RU" sz="2400" dirty="0" smtClean="0">
                <a:solidFill>
                  <a:srgbClr val="A9176E"/>
                </a:solidFill>
                <a:latin typeface="Calibri" panose="020F0502020204030204" pitchFamily="34" charset="0"/>
              </a:rPr>
              <a:t>Интернет и </a:t>
            </a:r>
            <a:r>
              <a:rPr lang="ru-RU" sz="2400" dirty="0">
                <a:solidFill>
                  <a:srgbClr val="A9176E"/>
                </a:solidFill>
                <a:latin typeface="Calibri" panose="020F0502020204030204" pitchFamily="34" charset="0"/>
              </a:rPr>
              <a:t>СМИ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97414" y="4208265"/>
            <a:ext cx="33374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alibri" panose="020F0502020204030204" pitchFamily="34" charset="0"/>
              </a:rPr>
              <a:t>Работа над </a:t>
            </a:r>
            <a:r>
              <a:rPr lang="ru-RU" sz="2400" dirty="0" smtClean="0">
                <a:solidFill>
                  <a:srgbClr val="A9176E"/>
                </a:solidFill>
                <a:latin typeface="Calibri" panose="020F0502020204030204" pitchFamily="34" charset="0"/>
              </a:rPr>
              <a:t>качеством</a:t>
            </a:r>
          </a:p>
          <a:p>
            <a:pPr algn="ctr"/>
            <a:r>
              <a:rPr lang="ru-RU" sz="2400" dirty="0" smtClean="0">
                <a:latin typeface="Calibri" panose="020F0502020204030204" pitchFamily="34" charset="0"/>
              </a:rPr>
              <a:t>официальных сайтов</a:t>
            </a:r>
            <a:endParaRPr lang="ru-RU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839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9"/>
            <a:ext cx="9906000" cy="6858000"/>
          </a:xfrm>
          <a:prstGeom prst="rect">
            <a:avLst/>
          </a:prstGeom>
        </p:spPr>
      </p:pic>
      <p:pic>
        <p:nvPicPr>
          <p:cNvPr id="55" name="Рисунок 54" descr="карта.tif" hidden="1"/>
          <p:cNvPicPr>
            <a:picLocks noChangeAspect="1"/>
          </p:cNvPicPr>
          <p:nvPr/>
        </p:nvPicPr>
        <p:blipFill>
          <a:blip r:embed="rId4"/>
          <a:srcRect l="4042" t="19345" b="2038"/>
          <a:stretch>
            <a:fillRect/>
          </a:stretch>
        </p:blipFill>
        <p:spPr>
          <a:xfrm>
            <a:off x="37697" y="625371"/>
            <a:ext cx="9133002" cy="623262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2774465" y="1531691"/>
            <a:ext cx="4312136" cy="100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A9176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СПАСИБО</a:t>
            </a:r>
          </a:p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A9176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 ВНИМАНИЕ!</a:t>
            </a:r>
            <a:endParaRPr lang="ru-RU" sz="2800" b="1" dirty="0">
              <a:solidFill>
                <a:srgbClr val="A9176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038" y="3511308"/>
            <a:ext cx="2127923" cy="79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67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5" name="Рисунок 54" descr="карта.tif" hidden="1"/>
          <p:cNvPicPr>
            <a:picLocks noChangeAspect="1"/>
          </p:cNvPicPr>
          <p:nvPr/>
        </p:nvPicPr>
        <p:blipFill>
          <a:blip r:embed="rId4"/>
          <a:srcRect l="4042" t="19345" b="2038"/>
          <a:stretch>
            <a:fillRect/>
          </a:stretch>
        </p:blipFill>
        <p:spPr>
          <a:xfrm>
            <a:off x="37697" y="625371"/>
            <a:ext cx="9133002" cy="623262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682931" y="644023"/>
            <a:ext cx="365693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F55C129C-7CAD-4263-976B-F4AFD5FB691F}" type="slidenum">
              <a:rPr lang="en-US" sz="2000" b="1" smtClean="0">
                <a:solidFill>
                  <a:srgbClr val="A9176E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2</a:t>
            </a:fld>
            <a:endParaRPr lang="ru-RU" sz="2000" b="1" dirty="0">
              <a:solidFill>
                <a:srgbClr val="A9176E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87897" y="1058001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5413490" y="1842253"/>
            <a:ext cx="3115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</a:rPr>
              <a:t>Объем </a:t>
            </a:r>
            <a:r>
              <a:rPr lang="ru-RU" dirty="0">
                <a:latin typeface="Calibri" panose="020F0502020204030204" pitchFamily="34" charset="0"/>
              </a:rPr>
              <a:t>промышленного </a:t>
            </a:r>
            <a:r>
              <a:rPr lang="ru-RU" dirty="0" smtClean="0">
                <a:latin typeface="Calibri" panose="020F0502020204030204" pitchFamily="34" charset="0"/>
              </a:rPr>
              <a:t>производств</a:t>
            </a:r>
            <a:r>
              <a:rPr lang="ru-RU" dirty="0">
                <a:latin typeface="Calibri" panose="020F0502020204030204" pitchFamily="34" charset="0"/>
              </a:rPr>
              <a:t>а</a:t>
            </a:r>
            <a:endParaRPr lang="ru-RU" b="1" dirty="0">
              <a:solidFill>
                <a:srgbClr val="A9176E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413490" y="3577424"/>
            <a:ext cx="6978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2013</a:t>
            </a:r>
            <a:endParaRPr lang="ru-RU" sz="1600" b="1" dirty="0">
              <a:solidFill>
                <a:srgbClr val="A9176E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057429" y="2776500"/>
            <a:ext cx="6978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2014</a:t>
            </a:r>
            <a:endParaRPr lang="ru-RU" sz="2000" b="1" dirty="0">
              <a:solidFill>
                <a:srgbClr val="A9176E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13489" y="4231695"/>
            <a:ext cx="40744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Объем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отгруженной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продукции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A9176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520 </a:t>
            </a:r>
            <a:r>
              <a:rPr lang="ru-RU" sz="4000" b="1" dirty="0" smtClean="0">
                <a:solidFill>
                  <a:srgbClr val="A9176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млрд</a:t>
            </a:r>
            <a:r>
              <a:rPr lang="en-US" sz="4000" b="1" dirty="0" smtClean="0">
                <a:solidFill>
                  <a:srgbClr val="A9176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A9176E"/>
                </a:solidFill>
                <a:latin typeface="Calibri" panose="020F0502020204030204" pitchFamily="34" charset="0"/>
              </a:rPr>
              <a:t>руб.</a:t>
            </a:r>
            <a:r>
              <a:rPr lang="ru-RU" sz="4800" b="1" dirty="0" smtClean="0">
                <a:solidFill>
                  <a:srgbClr val="A9176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A9176E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492878" y="1639827"/>
            <a:ext cx="2613156" cy="3631445"/>
            <a:chOff x="1492878" y="1639827"/>
            <a:chExt cx="2613156" cy="363144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696575" y="2962948"/>
              <a:ext cx="2409459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место</a:t>
              </a:r>
            </a:p>
            <a:p>
              <a:r>
                <a:rPr lang="ru-RU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по 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объему продукции </a:t>
              </a:r>
              <a:r>
                <a:rPr lang="ru-RU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обрабатывающих</a:t>
              </a:r>
              <a:endPara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endParaRPr>
            </a:p>
            <a:p>
              <a:r>
                <a:rPr lang="ru-RU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производств</a:t>
              </a:r>
            </a:p>
            <a:p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endParaRPr>
            </a:p>
            <a:p>
              <a:r>
                <a:rPr lang="ru-RU" sz="1600" i="1" u="sng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в расчете на </a:t>
              </a:r>
              <a:r>
                <a:rPr lang="ru-RU" sz="1600" i="1" u="sng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1 </a:t>
              </a:r>
              <a:r>
                <a:rPr lang="ru-RU" sz="1600" i="1" u="sng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жителя</a:t>
              </a:r>
            </a:p>
            <a:p>
              <a:r>
                <a:rPr lang="ru-RU" sz="1600" i="1" u="sng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среди регионов </a:t>
              </a:r>
              <a:r>
                <a:rPr lang="ru-RU" sz="1600" i="1" u="sng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России</a:t>
              </a:r>
              <a:endParaRPr lang="ru-RU" sz="1600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878" y="1639827"/>
              <a:ext cx="1352388" cy="1352388"/>
            </a:xfrm>
            <a:prstGeom prst="rect">
              <a:avLst/>
            </a:prstGeom>
          </p:spPr>
        </p:pic>
      </p:grpSp>
      <p:cxnSp>
        <p:nvCxnSpPr>
          <p:cNvPr id="11" name="Прямая соединительная линия 10"/>
          <p:cNvCxnSpPr/>
          <p:nvPr/>
        </p:nvCxnSpPr>
        <p:spPr>
          <a:xfrm>
            <a:off x="4723002" y="1938238"/>
            <a:ext cx="0" cy="331783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илиния 12"/>
          <p:cNvSpPr/>
          <p:nvPr/>
        </p:nvSpPr>
        <p:spPr>
          <a:xfrm>
            <a:off x="6082018" y="2997851"/>
            <a:ext cx="1946246" cy="704676"/>
          </a:xfrm>
          <a:custGeom>
            <a:avLst/>
            <a:gdLst>
              <a:gd name="connsiteX0" fmla="*/ 0 w 1946246"/>
              <a:gd name="connsiteY0" fmla="*/ 704676 h 704676"/>
              <a:gd name="connsiteX1" fmla="*/ 813732 w 1946246"/>
              <a:gd name="connsiteY1" fmla="*/ 343949 h 704676"/>
              <a:gd name="connsiteX2" fmla="*/ 1132514 w 1946246"/>
              <a:gd name="connsiteY2" fmla="*/ 419450 h 704676"/>
              <a:gd name="connsiteX3" fmla="*/ 1946246 w 1946246"/>
              <a:gd name="connsiteY3" fmla="*/ 0 h 70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6246" h="704676">
                <a:moveTo>
                  <a:pt x="0" y="704676"/>
                </a:moveTo>
                <a:lnTo>
                  <a:pt x="813732" y="343949"/>
                </a:lnTo>
                <a:lnTo>
                  <a:pt x="1132514" y="419450"/>
                </a:lnTo>
                <a:lnTo>
                  <a:pt x="1946246" y="0"/>
                </a:lnTo>
              </a:path>
            </a:pathLst>
          </a:custGeom>
          <a:noFill/>
          <a:ln w="38100">
            <a:solidFill>
              <a:srgbClr val="92D050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6329297" y="2805231"/>
            <a:ext cx="875384" cy="526178"/>
          </a:xfrm>
          <a:custGeom>
            <a:avLst/>
            <a:gdLst>
              <a:gd name="connsiteX0" fmla="*/ 0 w 1057013"/>
              <a:gd name="connsiteY0" fmla="*/ 721453 h 1048624"/>
              <a:gd name="connsiteX1" fmla="*/ 0 w 1057013"/>
              <a:gd name="connsiteY1" fmla="*/ 0 h 1048624"/>
              <a:gd name="connsiteX2" fmla="*/ 1057013 w 1057013"/>
              <a:gd name="connsiteY2" fmla="*/ 0 h 1048624"/>
              <a:gd name="connsiteX3" fmla="*/ 1057013 w 1057013"/>
              <a:gd name="connsiteY3" fmla="*/ 1048624 h 1048624"/>
              <a:gd name="connsiteX4" fmla="*/ 889233 w 1057013"/>
              <a:gd name="connsiteY4" fmla="*/ 721453 h 1048624"/>
              <a:gd name="connsiteX5" fmla="*/ 0 w 1057013"/>
              <a:gd name="connsiteY5" fmla="*/ 721453 h 104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7013" h="1048624">
                <a:moveTo>
                  <a:pt x="0" y="721453"/>
                </a:moveTo>
                <a:lnTo>
                  <a:pt x="0" y="0"/>
                </a:lnTo>
                <a:lnTo>
                  <a:pt x="1057013" y="0"/>
                </a:lnTo>
                <a:lnTo>
                  <a:pt x="1057013" y="1048624"/>
                </a:lnTo>
                <a:lnTo>
                  <a:pt x="889233" y="721453"/>
                </a:lnTo>
                <a:lnTo>
                  <a:pt x="0" y="721453"/>
                </a:lnTo>
                <a:close/>
              </a:path>
            </a:pathLst>
          </a:cu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08238" y="2782290"/>
            <a:ext cx="701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2,9</a:t>
            </a: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%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286749" y="691795"/>
            <a:ext cx="6495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2000" b="1" dirty="0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ИТОГИ 2014 ГОДА </a:t>
            </a:r>
            <a:endParaRPr lang="ru-RU" sz="3200" dirty="0"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99" y="712644"/>
            <a:ext cx="1017000" cy="37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95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5" name="Рисунок 54" descr="карта.tif" hidden="1"/>
          <p:cNvPicPr>
            <a:picLocks noChangeAspect="1"/>
          </p:cNvPicPr>
          <p:nvPr/>
        </p:nvPicPr>
        <p:blipFill>
          <a:blip r:embed="rId4"/>
          <a:srcRect l="4042" t="19345" b="2038"/>
          <a:stretch>
            <a:fillRect/>
          </a:stretch>
        </p:blipFill>
        <p:spPr>
          <a:xfrm>
            <a:off x="37697" y="625371"/>
            <a:ext cx="9133002" cy="623262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682931" y="644023"/>
            <a:ext cx="365693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F55C129C-7CAD-4263-976B-F4AFD5FB691F}" type="slidenum">
              <a:rPr lang="en-US" sz="2000" b="1" smtClean="0">
                <a:solidFill>
                  <a:srgbClr val="A9176E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3</a:t>
            </a:fld>
            <a:endParaRPr lang="ru-RU" sz="2000" b="1" dirty="0">
              <a:solidFill>
                <a:srgbClr val="A9176E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87897" y="1058001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1286749" y="691795"/>
            <a:ext cx="6495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anose="020F0502020204030204" pitchFamily="34" charset="0"/>
              </a:rPr>
              <a:t>ПРОМЫШЛЕННЫЙ КОМПЛЕКС</a:t>
            </a:r>
            <a:endParaRPr lang="ru-RU" sz="2000" dirty="0">
              <a:latin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66321" y="2383020"/>
            <a:ext cx="2061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</a:rPr>
              <a:t>Рост производства</a:t>
            </a:r>
          </a:p>
          <a:p>
            <a:r>
              <a:rPr lang="ru-RU" sz="1600" dirty="0" smtClean="0">
                <a:latin typeface="Calibri" panose="020F0502020204030204" pitchFamily="34" charset="0"/>
              </a:rPr>
              <a:t>химической</a:t>
            </a:r>
          </a:p>
          <a:p>
            <a:r>
              <a:rPr lang="ru-RU" sz="1600" dirty="0" smtClean="0">
                <a:latin typeface="Calibri" panose="020F0502020204030204" pitchFamily="34" charset="0"/>
              </a:rPr>
              <a:t>отрасли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70874" y="4160552"/>
            <a:ext cx="394841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новых</a:t>
            </a:r>
          </a:p>
          <a:p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промышленных</a:t>
            </a:r>
          </a:p>
          <a:p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предприятий</a:t>
            </a:r>
          </a:p>
          <a:p>
            <a:r>
              <a:rPr lang="ru-RU" sz="2400" b="1" dirty="0">
                <a:solidFill>
                  <a:srgbClr val="A9176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2300 новых рабочих </a:t>
            </a:r>
            <a:r>
              <a:rPr lang="ru-RU" sz="2400" b="1" dirty="0" smtClean="0">
                <a:solidFill>
                  <a:srgbClr val="A9176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</a:t>
            </a:r>
            <a:endParaRPr lang="ru-RU" sz="2400" b="1" dirty="0">
              <a:solidFill>
                <a:srgbClr val="A9176E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46436" y="4160552"/>
            <a:ext cx="31123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  <a:b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капитал</a:t>
            </a:r>
            <a:b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итогам 2014 года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составил</a:t>
            </a:r>
          </a:p>
          <a:p>
            <a:r>
              <a:rPr lang="ru-RU" sz="2400" b="1" dirty="0" smtClean="0">
                <a:solidFill>
                  <a:srgbClr val="A9176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99,7 млрд </a:t>
            </a:r>
            <a:r>
              <a:rPr lang="ru-RU" sz="2400" b="1" dirty="0" smtClean="0">
                <a:solidFill>
                  <a:srgbClr val="A9176E"/>
                </a:solidFill>
                <a:latin typeface="Calibri" panose="020F0502020204030204" pitchFamily="34" charset="0"/>
              </a:rPr>
              <a:t>руб.</a:t>
            </a:r>
            <a:endParaRPr lang="ru-RU" sz="2400" b="1" dirty="0">
              <a:solidFill>
                <a:srgbClr val="A9176E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24886" y="2376714"/>
            <a:ext cx="24620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</a:rPr>
              <a:t>Рост</a:t>
            </a:r>
          </a:p>
          <a:p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металлургического</a:t>
            </a:r>
            <a:endParaRPr lang="en-US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производства</a:t>
            </a:r>
            <a:endParaRPr lang="ru-RU" sz="1600" b="1" dirty="0">
              <a:latin typeface="Calibri" panose="020F050202020403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122879" y="1997321"/>
            <a:ext cx="1498454" cy="1557420"/>
            <a:chOff x="1125913" y="1410742"/>
            <a:chExt cx="1498454" cy="155742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001" y="1410742"/>
              <a:ext cx="836366" cy="1557420"/>
            </a:xfrm>
            <a:prstGeom prst="rect">
              <a:avLst/>
            </a:prstGeom>
          </p:spPr>
        </p:pic>
        <p:grpSp>
          <p:nvGrpSpPr>
            <p:cNvPr id="8" name="Группа 7"/>
            <p:cNvGrpSpPr/>
            <p:nvPr/>
          </p:nvGrpSpPr>
          <p:grpSpPr>
            <a:xfrm>
              <a:off x="1125913" y="1601754"/>
              <a:ext cx="1111202" cy="1007632"/>
              <a:chOff x="1125913" y="1601754"/>
              <a:chExt cx="1111202" cy="1007632"/>
            </a:xfrm>
          </p:grpSpPr>
          <p:sp>
            <p:nvSpPr>
              <p:cNvPr id="29" name="Овал 28"/>
              <p:cNvSpPr/>
              <p:nvPr/>
            </p:nvSpPr>
            <p:spPr>
              <a:xfrm>
                <a:off x="1174454" y="1601754"/>
                <a:ext cx="1007632" cy="1007632"/>
              </a:xfrm>
              <a:prstGeom prst="ellipse">
                <a:avLst/>
              </a:prstGeom>
              <a:gradFill>
                <a:gsLst>
                  <a:gs pos="0">
                    <a:srgbClr val="A9176E">
                      <a:alpha val="77000"/>
                    </a:srgbClr>
                  </a:gs>
                  <a:gs pos="100000">
                    <a:srgbClr val="510B35"/>
                  </a:gs>
                </a:gsLst>
                <a:lin ang="1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1125913" y="1862252"/>
                <a:ext cx="11112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109,6%</a:t>
                </a:r>
                <a:endParaRPr lang="ru-RU" sz="2400" b="1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45" name="Прямоугольник 44"/>
          <p:cNvSpPr/>
          <p:nvPr/>
        </p:nvSpPr>
        <p:spPr>
          <a:xfrm>
            <a:off x="3743643" y="1407510"/>
            <a:ext cx="2628582" cy="461665"/>
          </a:xfrm>
          <a:prstGeom prst="rect">
            <a:avLst/>
          </a:prstGeom>
          <a:solidFill>
            <a:srgbClr val="A9176E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Диверсификация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524547" y="5612471"/>
            <a:ext cx="70667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A9176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 НОВЫХ ЗАЯВОК </a:t>
            </a: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размещение производств</a:t>
            </a:r>
            <a:endParaRPr lang="ru-RU" sz="2800" b="1" dirty="0">
              <a:solidFill>
                <a:srgbClr val="A9176E"/>
              </a:solidFill>
              <a:latin typeface="Calibri" panose="020F0502020204030204" pitchFamily="34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4901216" y="2127152"/>
            <a:ext cx="2503025" cy="1569383"/>
            <a:chOff x="6725797" y="1549784"/>
            <a:chExt cx="2503025" cy="1569383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1864" y="1549784"/>
              <a:ext cx="2056958" cy="1569383"/>
            </a:xfrm>
            <a:prstGeom prst="rect">
              <a:avLst/>
            </a:prstGeom>
          </p:spPr>
        </p:pic>
        <p:grpSp>
          <p:nvGrpSpPr>
            <p:cNvPr id="35" name="Группа 34"/>
            <p:cNvGrpSpPr/>
            <p:nvPr/>
          </p:nvGrpSpPr>
          <p:grpSpPr>
            <a:xfrm>
              <a:off x="6725797" y="1601754"/>
              <a:ext cx="1111202" cy="1007632"/>
              <a:chOff x="6725797" y="1601754"/>
              <a:chExt cx="1111202" cy="1007632"/>
            </a:xfrm>
          </p:grpSpPr>
          <p:sp>
            <p:nvSpPr>
              <p:cNvPr id="36" name="Овал 35"/>
              <p:cNvSpPr/>
              <p:nvPr/>
            </p:nvSpPr>
            <p:spPr>
              <a:xfrm>
                <a:off x="6777581" y="1601754"/>
                <a:ext cx="1007632" cy="1007632"/>
              </a:xfrm>
              <a:prstGeom prst="ellipse">
                <a:avLst/>
              </a:prstGeom>
              <a:gradFill>
                <a:gsLst>
                  <a:gs pos="0">
                    <a:srgbClr val="A9176E">
                      <a:alpha val="77000"/>
                    </a:srgbClr>
                  </a:gs>
                  <a:gs pos="100000">
                    <a:srgbClr val="510B35"/>
                  </a:gs>
                </a:gsLst>
                <a:lin ang="1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b="1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6725797" y="1843202"/>
                <a:ext cx="11112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140,7%</a:t>
                </a:r>
                <a:endParaRPr lang="ru-RU" sz="2400" b="1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pic>
        <p:nvPicPr>
          <p:cNvPr id="40" name="Рисунок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99" y="712644"/>
            <a:ext cx="1017000" cy="379261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 flipH="1">
            <a:off x="1125184" y="3855792"/>
            <a:ext cx="7904516" cy="889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670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5" name="Рисунок 54" descr="карта.tif" hidden="1"/>
          <p:cNvPicPr>
            <a:picLocks noChangeAspect="1"/>
          </p:cNvPicPr>
          <p:nvPr/>
        </p:nvPicPr>
        <p:blipFill>
          <a:blip r:embed="rId4"/>
          <a:srcRect l="4042" t="19345" b="2038"/>
          <a:stretch>
            <a:fillRect/>
          </a:stretch>
        </p:blipFill>
        <p:spPr>
          <a:xfrm>
            <a:off x="37697" y="625371"/>
            <a:ext cx="9133002" cy="623262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682931" y="644023"/>
            <a:ext cx="365693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F55C129C-7CAD-4263-976B-F4AFD5FB691F}" type="slidenum">
              <a:rPr lang="en-US" sz="2000" b="1" smtClean="0">
                <a:solidFill>
                  <a:srgbClr val="A9176E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4</a:t>
            </a:fld>
            <a:endParaRPr lang="ru-RU" sz="2000" b="1" dirty="0">
              <a:solidFill>
                <a:srgbClr val="A9176E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87897" y="1058001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1286749" y="691795"/>
            <a:ext cx="6495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anose="020F0502020204030204" pitchFamily="34" charset="0"/>
              </a:rPr>
              <a:t>ТРАНСПОРТНО-ЛОГИСТИЧЕСКАЯ ИНФРАСТРУКТУРА </a:t>
            </a:r>
            <a:endParaRPr lang="ru-RU" sz="2000" b="1" dirty="0"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02994" y="4384649"/>
            <a:ext cx="127893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 panose="020F0502020204030204" pitchFamily="34" charset="0"/>
              </a:rPr>
              <a:t>К-Агро</a:t>
            </a:r>
            <a:endParaRPr lang="ru-RU" sz="2000" dirty="0">
              <a:latin typeface="Calibri" panose="020F0502020204030204" pitchFamily="34" charset="0"/>
            </a:endParaRPr>
          </a:p>
          <a:p>
            <a:r>
              <a:rPr lang="ru-RU" dirty="0"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02994" y="1966982"/>
            <a:ext cx="2459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Freight</a:t>
            </a:r>
            <a:r>
              <a:rPr lang="ru-RU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Village</a:t>
            </a:r>
            <a:endParaRPr lang="ru-RU" sz="2000" dirty="0" smtClean="0">
              <a:latin typeface="Calibri" panose="020F0502020204030204" pitchFamily="34" charset="0"/>
            </a:endParaRPr>
          </a:p>
          <a:p>
            <a:r>
              <a:rPr lang="en-US" sz="2000" dirty="0" err="1" smtClean="0">
                <a:latin typeface="Calibri" panose="020F0502020204030204" pitchFamily="34" charset="0"/>
              </a:rPr>
              <a:t>Rosva</a:t>
            </a:r>
            <a:endParaRPr lang="en-US" sz="2000" dirty="0">
              <a:latin typeface="Calibri" panose="020F050202020403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52790" y="3841910"/>
            <a:ext cx="735666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600834" y="4310244"/>
            <a:ext cx="2437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latin typeface="Calibri" panose="020F0502020204030204" pitchFamily="34" charset="0"/>
              </a:rPr>
              <a:t>Freight</a:t>
            </a:r>
            <a:r>
              <a:rPr lang="ru-RU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Village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algn="r"/>
            <a:r>
              <a:rPr lang="en-US" sz="2000" dirty="0" err="1" smtClean="0">
                <a:latin typeface="Calibri" panose="020F0502020204030204" pitchFamily="34" charset="0"/>
              </a:rPr>
              <a:t>Vorsino</a:t>
            </a:r>
            <a:endParaRPr lang="en-US" sz="2000" dirty="0">
              <a:latin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557693" y="1832134"/>
            <a:ext cx="2339780" cy="2098383"/>
            <a:chOff x="2072230" y="2358446"/>
            <a:chExt cx="2339780" cy="209838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230" y="3018809"/>
              <a:ext cx="2339780" cy="1438020"/>
            </a:xfrm>
            <a:prstGeom prst="rect">
              <a:avLst/>
            </a:prstGeom>
          </p:spPr>
        </p:pic>
        <p:sp>
          <p:nvSpPr>
            <p:cNvPr id="29" name="Овал 28"/>
            <p:cNvSpPr/>
            <p:nvPr/>
          </p:nvSpPr>
          <p:spPr>
            <a:xfrm>
              <a:off x="2905025" y="2358446"/>
              <a:ext cx="626018" cy="626018"/>
            </a:xfrm>
            <a:prstGeom prst="ellipse">
              <a:avLst/>
            </a:prstGeom>
            <a:gradFill>
              <a:gsLst>
                <a:gs pos="0">
                  <a:srgbClr val="A9176E">
                    <a:alpha val="73000"/>
                  </a:srgbClr>
                </a:gs>
                <a:gs pos="100000">
                  <a:srgbClr val="510B3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latin typeface="Calibri" panose="020F0502020204030204" pitchFamily="34" charset="0"/>
                </a:rPr>
                <a:t>2</a:t>
              </a:r>
              <a:endParaRPr lang="ru-RU" sz="44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117239" y="4163524"/>
            <a:ext cx="1499754" cy="1781607"/>
            <a:chOff x="5598045" y="2013658"/>
            <a:chExt cx="1499754" cy="178160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045" y="2467460"/>
              <a:ext cx="1327805" cy="1327805"/>
            </a:xfrm>
            <a:prstGeom prst="rect">
              <a:avLst/>
            </a:prstGeom>
          </p:spPr>
        </p:pic>
        <p:sp>
          <p:nvSpPr>
            <p:cNvPr id="31" name="Овал 30"/>
            <p:cNvSpPr/>
            <p:nvPr/>
          </p:nvSpPr>
          <p:spPr>
            <a:xfrm>
              <a:off x="6471781" y="2013658"/>
              <a:ext cx="626018" cy="626018"/>
            </a:xfrm>
            <a:prstGeom prst="ellipse">
              <a:avLst/>
            </a:prstGeom>
            <a:gradFill>
              <a:gsLst>
                <a:gs pos="0">
                  <a:srgbClr val="A9176E">
                    <a:alpha val="73000"/>
                  </a:srgbClr>
                </a:gs>
                <a:gs pos="100000">
                  <a:srgbClr val="510B3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latin typeface="Calibri" panose="020F0502020204030204" pitchFamily="34" charset="0"/>
                </a:rPr>
                <a:t>3</a:t>
              </a:r>
              <a:endParaRPr lang="ru-RU" sz="44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417265" y="1675436"/>
            <a:ext cx="3399948" cy="2698709"/>
            <a:chOff x="456239" y="2296270"/>
            <a:chExt cx="3399948" cy="2698709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6239" y="2296270"/>
              <a:ext cx="3399948" cy="2698709"/>
            </a:xfrm>
            <a:prstGeom prst="rect">
              <a:avLst/>
            </a:prstGeom>
          </p:spPr>
        </p:pic>
        <p:sp>
          <p:nvSpPr>
            <p:cNvPr id="35" name="Овал 34"/>
            <p:cNvSpPr/>
            <p:nvPr/>
          </p:nvSpPr>
          <p:spPr>
            <a:xfrm>
              <a:off x="3029949" y="2452968"/>
              <a:ext cx="626018" cy="626018"/>
            </a:xfrm>
            <a:prstGeom prst="ellipse">
              <a:avLst/>
            </a:prstGeom>
            <a:gradFill>
              <a:gsLst>
                <a:gs pos="0">
                  <a:srgbClr val="A9176E">
                    <a:alpha val="73000"/>
                  </a:srgbClr>
                </a:gs>
                <a:gs pos="100000">
                  <a:srgbClr val="510B3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latin typeface="Calibri" panose="020F0502020204030204" pitchFamily="34" charset="0"/>
                </a:rPr>
                <a:t>1</a:t>
              </a:r>
              <a:endParaRPr lang="ru-RU" sz="4400" b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1004796" y="1874285"/>
            <a:ext cx="2252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atin typeface="Calibri" panose="020F0502020204030204" pitchFamily="34" charset="0"/>
              </a:rPr>
              <a:t>Международный  аэропорт</a:t>
            </a:r>
            <a:r>
              <a:rPr lang="ru-RU" sz="2000" dirty="0">
                <a:latin typeface="Calibri" panose="020F0502020204030204" pitchFamily="34" charset="0"/>
              </a:rPr>
              <a:t> </a:t>
            </a:r>
            <a:r>
              <a:rPr lang="ru-RU" sz="2000" dirty="0" smtClean="0">
                <a:latin typeface="Calibri" panose="020F0502020204030204" pitchFamily="34" charset="0"/>
              </a:rPr>
              <a:t>«Калуга»</a:t>
            </a:r>
            <a:endParaRPr lang="ru-RU" sz="2000" dirty="0">
              <a:latin typeface="Calibri" panose="020F0502020204030204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4995762" y="4161060"/>
            <a:ext cx="2007232" cy="1789366"/>
            <a:chOff x="6939876" y="2184313"/>
            <a:chExt cx="2007232" cy="1789366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876" y="2803040"/>
              <a:ext cx="2007232" cy="1170639"/>
            </a:xfrm>
            <a:prstGeom prst="rect">
              <a:avLst/>
            </a:prstGeom>
          </p:spPr>
        </p:pic>
        <p:sp>
          <p:nvSpPr>
            <p:cNvPr id="39" name="Овал 38"/>
            <p:cNvSpPr/>
            <p:nvPr/>
          </p:nvSpPr>
          <p:spPr>
            <a:xfrm>
              <a:off x="6995869" y="2184313"/>
              <a:ext cx="651742" cy="651742"/>
            </a:xfrm>
            <a:prstGeom prst="ellipse">
              <a:avLst/>
            </a:prstGeom>
            <a:gradFill>
              <a:gsLst>
                <a:gs pos="0">
                  <a:srgbClr val="A9176E">
                    <a:alpha val="73000"/>
                  </a:srgbClr>
                </a:gs>
                <a:gs pos="100000">
                  <a:srgbClr val="510B3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>
                  <a:latin typeface="Calibri" panose="020F0502020204030204" pitchFamily="34" charset="0"/>
                </a:rPr>
                <a:t>4</a:t>
              </a:r>
              <a:endParaRPr lang="ru-RU" sz="4400" b="1" dirty="0">
                <a:latin typeface="Calibri" panose="020F0502020204030204" pitchFamily="34" charset="0"/>
              </a:endParaRPr>
            </a:p>
          </p:txBody>
        </p:sp>
      </p:grpSp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99" y="712644"/>
            <a:ext cx="1017000" cy="37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92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5" name="Рисунок 54" descr="карта.tif" hidden="1"/>
          <p:cNvPicPr>
            <a:picLocks noChangeAspect="1"/>
          </p:cNvPicPr>
          <p:nvPr/>
        </p:nvPicPr>
        <p:blipFill>
          <a:blip r:embed="rId4"/>
          <a:srcRect l="4042" t="19345" b="2038"/>
          <a:stretch>
            <a:fillRect/>
          </a:stretch>
        </p:blipFill>
        <p:spPr>
          <a:xfrm>
            <a:off x="37697" y="625371"/>
            <a:ext cx="9133002" cy="623262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682931" y="644023"/>
            <a:ext cx="365693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F55C129C-7CAD-4263-976B-F4AFD5FB691F}" type="slidenum">
              <a:rPr lang="en-US" sz="2000" b="1" smtClean="0">
                <a:solidFill>
                  <a:srgbClr val="A9176E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5</a:t>
            </a:fld>
            <a:endParaRPr lang="ru-RU" sz="2000" b="1" dirty="0">
              <a:solidFill>
                <a:srgbClr val="A9176E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87897" y="1058001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1286749" y="691795"/>
            <a:ext cx="72190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alibri" panose="020F0502020204030204" pitchFamily="34" charset="0"/>
              </a:rPr>
              <a:t>МЕРЫ ГОСУДАРСТВЕННОЙ </a:t>
            </a:r>
            <a:r>
              <a:rPr lang="ru-RU" sz="2000" b="1" dirty="0" smtClean="0">
                <a:latin typeface="Calibri" panose="020F0502020204030204" pitchFamily="34" charset="0"/>
              </a:rPr>
              <a:t>ПОДДЕРЖКИ</a:t>
            </a:r>
            <a:r>
              <a:rPr lang="en-US" sz="2000" b="1" dirty="0" smtClean="0">
                <a:latin typeface="Calibri" panose="020F0502020204030204" pitchFamily="34" charset="0"/>
              </a:rPr>
              <a:t/>
            </a:r>
            <a:br>
              <a:rPr lang="en-US" sz="2000" b="1" dirty="0" smtClean="0">
                <a:latin typeface="Calibri" panose="020F0502020204030204" pitchFamily="34" charset="0"/>
              </a:rPr>
            </a:br>
            <a:r>
              <a:rPr lang="ru-RU" sz="2000" b="1" dirty="0" smtClean="0">
                <a:latin typeface="Calibri" panose="020F0502020204030204" pitchFamily="34" charset="0"/>
              </a:rPr>
              <a:t>МУНИЦИПАЛЬНЫХ </a:t>
            </a:r>
            <a:r>
              <a:rPr lang="ru-RU" sz="2000" b="1" dirty="0">
                <a:latin typeface="Calibri" panose="020F0502020204030204" pitchFamily="34" charset="0"/>
              </a:rPr>
              <a:t>ОБРАЗОВАНИЙ </a:t>
            </a:r>
            <a:r>
              <a:rPr lang="ru-RU" sz="2000" b="1" dirty="0" smtClean="0">
                <a:latin typeface="Calibri" panose="020F0502020204030204" pitchFamily="34" charset="0"/>
              </a:rPr>
              <a:t>КАЛУЖСКОЙ</a:t>
            </a:r>
            <a:r>
              <a:rPr lang="en-US" sz="2000" b="1" dirty="0" smtClean="0">
                <a:latin typeface="Calibri" panose="020F0502020204030204" pitchFamily="34" charset="0"/>
              </a:rPr>
              <a:t> </a:t>
            </a:r>
            <a:r>
              <a:rPr lang="ru-RU" sz="2000" b="1" dirty="0" smtClean="0">
                <a:latin typeface="Calibri" panose="020F0502020204030204" pitchFamily="34" charset="0"/>
              </a:rPr>
              <a:t>ОБЛАСТИ</a:t>
            </a:r>
            <a:r>
              <a:rPr lang="en-US" sz="2000" b="1" dirty="0" smtClean="0">
                <a:latin typeface="Calibri" panose="020F0502020204030204" pitchFamily="34" charset="0"/>
              </a:rPr>
              <a:t/>
            </a:r>
            <a:br>
              <a:rPr lang="en-US" sz="2000" b="1" dirty="0" smtClean="0">
                <a:latin typeface="Calibri" panose="020F0502020204030204" pitchFamily="34" charset="0"/>
              </a:rPr>
            </a:br>
            <a:endParaRPr lang="ru-RU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182254" y="1813474"/>
            <a:ext cx="3604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Создание условий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и инфраструктуры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для инвесторов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1171446" y="4183443"/>
            <a:ext cx="7659555" cy="1499981"/>
            <a:chOff x="1171446" y="4482285"/>
            <a:chExt cx="7659555" cy="149998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7290650" y="4482285"/>
              <a:ext cx="1540351" cy="1499981"/>
              <a:chOff x="7290650" y="4265399"/>
              <a:chExt cx="1540351" cy="1499981"/>
            </a:xfrm>
          </p:grpSpPr>
          <p:pic>
            <p:nvPicPr>
              <p:cNvPr id="48" name="Рисунок 4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12" t="32778" r="77002" b="51250"/>
              <a:stretch/>
            </p:blipFill>
            <p:spPr>
              <a:xfrm>
                <a:off x="7290650" y="4265399"/>
                <a:ext cx="1540351" cy="1499981"/>
              </a:xfrm>
              <a:prstGeom prst="roundRect">
                <a:avLst>
                  <a:gd name="adj" fmla="val 50000"/>
                </a:avLst>
              </a:prstGeom>
            </p:spPr>
          </p:pic>
          <p:sp>
            <p:nvSpPr>
              <p:cNvPr id="45" name="Прямоугольник 44"/>
              <p:cNvSpPr/>
              <p:nvPr/>
            </p:nvSpPr>
            <p:spPr>
              <a:xfrm>
                <a:off x="7349981" y="4723003"/>
                <a:ext cx="138628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ОБЛАСТНОЙ</a:t>
                </a:r>
              </a:p>
              <a:p>
                <a:pPr algn="ctr"/>
                <a:r>
                  <a:rPr lang="ru-RU" sz="16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БЮДЖЕТ</a:t>
                </a:r>
                <a:endParaRPr lang="ru-RU" sz="1600" b="1" dirty="0" smtClean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1171446" y="4482285"/>
              <a:ext cx="1540351" cy="1499981"/>
              <a:chOff x="1171446" y="4265399"/>
              <a:chExt cx="1540351" cy="1499981"/>
            </a:xfrm>
          </p:grpSpPr>
          <p:pic>
            <p:nvPicPr>
              <p:cNvPr id="47" name="Рисунок 4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12" t="32778" r="77002" b="51250"/>
              <a:stretch/>
            </p:blipFill>
            <p:spPr>
              <a:xfrm>
                <a:off x="1171446" y="4265399"/>
                <a:ext cx="1540351" cy="1499981"/>
              </a:xfrm>
              <a:prstGeom prst="roundRect">
                <a:avLst>
                  <a:gd name="adj" fmla="val 50000"/>
                </a:avLst>
              </a:prstGeom>
            </p:spPr>
          </p:pic>
          <p:sp>
            <p:nvSpPr>
              <p:cNvPr id="46" name="Прямоугольник 45"/>
              <p:cNvSpPr/>
              <p:nvPr/>
            </p:nvSpPr>
            <p:spPr>
              <a:xfrm>
                <a:off x="1270291" y="4723003"/>
                <a:ext cx="138628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МЕСТНЫЙ</a:t>
                </a:r>
              </a:p>
              <a:p>
                <a:pPr algn="ctr"/>
                <a:r>
                  <a:rPr lang="ru-RU" sz="16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БЮДЖЕТ</a:t>
                </a:r>
                <a:endParaRPr lang="ru-RU" sz="1600" b="1" dirty="0" smtClean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cxnSp>
        <p:nvCxnSpPr>
          <p:cNvPr id="12" name="Соединительная линия уступом 11"/>
          <p:cNvCxnSpPr/>
          <p:nvPr/>
        </p:nvCxnSpPr>
        <p:spPr>
          <a:xfrm rot="16200000" flipH="1">
            <a:off x="6723912" y="2703377"/>
            <a:ext cx="1885950" cy="752476"/>
          </a:xfrm>
          <a:prstGeom prst="bentConnector3">
            <a:avLst>
              <a:gd name="adj1" fmla="val 0"/>
            </a:avLst>
          </a:prstGeom>
          <a:ln>
            <a:solidFill>
              <a:srgbClr val="A9176E"/>
            </a:solidFill>
            <a:headEnd type="diamon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7144207" y="2595768"/>
            <a:ext cx="1803725" cy="830997"/>
          </a:xfrm>
          <a:prstGeom prst="rect">
            <a:avLst/>
          </a:prstGeom>
          <a:solidFill>
            <a:srgbClr val="A9176E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Дополнительные налоговые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доходы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endParaRPr lang="ru-RU" sz="16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51" name="Соединительная линия уступом 50"/>
          <p:cNvCxnSpPr/>
          <p:nvPr/>
        </p:nvCxnSpPr>
        <p:spPr>
          <a:xfrm rot="5400000">
            <a:off x="1333617" y="2703377"/>
            <a:ext cx="1885950" cy="752476"/>
          </a:xfrm>
          <a:prstGeom prst="bentConnector3">
            <a:avLst>
              <a:gd name="adj1" fmla="val 0"/>
            </a:avLst>
          </a:prstGeom>
          <a:ln>
            <a:solidFill>
              <a:srgbClr val="A9176E"/>
            </a:solidFill>
            <a:headEnd type="diamon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трелка вправо 19"/>
          <p:cNvSpPr/>
          <p:nvPr/>
        </p:nvSpPr>
        <p:spPr>
          <a:xfrm>
            <a:off x="2894509" y="4563577"/>
            <a:ext cx="4254874" cy="685391"/>
          </a:xfrm>
          <a:prstGeom prst="rightArrow">
            <a:avLst>
              <a:gd name="adj1" fmla="val 92553"/>
              <a:gd name="adj2" fmla="val 32978"/>
            </a:avLst>
          </a:prstGeom>
          <a:solidFill>
            <a:schemeClr val="bg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2711797" y="4021983"/>
            <a:ext cx="454572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alibri" panose="020F0502020204030204" pitchFamily="34" charset="0"/>
              </a:rPr>
              <a:t>Субсидии</a:t>
            </a:r>
          </a:p>
          <a:p>
            <a:pPr algn="ctr"/>
            <a:r>
              <a:rPr lang="ru-RU" sz="1600" dirty="0" smtClean="0">
                <a:latin typeface="Calibri" panose="020F0502020204030204" pitchFamily="34" charset="0"/>
              </a:rPr>
              <a:t>в </a:t>
            </a:r>
            <a:r>
              <a:rPr lang="ru-RU" sz="1600" dirty="0">
                <a:latin typeface="Calibri" panose="020F0502020204030204" pitchFamily="34" charset="0"/>
              </a:rPr>
              <a:t>размере</a:t>
            </a:r>
          </a:p>
          <a:p>
            <a:pPr algn="ctr"/>
            <a:r>
              <a:rPr lang="ru-RU" sz="4400" b="1" dirty="0">
                <a:solidFill>
                  <a:srgbClr val="A9176E"/>
                </a:solidFill>
                <a:latin typeface="Calibri" panose="020F0502020204030204" pitchFamily="34" charset="0"/>
              </a:rPr>
              <a:t>30%</a:t>
            </a:r>
          </a:p>
          <a:p>
            <a:pPr algn="ctr"/>
            <a:r>
              <a:rPr lang="ru-RU" sz="1600" dirty="0">
                <a:latin typeface="Calibri" panose="020F0502020204030204" pitchFamily="34" charset="0"/>
              </a:rPr>
              <a:t>затрат муниципального</a:t>
            </a:r>
          </a:p>
          <a:p>
            <a:pPr algn="ctr"/>
            <a:r>
              <a:rPr lang="ru-RU" sz="1600" dirty="0">
                <a:latin typeface="Calibri" panose="020F0502020204030204" pitchFamily="34" charset="0"/>
              </a:rPr>
              <a:t>образования на </a:t>
            </a:r>
            <a:r>
              <a:rPr lang="ru-RU" sz="1600" dirty="0" smtClean="0">
                <a:latin typeface="Calibri" panose="020F0502020204030204" pitchFamily="34" charset="0"/>
              </a:rPr>
              <a:t>реализацию</a:t>
            </a:r>
          </a:p>
          <a:p>
            <a:pPr algn="ctr"/>
            <a:r>
              <a:rPr lang="ru-RU" sz="1600" dirty="0" smtClean="0">
                <a:latin typeface="Calibri" panose="020F0502020204030204" pitchFamily="34" charset="0"/>
              </a:rPr>
              <a:t>проекта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987270" y="2595767"/>
            <a:ext cx="1842945" cy="830997"/>
          </a:xfrm>
          <a:prstGeom prst="rect">
            <a:avLst/>
          </a:prstGeom>
          <a:solidFill>
            <a:srgbClr val="A9176E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</a:rPr>
              <a:t>Дополнительные </a:t>
            </a:r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налоговые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доходы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99" y="712644"/>
            <a:ext cx="1017000" cy="37926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4096810" y="2602561"/>
            <a:ext cx="1960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400" dirty="0" smtClean="0">
              <a:latin typeface="Calibri" panose="020F0502020204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95748" y="2890391"/>
            <a:ext cx="19606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" panose="020F0502020204030204" pitchFamily="34" charset="0"/>
              </a:rPr>
              <a:t>Механизм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sz="4400" b="1" dirty="0" smtClean="0">
                <a:solidFill>
                  <a:srgbClr val="A9176E"/>
                </a:solidFill>
                <a:latin typeface="Calibri" panose="020F0502020204030204" pitchFamily="34" charset="0"/>
              </a:rPr>
              <a:t>TIF</a:t>
            </a:r>
            <a:endParaRPr lang="ru-RU" sz="4400" b="1" dirty="0" smtClean="0">
              <a:solidFill>
                <a:srgbClr val="A9176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58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5" name="Рисунок 54" descr="карта.tif" hidden="1"/>
          <p:cNvPicPr>
            <a:picLocks noChangeAspect="1"/>
          </p:cNvPicPr>
          <p:nvPr/>
        </p:nvPicPr>
        <p:blipFill>
          <a:blip r:embed="rId4"/>
          <a:srcRect l="4042" t="19345" b="2038"/>
          <a:stretch>
            <a:fillRect/>
          </a:stretch>
        </p:blipFill>
        <p:spPr>
          <a:xfrm>
            <a:off x="37697" y="625371"/>
            <a:ext cx="9133002" cy="623262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682931" y="644023"/>
            <a:ext cx="365693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F55C129C-7CAD-4263-976B-F4AFD5FB691F}" type="slidenum">
              <a:rPr lang="en-US" sz="2000" b="1" smtClean="0">
                <a:solidFill>
                  <a:srgbClr val="A9176E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6</a:t>
            </a:fld>
            <a:endParaRPr lang="ru-RU" sz="2000" b="1" dirty="0">
              <a:solidFill>
                <a:srgbClr val="A9176E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87897" y="1058001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1286749" y="691795"/>
            <a:ext cx="6495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anose="020F0502020204030204" pitchFamily="34" charset="0"/>
              </a:rPr>
              <a:t>МАЛОЕ И СРЕДНЕЕ ПРЕДПРИНИМАТЕЛЬСТВО</a:t>
            </a:r>
            <a:endParaRPr lang="ru-RU" sz="2000" dirty="0">
              <a:latin typeface="Calibri" panose="020F050202020403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745774" y="1887278"/>
            <a:ext cx="6765034" cy="3737539"/>
            <a:chOff x="2010299" y="1718103"/>
            <a:chExt cx="6016421" cy="332394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727932" y="4138778"/>
              <a:ext cx="2129335" cy="903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6000" b="1" dirty="0" smtClean="0">
                  <a:solidFill>
                    <a:srgbClr val="A9176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13 000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349642" y="1904972"/>
              <a:ext cx="2677078" cy="958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b="1" dirty="0" smtClean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поступления</a:t>
              </a:r>
            </a:p>
            <a:p>
              <a:r>
                <a:rPr lang="ru-RU" sz="3200" b="1" dirty="0" smtClean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налога</a:t>
              </a:r>
              <a:endPara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349642" y="2896451"/>
              <a:ext cx="2677078" cy="7390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Темп роста к уровню</a:t>
              </a:r>
            </a:p>
            <a:p>
              <a:r>
                <a:rPr lang="ru-RU" sz="24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2013 года</a:t>
              </a:r>
              <a:r>
                <a:rPr lang="en-US" sz="24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—</a:t>
              </a:r>
              <a:r>
                <a:rPr lang="ru-RU" sz="24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400" b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108,3%</a:t>
              </a:r>
              <a:endParaRPr lang="ru-RU" sz="1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4953000" y="1790835"/>
              <a:ext cx="0" cy="189163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Группа 10"/>
            <p:cNvGrpSpPr/>
            <p:nvPr/>
          </p:nvGrpSpPr>
          <p:grpSpPr>
            <a:xfrm>
              <a:off x="2010299" y="1718103"/>
              <a:ext cx="2063867" cy="2009776"/>
              <a:chOff x="5384683" y="1471557"/>
              <a:chExt cx="2063867" cy="2009776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12" t="32778" r="77002" b="51250"/>
              <a:stretch/>
            </p:blipFill>
            <p:spPr>
              <a:xfrm>
                <a:off x="5384683" y="1471557"/>
                <a:ext cx="2063867" cy="2009776"/>
              </a:xfrm>
              <a:prstGeom prst="roundRect">
                <a:avLst>
                  <a:gd name="adj" fmla="val 50000"/>
                </a:avLst>
              </a:prstGeom>
            </p:spPr>
          </p:pic>
          <p:grpSp>
            <p:nvGrpSpPr>
              <p:cNvPr id="10" name="Группа 9"/>
              <p:cNvGrpSpPr/>
              <p:nvPr/>
            </p:nvGrpSpPr>
            <p:grpSpPr>
              <a:xfrm>
                <a:off x="5586677" y="1551895"/>
                <a:ext cx="1653533" cy="1586721"/>
                <a:chOff x="5586677" y="1551895"/>
                <a:chExt cx="1653533" cy="1586721"/>
              </a:xfrm>
            </p:grpSpPr>
            <p:sp>
              <p:nvSpPr>
                <p:cNvPr id="3" name="Прямоугольник 2"/>
                <p:cNvSpPr/>
                <p:nvPr/>
              </p:nvSpPr>
              <p:spPr>
                <a:xfrm>
                  <a:off x="5586677" y="1551895"/>
                  <a:ext cx="1653533" cy="12864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8800" b="1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2,3 </a:t>
                  </a:r>
                  <a:endParaRPr lang="ru-RU" sz="8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Прямоугольник 6"/>
                <p:cNvSpPr/>
                <p:nvPr/>
              </p:nvSpPr>
              <p:spPr>
                <a:xfrm>
                  <a:off x="5718147" y="2728039"/>
                  <a:ext cx="1358839" cy="4105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ru-RU" sz="2400" b="1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млрд </a:t>
                  </a:r>
                  <a:r>
                    <a:rPr lang="ru-RU" sz="2400" b="1" dirty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руб.</a:t>
                  </a:r>
                  <a:endParaRPr lang="ru-RU" sz="24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>
                  <a:off x="5705475" y="2639368"/>
                  <a:ext cx="1483086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" name="Прямоугольник 12"/>
            <p:cNvSpPr/>
            <p:nvPr/>
          </p:nvSpPr>
          <p:spPr>
            <a:xfrm>
              <a:off x="4857268" y="4231110"/>
              <a:ext cx="2448970" cy="739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малых и </a:t>
              </a:r>
              <a:r>
                <a:rPr lang="ru-RU" sz="240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средних</a:t>
              </a:r>
              <a:br>
                <a:rPr lang="ru-RU" sz="240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400" dirty="0" smtClean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предприятий</a:t>
              </a:r>
              <a:endPara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99" y="712644"/>
            <a:ext cx="1017000" cy="37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44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5" name="Рисунок 54" descr="карта.tif" hidden="1"/>
          <p:cNvPicPr>
            <a:picLocks noChangeAspect="1"/>
          </p:cNvPicPr>
          <p:nvPr/>
        </p:nvPicPr>
        <p:blipFill>
          <a:blip r:embed="rId4"/>
          <a:srcRect l="4042" t="19345" b="2038"/>
          <a:stretch>
            <a:fillRect/>
          </a:stretch>
        </p:blipFill>
        <p:spPr>
          <a:xfrm>
            <a:off x="37697" y="625371"/>
            <a:ext cx="9133002" cy="623262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682931" y="644023"/>
            <a:ext cx="365693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F55C129C-7CAD-4263-976B-F4AFD5FB691F}" type="slidenum">
              <a:rPr lang="en-US" sz="2000" b="1" smtClean="0">
                <a:solidFill>
                  <a:srgbClr val="A9176E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7</a:t>
            </a:fld>
            <a:endParaRPr lang="ru-RU" sz="2000" b="1" dirty="0">
              <a:solidFill>
                <a:srgbClr val="A9176E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87897" y="1058001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1286749" y="691795"/>
            <a:ext cx="6495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anose="020F0502020204030204" pitchFamily="34" charset="0"/>
              </a:rPr>
              <a:t>ЖИЛЬЕ</a:t>
            </a:r>
            <a:endParaRPr lang="ru-RU" sz="2000" dirty="0">
              <a:latin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10428" y="4321190"/>
            <a:ext cx="3061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областного бюджета</a:t>
            </a:r>
            <a:b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приобретено </a:t>
            </a:r>
            <a:r>
              <a:rPr lang="ru-RU" b="1" dirty="0">
                <a:solidFill>
                  <a:srgbClr val="A9176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97 </a:t>
            </a:r>
            <a:r>
              <a:rPr lang="ru-RU" b="1" dirty="0" smtClean="0">
                <a:solidFill>
                  <a:srgbClr val="A9176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квартир</a:t>
            </a:r>
            <a:br>
              <a:rPr lang="ru-RU" b="1" dirty="0" smtClean="0">
                <a:solidFill>
                  <a:srgbClr val="A9176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A9176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детей-сирот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4001" y="4321190"/>
            <a:ext cx="39877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Безвозмездная передача</a:t>
            </a:r>
            <a:b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собственности калужской области</a:t>
            </a:r>
            <a:b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муниципальную собственность</a:t>
            </a:r>
            <a:b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A9176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78 земельных участков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многодетных семей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99" y="712644"/>
            <a:ext cx="1017000" cy="3792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>
          <a:xfrm>
            <a:off x="1410267" y="1398228"/>
            <a:ext cx="7085465" cy="2367096"/>
          </a:xfrm>
          <a:prstGeom prst="roundRect">
            <a:avLst>
              <a:gd name="adj" fmla="val 4609"/>
            </a:avLst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 flipH="1">
            <a:off x="1125184" y="4038809"/>
            <a:ext cx="7904516" cy="889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196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5" name="Рисунок 54" descr="карта.tif" hidden="1"/>
          <p:cNvPicPr>
            <a:picLocks noChangeAspect="1"/>
          </p:cNvPicPr>
          <p:nvPr/>
        </p:nvPicPr>
        <p:blipFill>
          <a:blip r:embed="rId4"/>
          <a:srcRect l="4042" t="19345" b="2038"/>
          <a:stretch>
            <a:fillRect/>
          </a:stretch>
        </p:blipFill>
        <p:spPr>
          <a:xfrm>
            <a:off x="37697" y="625371"/>
            <a:ext cx="9133002" cy="623262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561824" y="644023"/>
            <a:ext cx="607908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F55C129C-7CAD-4263-976B-F4AFD5FB691F}" type="slidenum">
              <a:rPr lang="en-US" sz="2000" b="1" smtClean="0">
                <a:solidFill>
                  <a:srgbClr val="A9176E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8</a:t>
            </a:fld>
            <a:endParaRPr lang="ru-RU" sz="2000" b="1" dirty="0">
              <a:solidFill>
                <a:srgbClr val="A9176E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87897" y="1058001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1286749" y="691795"/>
            <a:ext cx="6495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anose="020F0502020204030204" pitchFamily="34" charset="0"/>
              </a:rPr>
              <a:t>ЗАДАЧИ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b="1" dirty="0" smtClean="0">
                <a:latin typeface="Calibri" panose="020F0502020204030204" pitchFamily="34" charset="0"/>
              </a:rPr>
              <a:t>2015</a:t>
            </a:r>
            <a:endParaRPr lang="ru-RU" sz="2000" dirty="0"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432" y="1539616"/>
            <a:ext cx="4352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</a:rPr>
              <a:t>Инвестиционная деятельность</a:t>
            </a:r>
            <a:endParaRPr lang="ru-RU" sz="2400" dirty="0">
              <a:latin typeface="Calibri" panose="020F050202020403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524432" y="2290758"/>
            <a:ext cx="1979802" cy="0"/>
          </a:xfrm>
          <a:prstGeom prst="line">
            <a:avLst/>
          </a:prstGeom>
          <a:ln w="31750">
            <a:solidFill>
              <a:srgbClr val="A917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99" y="712644"/>
            <a:ext cx="1017000" cy="3792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432" y="2467003"/>
            <a:ext cx="2255617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solidFill>
                  <a:srgbClr val="A9176E"/>
                </a:solidFill>
                <a:latin typeface="Calibri" panose="020F0502020204030204" pitchFamily="34" charset="0"/>
              </a:rPr>
              <a:t>40</a:t>
            </a:r>
          </a:p>
          <a:p>
            <a:r>
              <a:rPr lang="ru-RU" sz="2400" dirty="0" smtClean="0">
                <a:latin typeface="Calibri" panose="020F0502020204030204" pitchFamily="34" charset="0"/>
              </a:rPr>
              <a:t>Потенциальных</a:t>
            </a:r>
          </a:p>
          <a:p>
            <a:r>
              <a:rPr lang="ru-RU" sz="2400" dirty="0" smtClean="0">
                <a:latin typeface="Calibri" panose="020F0502020204030204" pitchFamily="34" charset="0"/>
              </a:rPr>
              <a:t>инвесторов</a:t>
            </a:r>
            <a:endParaRPr lang="ru-RU" sz="2400" dirty="0">
              <a:latin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6844" y="2467003"/>
            <a:ext cx="1914883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solidFill>
                  <a:srgbClr val="A9176E"/>
                </a:solidFill>
                <a:latin typeface="Calibri" panose="020F0502020204030204" pitchFamily="34" charset="0"/>
              </a:rPr>
              <a:t>14</a:t>
            </a:r>
          </a:p>
          <a:p>
            <a:r>
              <a:rPr lang="ru-RU" sz="2400" dirty="0" smtClean="0">
                <a:latin typeface="Calibri" panose="020F0502020204030204" pitchFamily="34" charset="0"/>
              </a:rPr>
              <a:t>Новых</a:t>
            </a:r>
          </a:p>
          <a:p>
            <a:r>
              <a:rPr lang="ru-RU" sz="2400" dirty="0" smtClean="0">
                <a:latin typeface="Calibri" panose="020F0502020204030204" pitchFamily="34" charset="0"/>
              </a:rPr>
              <a:t>предприятий</a:t>
            </a:r>
            <a:endParaRPr lang="ru-RU" sz="2400" dirty="0"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6844" y="4313662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с созданием</a:t>
            </a:r>
          </a:p>
          <a:p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3500 рабочих мест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763344" y="2467003"/>
            <a:ext cx="2336537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solidFill>
                  <a:srgbClr val="A9176E"/>
                </a:solidFill>
                <a:latin typeface="Calibri" panose="020F0502020204030204" pitchFamily="34" charset="0"/>
              </a:rPr>
              <a:t>62</a:t>
            </a:r>
            <a:r>
              <a:rPr lang="ru-RU" sz="2800" b="1" dirty="0" smtClean="0">
                <a:solidFill>
                  <a:srgbClr val="A9176E"/>
                </a:solidFill>
                <a:latin typeface="Calibri" panose="020F0502020204030204" pitchFamily="34" charset="0"/>
              </a:rPr>
              <a:t> млрд р.</a:t>
            </a:r>
            <a:endParaRPr lang="ru-RU" sz="6600" b="1" dirty="0" smtClean="0">
              <a:solidFill>
                <a:srgbClr val="A9176E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latin typeface="Calibri" panose="020F0502020204030204" pitchFamily="34" charset="0"/>
              </a:rPr>
              <a:t>Общий </a:t>
            </a:r>
            <a:r>
              <a:rPr lang="ru-RU" sz="2400" dirty="0" smtClean="0">
                <a:latin typeface="Calibri" panose="020F0502020204030204" pitchFamily="34" charset="0"/>
              </a:rPr>
              <a:t>объем</a:t>
            </a:r>
          </a:p>
          <a:p>
            <a:r>
              <a:rPr lang="ru-RU" sz="2400" dirty="0" smtClean="0">
                <a:latin typeface="Calibri" panose="020F0502020204030204" pitchFamily="34" charset="0"/>
              </a:rPr>
              <a:t>инвестиций</a:t>
            </a:r>
            <a:endParaRPr lang="ru-RU" sz="2400" dirty="0"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5799" y="5146622"/>
            <a:ext cx="6972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A9176E"/>
                </a:solidFill>
                <a:latin typeface="Calibri" panose="020F0502020204030204" pitchFamily="34" charset="0"/>
              </a:rPr>
              <a:t>Открытие первого резидента</a:t>
            </a:r>
            <a:r>
              <a:rPr lang="ru-RU" sz="2400" dirty="0">
                <a:latin typeface="Calibri" panose="020F0502020204030204" pitchFamily="34" charset="0"/>
              </a:rPr>
              <a:t/>
            </a:r>
            <a:br>
              <a:rPr lang="ru-RU" sz="2400" dirty="0">
                <a:latin typeface="Calibri" panose="020F0502020204030204" pitchFamily="34" charset="0"/>
              </a:rPr>
            </a:br>
            <a:r>
              <a:rPr lang="ru-RU" sz="2400" dirty="0">
                <a:latin typeface="Calibri" panose="020F0502020204030204" pitchFamily="34" charset="0"/>
              </a:rPr>
              <a:t>ОЭЗ «Людиново» ООО «Агро-Инвест»</a:t>
            </a:r>
          </a:p>
        </p:txBody>
      </p:sp>
    </p:spTree>
    <p:extLst>
      <p:ext uri="{BB962C8B-B14F-4D97-AF65-F5344CB8AC3E}">
        <p14:creationId xmlns:p14="http://schemas.microsoft.com/office/powerpoint/2010/main" val="4284111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5" name="Рисунок 54" descr="карта.tif" hidden="1"/>
          <p:cNvPicPr>
            <a:picLocks noChangeAspect="1"/>
          </p:cNvPicPr>
          <p:nvPr/>
        </p:nvPicPr>
        <p:blipFill>
          <a:blip r:embed="rId4"/>
          <a:srcRect l="4042" t="19345" b="2038"/>
          <a:stretch>
            <a:fillRect/>
          </a:stretch>
        </p:blipFill>
        <p:spPr>
          <a:xfrm>
            <a:off x="37697" y="625371"/>
            <a:ext cx="9133002" cy="623262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561824" y="644023"/>
            <a:ext cx="607908" cy="42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F55C129C-7CAD-4263-976B-F4AFD5FB691F}" type="slidenum">
              <a:rPr lang="en-US" sz="2000" b="1" smtClean="0">
                <a:solidFill>
                  <a:srgbClr val="A9176E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9</a:t>
            </a:fld>
            <a:endParaRPr lang="ru-RU" sz="2000" b="1" dirty="0">
              <a:solidFill>
                <a:srgbClr val="A9176E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87897" y="1058001"/>
            <a:ext cx="385894" cy="1588"/>
          </a:xfrm>
          <a:prstGeom prst="line">
            <a:avLst/>
          </a:prstGeom>
          <a:ln>
            <a:solidFill>
              <a:srgbClr val="A917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1286749" y="691795"/>
            <a:ext cx="6495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anose="020F0502020204030204" pitchFamily="34" charset="0"/>
              </a:rPr>
              <a:t>ЗАДАЧИ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b="1" dirty="0" smtClean="0">
                <a:latin typeface="Calibri" panose="020F0502020204030204" pitchFamily="34" charset="0"/>
              </a:rPr>
              <a:t>2015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99" y="712644"/>
            <a:ext cx="1017000" cy="37926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24432" y="1539616"/>
            <a:ext cx="7118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libri" panose="020F0502020204030204" pitchFamily="34" charset="0"/>
              </a:rPr>
              <a:t>Доступность финансовых </a:t>
            </a:r>
            <a:r>
              <a:rPr lang="ru-RU" sz="2400" b="1" dirty="0">
                <a:latin typeface="Calibri" panose="020F0502020204030204" pitchFamily="34" charset="0"/>
              </a:rPr>
              <a:t>ресурсов</a:t>
            </a:r>
            <a:endParaRPr lang="ru-RU" sz="2400" dirty="0">
              <a:latin typeface="Calibri" panose="020F050202020403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524432" y="2290758"/>
            <a:ext cx="1979802" cy="0"/>
          </a:xfrm>
          <a:prstGeom prst="line">
            <a:avLst/>
          </a:prstGeom>
          <a:ln w="31750">
            <a:solidFill>
              <a:srgbClr val="A917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704975" y="3105835"/>
            <a:ext cx="6496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Calibri" panose="020F0502020204030204" pitchFamily="34" charset="0"/>
              </a:rPr>
              <a:t>Благоприятные кредитные условия для импортозамещающих производств</a:t>
            </a:r>
          </a:p>
        </p:txBody>
      </p:sp>
    </p:spTree>
    <p:extLst>
      <p:ext uri="{BB962C8B-B14F-4D97-AF65-F5344CB8AC3E}">
        <p14:creationId xmlns:p14="http://schemas.microsoft.com/office/powerpoint/2010/main" val="1837536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tion_Honda_ENG1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5A5A5"/>
      </a:hlink>
      <a:folHlink>
        <a:srgbClr val="C0000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prezentation_Honda_ENG1</Template>
  <TotalTime>8479</TotalTime>
  <Words>256</Words>
  <Application>Microsoft Office PowerPoint</Application>
  <PresentationFormat>Лист A4 (210x297 мм)</PresentationFormat>
  <Paragraphs>139</Paragraphs>
  <Slides>14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prezentation_Honda_ENG1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designer</dc:creator>
  <cp:lastModifiedBy>Зябкин Алексей Юрьевич</cp:lastModifiedBy>
  <cp:revision>1298</cp:revision>
  <cp:lastPrinted>2013-08-15T06:57:16Z</cp:lastPrinted>
  <dcterms:created xsi:type="dcterms:W3CDTF">2011-10-11T11:07:04Z</dcterms:created>
  <dcterms:modified xsi:type="dcterms:W3CDTF">2015-11-03T05:35:12Z</dcterms:modified>
</cp:coreProperties>
</file>